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271"/>
  </p:notesMasterIdLst>
  <p:sldIdLst>
    <p:sldId id="256" r:id="rId4"/>
    <p:sldId id="275" r:id="rId5"/>
    <p:sldId id="329" r:id="rId6"/>
    <p:sldId id="319" r:id="rId7"/>
    <p:sldId id="271" r:id="rId8"/>
    <p:sldId id="320" r:id="rId9"/>
    <p:sldId id="637" r:id="rId10"/>
    <p:sldId id="257" r:id="rId11"/>
    <p:sldId id="327" r:id="rId12"/>
    <p:sldId id="322" r:id="rId13"/>
    <p:sldId id="328" r:id="rId14"/>
    <p:sldId id="323" r:id="rId15"/>
    <p:sldId id="324" r:id="rId16"/>
    <p:sldId id="325" r:id="rId17"/>
    <p:sldId id="326" r:id="rId18"/>
    <p:sldId id="264" r:id="rId19"/>
    <p:sldId id="299" r:id="rId20"/>
    <p:sldId id="638" r:id="rId21"/>
    <p:sldId id="295" r:id="rId22"/>
    <p:sldId id="300" r:id="rId23"/>
    <p:sldId id="305" r:id="rId24"/>
    <p:sldId id="303" r:id="rId25"/>
    <p:sldId id="306" r:id="rId26"/>
    <p:sldId id="307" r:id="rId27"/>
    <p:sldId id="308" r:id="rId28"/>
    <p:sldId id="311" r:id="rId29"/>
    <p:sldId id="304" r:id="rId30"/>
    <p:sldId id="310" r:id="rId31"/>
    <p:sldId id="314" r:id="rId32"/>
    <p:sldId id="980" r:id="rId33"/>
    <p:sldId id="334" r:id="rId34"/>
    <p:sldId id="333" r:id="rId35"/>
    <p:sldId id="336" r:id="rId36"/>
    <p:sldId id="337" r:id="rId37"/>
    <p:sldId id="335" r:id="rId38"/>
    <p:sldId id="330" r:id="rId39"/>
    <p:sldId id="331" r:id="rId40"/>
    <p:sldId id="332" r:id="rId41"/>
    <p:sldId id="294" r:id="rId42"/>
    <p:sldId id="292" r:id="rId43"/>
    <p:sldId id="293" r:id="rId44"/>
    <p:sldId id="639" r:id="rId45"/>
    <p:sldId id="634" r:id="rId46"/>
    <p:sldId id="357" r:id="rId47"/>
    <p:sldId id="358" r:id="rId48"/>
    <p:sldId id="359" r:id="rId49"/>
    <p:sldId id="360" r:id="rId50"/>
    <p:sldId id="633" r:id="rId51"/>
    <p:sldId id="640" r:id="rId52"/>
    <p:sldId id="361" r:id="rId53"/>
    <p:sldId id="362" r:id="rId54"/>
    <p:sldId id="363" r:id="rId55"/>
    <p:sldId id="364" r:id="rId56"/>
    <p:sldId id="365" r:id="rId57"/>
    <p:sldId id="366" r:id="rId58"/>
    <p:sldId id="367" r:id="rId59"/>
    <p:sldId id="368" r:id="rId60"/>
    <p:sldId id="369" r:id="rId61"/>
    <p:sldId id="370" r:id="rId62"/>
    <p:sldId id="371" r:id="rId63"/>
    <p:sldId id="372" r:id="rId64"/>
    <p:sldId id="373" r:id="rId65"/>
    <p:sldId id="374" r:id="rId66"/>
    <p:sldId id="375" r:id="rId67"/>
    <p:sldId id="376" r:id="rId68"/>
    <p:sldId id="377" r:id="rId69"/>
    <p:sldId id="378" r:id="rId70"/>
    <p:sldId id="379" r:id="rId71"/>
    <p:sldId id="380" r:id="rId72"/>
    <p:sldId id="381" r:id="rId73"/>
    <p:sldId id="382" r:id="rId74"/>
    <p:sldId id="383" r:id="rId75"/>
    <p:sldId id="384" r:id="rId76"/>
    <p:sldId id="385" r:id="rId77"/>
    <p:sldId id="408" r:id="rId78"/>
    <p:sldId id="409" r:id="rId79"/>
    <p:sldId id="410" r:id="rId80"/>
    <p:sldId id="411" r:id="rId81"/>
    <p:sldId id="412" r:id="rId82"/>
    <p:sldId id="1225" r:id="rId83"/>
    <p:sldId id="413" r:id="rId84"/>
    <p:sldId id="414" r:id="rId85"/>
    <p:sldId id="415" r:id="rId86"/>
    <p:sldId id="416" r:id="rId87"/>
    <p:sldId id="417" r:id="rId88"/>
    <p:sldId id="418" r:id="rId89"/>
    <p:sldId id="419" r:id="rId90"/>
    <p:sldId id="420" r:id="rId91"/>
    <p:sldId id="421" r:id="rId92"/>
    <p:sldId id="422" r:id="rId93"/>
    <p:sldId id="423" r:id="rId94"/>
    <p:sldId id="424" r:id="rId95"/>
    <p:sldId id="425" r:id="rId96"/>
    <p:sldId id="426" r:id="rId97"/>
    <p:sldId id="427" r:id="rId98"/>
    <p:sldId id="428" r:id="rId99"/>
    <p:sldId id="429" r:id="rId100"/>
    <p:sldId id="430" r:id="rId101"/>
    <p:sldId id="458" r:id="rId102"/>
    <p:sldId id="459" r:id="rId103"/>
    <p:sldId id="460" r:id="rId104"/>
    <p:sldId id="461" r:id="rId105"/>
    <p:sldId id="462" r:id="rId106"/>
    <p:sldId id="463" r:id="rId107"/>
    <p:sldId id="464" r:id="rId108"/>
    <p:sldId id="465" r:id="rId109"/>
    <p:sldId id="466" r:id="rId110"/>
    <p:sldId id="467" r:id="rId111"/>
    <p:sldId id="468" r:id="rId112"/>
    <p:sldId id="479" r:id="rId113"/>
    <p:sldId id="480" r:id="rId114"/>
    <p:sldId id="481" r:id="rId115"/>
    <p:sldId id="482" r:id="rId116"/>
    <p:sldId id="483" r:id="rId117"/>
    <p:sldId id="484" r:id="rId118"/>
    <p:sldId id="485" r:id="rId119"/>
    <p:sldId id="486" r:id="rId120"/>
    <p:sldId id="487" r:id="rId121"/>
    <p:sldId id="488" r:id="rId122"/>
    <p:sldId id="489" r:id="rId123"/>
    <p:sldId id="641" r:id="rId124"/>
    <p:sldId id="490" r:id="rId125"/>
    <p:sldId id="1226" r:id="rId126"/>
    <p:sldId id="491" r:id="rId127"/>
    <p:sldId id="492" r:id="rId128"/>
    <p:sldId id="493" r:id="rId129"/>
    <p:sldId id="494" r:id="rId130"/>
    <p:sldId id="495" r:id="rId131"/>
    <p:sldId id="496" r:id="rId132"/>
    <p:sldId id="497" r:id="rId133"/>
    <p:sldId id="498" r:id="rId134"/>
    <p:sldId id="499" r:id="rId135"/>
    <p:sldId id="500" r:id="rId136"/>
    <p:sldId id="501" r:id="rId137"/>
    <p:sldId id="642" r:id="rId138"/>
    <p:sldId id="635" r:id="rId139"/>
    <p:sldId id="503" r:id="rId140"/>
    <p:sldId id="504" r:id="rId141"/>
    <p:sldId id="505" r:id="rId142"/>
    <p:sldId id="506" r:id="rId143"/>
    <p:sldId id="507" r:id="rId144"/>
    <p:sldId id="508" r:id="rId145"/>
    <p:sldId id="509" r:id="rId146"/>
    <p:sldId id="510" r:id="rId147"/>
    <p:sldId id="511" r:id="rId148"/>
    <p:sldId id="512"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1227" r:id="rId163"/>
    <p:sldId id="528" r:id="rId164"/>
    <p:sldId id="529" r:id="rId165"/>
    <p:sldId id="530" r:id="rId166"/>
    <p:sldId id="531" r:id="rId167"/>
    <p:sldId id="532" r:id="rId168"/>
    <p:sldId id="533" r:id="rId169"/>
    <p:sldId id="534" r:id="rId170"/>
    <p:sldId id="535" r:id="rId171"/>
    <p:sldId id="536" r:id="rId172"/>
    <p:sldId id="537" r:id="rId173"/>
    <p:sldId id="538" r:id="rId174"/>
    <p:sldId id="539" r:id="rId175"/>
    <p:sldId id="540" r:id="rId176"/>
    <p:sldId id="541" r:id="rId177"/>
    <p:sldId id="542" r:id="rId178"/>
    <p:sldId id="543" r:id="rId179"/>
    <p:sldId id="544" r:id="rId180"/>
    <p:sldId id="545" r:id="rId181"/>
    <p:sldId id="546" r:id="rId182"/>
    <p:sldId id="547" r:id="rId183"/>
    <p:sldId id="548" r:id="rId184"/>
    <p:sldId id="1228" r:id="rId185"/>
    <p:sldId id="549" r:id="rId186"/>
    <p:sldId id="550" r:id="rId187"/>
    <p:sldId id="551" r:id="rId188"/>
    <p:sldId id="552" r:id="rId189"/>
    <p:sldId id="553" r:id="rId190"/>
    <p:sldId id="554" r:id="rId191"/>
    <p:sldId id="555" r:id="rId192"/>
    <p:sldId id="556" r:id="rId193"/>
    <p:sldId id="557" r:id="rId194"/>
    <p:sldId id="636" r:id="rId195"/>
    <p:sldId id="558" r:id="rId196"/>
    <p:sldId id="559" r:id="rId197"/>
    <p:sldId id="560" r:id="rId198"/>
    <p:sldId id="561" r:id="rId199"/>
    <p:sldId id="562" r:id="rId200"/>
    <p:sldId id="563" r:id="rId201"/>
    <p:sldId id="564" r:id="rId202"/>
    <p:sldId id="565" r:id="rId203"/>
    <p:sldId id="566" r:id="rId204"/>
    <p:sldId id="567" r:id="rId205"/>
    <p:sldId id="568" r:id="rId206"/>
    <p:sldId id="569" r:id="rId207"/>
    <p:sldId id="570" r:id="rId208"/>
    <p:sldId id="572" r:id="rId209"/>
    <p:sldId id="573" r:id="rId210"/>
    <p:sldId id="574" r:id="rId211"/>
    <p:sldId id="575" r:id="rId212"/>
    <p:sldId id="576" r:id="rId213"/>
    <p:sldId id="577" r:id="rId214"/>
    <p:sldId id="578" r:id="rId215"/>
    <p:sldId id="579" r:id="rId216"/>
    <p:sldId id="580" r:id="rId217"/>
    <p:sldId id="581" r:id="rId218"/>
    <p:sldId id="582" r:id="rId219"/>
    <p:sldId id="583" r:id="rId220"/>
    <p:sldId id="584" r:id="rId221"/>
    <p:sldId id="1224" r:id="rId222"/>
    <p:sldId id="586" r:id="rId223"/>
    <p:sldId id="587" r:id="rId224"/>
    <p:sldId id="588" r:id="rId225"/>
    <p:sldId id="589" r:id="rId226"/>
    <p:sldId id="590" r:id="rId227"/>
    <p:sldId id="591" r:id="rId228"/>
    <p:sldId id="592" r:id="rId229"/>
    <p:sldId id="593" r:id="rId230"/>
    <p:sldId id="594" r:id="rId231"/>
    <p:sldId id="595" r:id="rId232"/>
    <p:sldId id="596" r:id="rId233"/>
    <p:sldId id="597" r:id="rId234"/>
    <p:sldId id="598" r:id="rId235"/>
    <p:sldId id="599" r:id="rId236"/>
    <p:sldId id="600" r:id="rId237"/>
    <p:sldId id="601" r:id="rId238"/>
    <p:sldId id="602" r:id="rId239"/>
    <p:sldId id="603" r:id="rId240"/>
    <p:sldId id="604" r:id="rId241"/>
    <p:sldId id="605" r:id="rId242"/>
    <p:sldId id="606" r:id="rId243"/>
    <p:sldId id="607" r:id="rId244"/>
    <p:sldId id="608" r:id="rId245"/>
    <p:sldId id="609" r:id="rId246"/>
    <p:sldId id="1417" r:id="rId247"/>
    <p:sldId id="610" r:id="rId248"/>
    <p:sldId id="611" r:id="rId249"/>
    <p:sldId id="612" r:id="rId250"/>
    <p:sldId id="613" r:id="rId251"/>
    <p:sldId id="614" r:id="rId252"/>
    <p:sldId id="615" r:id="rId253"/>
    <p:sldId id="616" r:id="rId254"/>
    <p:sldId id="617" r:id="rId255"/>
    <p:sldId id="618" r:id="rId256"/>
    <p:sldId id="619" r:id="rId257"/>
    <p:sldId id="620" r:id="rId258"/>
    <p:sldId id="621" r:id="rId259"/>
    <p:sldId id="622" r:id="rId260"/>
    <p:sldId id="623" r:id="rId261"/>
    <p:sldId id="624" r:id="rId262"/>
    <p:sldId id="625" r:id="rId263"/>
    <p:sldId id="626" r:id="rId264"/>
    <p:sldId id="627" r:id="rId265"/>
    <p:sldId id="628" r:id="rId266"/>
    <p:sldId id="629" r:id="rId267"/>
    <p:sldId id="630" r:id="rId268"/>
    <p:sldId id="631" r:id="rId269"/>
    <p:sldId id="632" r:id="rId270"/>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userDrawn="1">
          <p15:clr>
            <a:srgbClr val="A4A3A4"/>
          </p15:clr>
        </p15:guide>
        <p15:guide id="2" pos="29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008000"/>
    <a:srgbClr val="4D009A"/>
    <a:srgbClr val="FF0066"/>
    <a:srgbClr val="3039E8"/>
    <a:srgbClr val="0000FF"/>
    <a:srgbClr val="003300"/>
    <a:srgbClr val="45516B"/>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100" d="100"/>
          <a:sy n="100" d="100"/>
        </p:scale>
        <p:origin x="858" y="48"/>
      </p:cViewPr>
      <p:guideLst>
        <p:guide orient="horz" pos="2137"/>
        <p:guide pos="2969"/>
      </p:guideLst>
    </p:cSldViewPr>
  </p:slideViewPr>
  <p:notesTextViewPr>
    <p:cViewPr>
      <p:scale>
        <a:sx n="1" d="1"/>
        <a:sy n="1" d="1"/>
      </p:scale>
      <p:origin x="0" y="0"/>
    </p:cViewPr>
  </p:notesTextViewPr>
  <p:sorterViewPr showFormatting="0">
    <p:cViewPr>
      <p:scale>
        <a:sx n="100" d="100"/>
        <a:sy n="100" d="100"/>
      </p:scale>
      <p:origin x="0" y="-53793"/>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4" Type="http://schemas.openxmlformats.org/officeDocument/2006/relationships/tableStyles" Target="tableStyles.xml"/><Relationship Id="rId273" Type="http://schemas.openxmlformats.org/officeDocument/2006/relationships/viewProps" Target="viewProps.xml"/><Relationship Id="rId272" Type="http://schemas.openxmlformats.org/officeDocument/2006/relationships/presProps" Target="presProps.xml"/><Relationship Id="rId271" Type="http://schemas.openxmlformats.org/officeDocument/2006/relationships/notesMaster" Target="notesMasters/notesMaster1.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89.wmf"/><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p:cNvSpPr>
          <p:nvPr>
            <p:ph type="sldImg" idx="2"/>
          </p:nvPr>
        </p:nvSpPr>
        <p:spPr>
          <a:xfrm>
            <a:off x="1143000" y="685800"/>
            <a:ext cx="4572000" cy="3429000"/>
          </a:xfrm>
          <a:prstGeom prst="rect">
            <a:avLst/>
          </a:prstGeom>
          <a:noFill/>
          <a:ln w="9525">
            <a:noFill/>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
            <a:pPr lvl="0" algn="r" eaLnBrk="1" hangingPunct="1">
              <a:buNone/>
            </a:pPr>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74638"/>
            <a:ext cx="1943100" cy="57451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914400" y="274638"/>
            <a:ext cx="5676900" cy="57451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4478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4478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74638"/>
            <a:ext cx="1943100" cy="57451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914400" y="274638"/>
            <a:ext cx="5676900" cy="57451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4478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876800" y="14478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8"/>
          <p:cNvSpPr>
            <a:spLocks noChangeArrowheads="1"/>
          </p:cNvSpPr>
          <p:nvPr/>
        </p:nvSpPr>
        <p:spPr bwMode="auto">
          <a:xfrm>
            <a:off x="0" y="0"/>
            <a:ext cx="9144000" cy="6858000"/>
          </a:xfrm>
          <a:prstGeom prst="rect">
            <a:avLst/>
          </a:prstGeom>
          <a:solidFill>
            <a:srgbClr val="FFFFFF"/>
          </a:solidFill>
          <a:ln>
            <a:noFill/>
          </a:ln>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rgbClr val="FFFFFF"/>
              </a:solidFill>
              <a:effectLst/>
              <a:uLnTx/>
              <a:uFillTx/>
              <a:latin typeface="Perpetua" pitchFamily="18" charset="0"/>
              <a:ea typeface="宋体" panose="02010600030101010101" pitchFamily="2" charset="-122"/>
              <a:cs typeface="+mn-cs"/>
            </a:endParaRPr>
          </a:p>
        </p:txBody>
      </p:sp>
      <p:sp useBgFill="1">
        <p:nvSpPr>
          <p:cNvPr id="1027" name="圆角矩形 7"/>
          <p:cNvSpPr>
            <a:spLocks noChangeArrowheads="1"/>
          </p:cNvSpPr>
          <p:nvPr/>
        </p:nvSpPr>
        <p:spPr bwMode="auto">
          <a:xfrm>
            <a:off x="63500" y="69850"/>
            <a:ext cx="9013825" cy="6692900"/>
          </a:xfrm>
          <a:prstGeom prst="roundRect">
            <a:avLst>
              <a:gd name="adj" fmla="val 4931"/>
            </a:avLst>
          </a:prstGeom>
          <a:ln w="6350" cap="sq" cmpd="sng">
            <a:solidFill>
              <a:schemeClr val="tx1"/>
            </a:solidFill>
            <a:round/>
          </a:ln>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rgbClr val="FFFFFF"/>
              </a:solidFill>
              <a:effectLst/>
              <a:uLnTx/>
              <a:uFillTx/>
              <a:latin typeface="Perpetua" pitchFamily="18" charset="0"/>
              <a:ea typeface="宋体" panose="02010600030101010101" pitchFamily="2" charset="-122"/>
              <a:cs typeface="+mn-cs"/>
            </a:endParaRPr>
          </a:p>
        </p:txBody>
      </p:sp>
      <p:sp>
        <p:nvSpPr>
          <p:cNvPr id="1028" name="标题占位符 21"/>
          <p:cNvSpPr>
            <a:spLocks noGrp="1"/>
          </p:cNvSpPr>
          <p:nvPr>
            <p:ph type="title"/>
          </p:nvPr>
        </p:nvSpPr>
        <p:spPr>
          <a:xfrm>
            <a:off x="914400" y="274638"/>
            <a:ext cx="7772400" cy="1143000"/>
          </a:xfrm>
          <a:prstGeom prst="rect">
            <a:avLst/>
          </a:prstGeom>
          <a:noFill/>
          <a:ln w="9525">
            <a:noFill/>
          </a:ln>
        </p:spPr>
        <p:txBody>
          <a:bodyPr bIns="91440" anchor="b" anchorCtr="0"/>
          <a:p>
            <a:pPr lvl="0"/>
            <a:r>
              <a:rPr lang="zh-CN" altLang="zh-CN" dirty="0"/>
              <a:t>单击此处编辑母版标题样式</a:t>
            </a:r>
            <a:endParaRPr lang="zh-CN" altLang="zh-CN" dirty="0"/>
          </a:p>
        </p:txBody>
      </p:sp>
      <p:sp>
        <p:nvSpPr>
          <p:cNvPr id="1029" name="文本占位符 12"/>
          <p:cNvSpPr>
            <a:spLocks noGrp="1"/>
          </p:cNvSpPr>
          <p:nvPr>
            <p:ph type="body" idx="1"/>
          </p:nvPr>
        </p:nvSpPr>
        <p:spPr>
          <a:xfrm>
            <a:off x="914400" y="1447800"/>
            <a:ext cx="7772400" cy="4572000"/>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30" name="日期占位符 13"/>
          <p:cNvSpPr>
            <a:spLocks noGrp="1" noChangeArrowheads="1"/>
          </p:cNvSpPr>
          <p:nvPr>
            <p:ph type="dt" sz="half" idx="2"/>
          </p:nvPr>
        </p:nvSpPr>
        <p:spPr bwMode="auto">
          <a:xfrm>
            <a:off x="6172200" y="6191250"/>
            <a:ext cx="2476500" cy="476250"/>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400">
                <a:solidFill>
                  <a:schemeClr val="tx2"/>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 </a:t>
            </a:r>
            <a:fld id="{FA23B7FB-9FC9-4E29-814C-E421F943FBD1}" type="datetime1">
              <a:rPr kumimoji="0" lang="zh-CN" altLang="en-US"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rgbClr val="45516B"/>
              </a:solidFill>
              <a:effectLst/>
              <a:uLnTx/>
              <a:uFillTx/>
              <a:latin typeface="Tahoma" panose="020B0604030504040204" pitchFamily="34" charset="0"/>
              <a:ea typeface="宋体" panose="02010600030101010101" pitchFamily="2" charset="-122"/>
              <a:cs typeface="+mn-cs"/>
            </a:endParaRPr>
          </a:p>
        </p:txBody>
      </p:sp>
      <p:sp>
        <p:nvSpPr>
          <p:cNvPr id="1031" name="页脚占位符 2"/>
          <p:cNvSpPr>
            <a:spLocks noGrp="1" noChangeArrowheads="1"/>
          </p:cNvSpPr>
          <p:nvPr>
            <p:ph type="ftr" sz="quarter" idx="3"/>
          </p:nvPr>
        </p:nvSpPr>
        <p:spPr bwMode="auto">
          <a:xfrm>
            <a:off x="914400" y="6172200"/>
            <a:ext cx="3962400" cy="457200"/>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400">
                <a:solidFill>
                  <a:schemeClr val="tx2"/>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t>Matlab Programing</a:t>
            </a:r>
            <a:endParaRPr kumimoji="0" lang="en-US" altLang="zh-CN" sz="1400" b="0" i="0" u="none" strike="noStrike" kern="1200" cap="none" spc="0" normalizeH="0" baseline="0" noProof="0">
              <a:ln>
                <a:noFill/>
              </a:ln>
              <a:solidFill>
                <a:schemeClr val="tx2"/>
              </a:solidFill>
              <a:effectLst/>
              <a:uLnTx/>
              <a:uFillTx/>
              <a:latin typeface="ESSTIXThirteen" pitchFamily="2" charset="0"/>
              <a:ea typeface="宋体" panose="02010600030101010101" pitchFamily="2" charset="-122"/>
              <a:cs typeface="+mn-cs"/>
            </a:endParaRPr>
          </a:p>
        </p:txBody>
      </p:sp>
      <p:sp>
        <p:nvSpPr>
          <p:cNvPr id="1032" name="灯片编号占位符 22"/>
          <p:cNvSpPr>
            <a:spLocks noGrp="1" noChangeArrowheads="1"/>
          </p:cNvSpPr>
          <p:nvPr>
            <p:ph type="sldNum" sz="quarter" idx="4"/>
          </p:nvPr>
        </p:nvSpPr>
        <p:spPr bwMode="auto">
          <a:xfrm>
            <a:off x="146050" y="6210300"/>
            <a:ext cx="457200" cy="457200"/>
          </a:xfrm>
          <a:prstGeom prst="ellipse">
            <a:avLst/>
          </a:prstGeom>
          <a:solidFill>
            <a:schemeClr val="accent1"/>
          </a:solidFill>
          <a:ln>
            <a:noFill/>
          </a:ln>
        </p:spPr>
        <p:txBody>
          <a:bodyPr vert="horz" wrap="none" lIns="0" tIns="0" rIns="0" bIns="0" numCol="1" anchor="ctr" anchorCtr="1" compatLnSpc="1"/>
          <a:lstStyle>
            <a:lvl1pPr algn="ctr">
              <a:defRPr sz="1400">
                <a:solidFill>
                  <a:srgbClr val="FFFFFF"/>
                </a:solidFill>
                <a:latin typeface="Franklin Gothic Book" pitchFamily="34" charset="0"/>
                <a:ea typeface="幼圆" pitchFamily="49" charset="-122"/>
              </a:defRPr>
            </a:lvl1pPr>
          </a:lstStyle>
          <a:p>
            <a:pPr lvl="0" eaLnBrk="1" hangingPunct="1">
              <a:buNone/>
            </a:pPr>
            <a:fld id="{9A0DB2DC-4C9A-4742-B13C-FB6460FD3503}" type="slidenum">
              <a:rPr lang="en-US" altLang="zh-CN" dirty="0"/>
            </a:fld>
            <a:r>
              <a:rPr lang="en-US" altLang="zh-CN" sz="1400" dirty="0">
                <a:solidFill>
                  <a:schemeClr val="accent2"/>
                </a:solidFill>
                <a:latin typeface="Franklin Gothic Book" pitchFamily="34" charset="0"/>
                <a:ea typeface="幼圆" pitchFamily="49" charset="-122"/>
              </a:rPr>
              <a:t> </a:t>
            </a:r>
            <a:endParaRPr lang="en-US" altLang="zh-CN" sz="1400" dirty="0">
              <a:solidFill>
                <a:schemeClr val="accent2"/>
              </a:solidFill>
              <a:latin typeface="Franklin Gothic Book" pitchFamily="34" charset="0"/>
              <a:ea typeface="幼圆" pitchFamily="49" charset="-122"/>
            </a:endParaRPr>
          </a:p>
        </p:txBody>
      </p:sp>
      <p:grpSp>
        <p:nvGrpSpPr>
          <p:cNvPr id="1033" name="Group 17"/>
          <p:cNvGrpSpPr/>
          <p:nvPr userDrawn="1"/>
        </p:nvGrpSpPr>
        <p:grpSpPr>
          <a:xfrm>
            <a:off x="179388" y="115888"/>
            <a:ext cx="8542337" cy="1052512"/>
            <a:chOff x="0" y="0"/>
            <a:chExt cx="5381" cy="663"/>
          </a:xfrm>
        </p:grpSpPr>
        <p:sp>
          <p:nvSpPr>
            <p:cNvPr id="1034" name="Rectangle 2"/>
            <p:cNvSpPr>
              <a:spLocks noChangeArrowheads="1"/>
            </p:cNvSpPr>
            <p:nvPr/>
          </p:nvSpPr>
          <p:spPr bwMode="auto">
            <a:xfrm>
              <a:off x="183" y="68"/>
              <a:ext cx="276" cy="299"/>
            </a:xfrm>
            <a:prstGeom prst="rect">
              <a:avLst/>
            </a:prstGeom>
            <a:solidFill>
              <a:schemeClr val="accent2"/>
            </a:solidFill>
            <a:ln>
              <a:noFill/>
            </a:ln>
            <a:effec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5" name="Rectangle 3"/>
            <p:cNvSpPr>
              <a:spLocks noChangeArrowheads="1"/>
            </p:cNvSpPr>
            <p:nvPr/>
          </p:nvSpPr>
          <p:spPr bwMode="auto">
            <a:xfrm>
              <a:off x="424" y="68"/>
              <a:ext cx="207" cy="299"/>
            </a:xfrm>
            <a:prstGeom prst="rect">
              <a:avLst/>
            </a:prstGeom>
            <a:gradFill rotWithShape="0">
              <a:gsLst>
                <a:gs pos="0">
                  <a:schemeClr val="accent2"/>
                </a:gs>
                <a:gs pos="100000">
                  <a:schemeClr val="bg1"/>
                </a:gs>
              </a:gsLst>
              <a:lin ang="0" scaled="1"/>
            </a:gradFill>
            <a:ln>
              <a:noFill/>
            </a:ln>
            <a:effec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6" name="Rectangle 4"/>
            <p:cNvSpPr>
              <a:spLocks noChangeArrowheads="1"/>
            </p:cNvSpPr>
            <p:nvPr/>
          </p:nvSpPr>
          <p:spPr bwMode="auto">
            <a:xfrm>
              <a:off x="261" y="334"/>
              <a:ext cx="266" cy="299"/>
            </a:xfrm>
            <a:prstGeom prst="rect">
              <a:avLst/>
            </a:prstGeom>
            <a:solidFill>
              <a:schemeClr val="folHlink"/>
            </a:solidFill>
            <a:ln>
              <a:noFill/>
            </a:ln>
            <a:effec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7" name="Rectangle 5"/>
            <p:cNvSpPr>
              <a:spLocks noChangeArrowheads="1"/>
            </p:cNvSpPr>
            <p:nvPr/>
          </p:nvSpPr>
          <p:spPr bwMode="auto">
            <a:xfrm>
              <a:off x="494" y="334"/>
              <a:ext cx="232" cy="299"/>
            </a:xfrm>
            <a:prstGeom prst="rect">
              <a:avLst/>
            </a:prstGeom>
            <a:gradFill rotWithShape="0">
              <a:gsLst>
                <a:gs pos="0">
                  <a:schemeClr val="folHlink"/>
                </a:gs>
                <a:gs pos="100000">
                  <a:schemeClr val="bg1"/>
                </a:gs>
              </a:gsLst>
              <a:lin ang="0" scaled="1"/>
            </a:gradFill>
            <a:ln>
              <a:noFill/>
            </a:ln>
            <a:effec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8" name="Rectangle 6"/>
            <p:cNvSpPr>
              <a:spLocks noChangeArrowheads="1"/>
            </p:cNvSpPr>
            <p:nvPr/>
          </p:nvSpPr>
          <p:spPr bwMode="auto">
            <a:xfrm>
              <a:off x="0" y="288"/>
              <a:ext cx="353" cy="266"/>
            </a:xfrm>
            <a:prstGeom prst="rect">
              <a:avLst/>
            </a:prstGeom>
            <a:gradFill rotWithShape="0">
              <a:gsLst>
                <a:gs pos="0">
                  <a:schemeClr val="bg1"/>
                </a:gs>
                <a:gs pos="100000">
                  <a:schemeClr val="hlink"/>
                </a:gs>
              </a:gsLst>
              <a:lin ang="2700000" scaled="1"/>
            </a:gradFill>
            <a:ln>
              <a:noFill/>
            </a:ln>
            <a:effec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9" name="Rectangle 7"/>
            <p:cNvSpPr>
              <a:spLocks noChangeArrowheads="1"/>
            </p:cNvSpPr>
            <p:nvPr/>
          </p:nvSpPr>
          <p:spPr bwMode="auto">
            <a:xfrm>
              <a:off x="400" y="0"/>
              <a:ext cx="20" cy="663"/>
            </a:xfrm>
            <a:prstGeom prst="rect">
              <a:avLst/>
            </a:prstGeom>
            <a:solidFill>
              <a:schemeClr val="bg2"/>
            </a:solidFill>
            <a:ln>
              <a:noFill/>
            </a:ln>
            <a:effec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40" name="Rectangle 8"/>
            <p:cNvSpPr>
              <a:spLocks noChangeArrowheads="1"/>
            </p:cNvSpPr>
            <p:nvPr/>
          </p:nvSpPr>
          <p:spPr bwMode="auto">
            <a:xfrm>
              <a:off x="199" y="498"/>
              <a:ext cx="5182" cy="20"/>
            </a:xfrm>
            <a:prstGeom prst="rect">
              <a:avLst/>
            </a:prstGeom>
            <a:gradFill rotWithShape="0">
              <a:gsLst>
                <a:gs pos="0">
                  <a:schemeClr val="bg2"/>
                </a:gs>
                <a:gs pos="100000">
                  <a:schemeClr val="bg1"/>
                </a:gs>
              </a:gsLst>
              <a:lin ang="0" scaled="1"/>
            </a:gradFill>
            <a:ln>
              <a:noFill/>
            </a:ln>
            <a:effec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1041" name="Rectangle 16"/>
          <p:cNvSpPr>
            <a:spLocks noChangeArrowheads="1"/>
          </p:cNvSpPr>
          <p:nvPr/>
        </p:nvSpPr>
        <p:spPr bwMode="auto">
          <a:xfrm>
            <a:off x="658813" y="6237288"/>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ea typeface="幼圆" pitchFamily="49" charset="-122"/>
        </a:defRPr>
      </a:lvl2pPr>
      <a:lvl3pPr algn="l" rtl="0" eaLnBrk="0" fontAlgn="base" hangingPunct="0">
        <a:spcBef>
          <a:spcPct val="0"/>
        </a:spcBef>
        <a:spcAft>
          <a:spcPct val="0"/>
        </a:spcAft>
        <a:defRPr sz="4000">
          <a:solidFill>
            <a:schemeClr val="tx2"/>
          </a:solidFill>
          <a:latin typeface="Franklin Gothic Book" pitchFamily="34" charset="0"/>
          <a:ea typeface="幼圆" pitchFamily="49" charset="-122"/>
        </a:defRPr>
      </a:lvl3pPr>
      <a:lvl4pPr algn="l" rtl="0" eaLnBrk="0" fontAlgn="base" hangingPunct="0">
        <a:spcBef>
          <a:spcPct val="0"/>
        </a:spcBef>
        <a:spcAft>
          <a:spcPct val="0"/>
        </a:spcAft>
        <a:defRPr sz="4000">
          <a:solidFill>
            <a:schemeClr val="tx2"/>
          </a:solidFill>
          <a:latin typeface="Franklin Gothic Book" pitchFamily="34" charset="0"/>
          <a:ea typeface="幼圆" pitchFamily="49" charset="-122"/>
        </a:defRPr>
      </a:lvl4pPr>
      <a:lvl5pPr algn="l" rtl="0" eaLnBrk="0" fontAlgn="base" hangingPunct="0">
        <a:spcBef>
          <a:spcPct val="0"/>
        </a:spcBef>
        <a:spcAft>
          <a:spcPct val="0"/>
        </a:spcAft>
        <a:defRPr sz="4000">
          <a:solidFill>
            <a:schemeClr val="tx2"/>
          </a:solidFill>
          <a:latin typeface="Franklin Gothic Book" pitchFamily="34" charset="0"/>
          <a:ea typeface="幼圆" pitchFamily="49" charset="-122"/>
        </a:defRPr>
      </a:lvl5pPr>
      <a:lvl6pPr marL="457200" algn="l" rtl="0" eaLnBrk="0" fontAlgn="base" hangingPunct="0">
        <a:spcBef>
          <a:spcPct val="0"/>
        </a:spcBef>
        <a:spcAft>
          <a:spcPct val="0"/>
        </a:spcAft>
        <a:defRPr sz="4000">
          <a:solidFill>
            <a:schemeClr val="tx2"/>
          </a:solidFill>
          <a:latin typeface="Franklin Gothic Book" pitchFamily="34" charset="0"/>
          <a:ea typeface="幼圆" pitchFamily="49" charset="-122"/>
        </a:defRPr>
      </a:lvl6pPr>
      <a:lvl7pPr marL="914400" algn="l" rtl="0" eaLnBrk="0" fontAlgn="base" hangingPunct="0">
        <a:spcBef>
          <a:spcPct val="0"/>
        </a:spcBef>
        <a:spcAft>
          <a:spcPct val="0"/>
        </a:spcAft>
        <a:defRPr sz="4000">
          <a:solidFill>
            <a:schemeClr val="tx2"/>
          </a:solidFill>
          <a:latin typeface="Franklin Gothic Book" pitchFamily="34" charset="0"/>
          <a:ea typeface="幼圆" pitchFamily="49" charset="-122"/>
        </a:defRPr>
      </a:lvl7pPr>
      <a:lvl8pPr marL="1371600" algn="l" rtl="0" eaLnBrk="0" fontAlgn="base" hangingPunct="0">
        <a:spcBef>
          <a:spcPct val="0"/>
        </a:spcBef>
        <a:spcAft>
          <a:spcPct val="0"/>
        </a:spcAft>
        <a:defRPr sz="4000">
          <a:solidFill>
            <a:schemeClr val="tx2"/>
          </a:solidFill>
          <a:latin typeface="Franklin Gothic Book" pitchFamily="34" charset="0"/>
          <a:ea typeface="幼圆" pitchFamily="49" charset="-122"/>
        </a:defRPr>
      </a:lvl8pPr>
      <a:lvl9pPr marL="1828800" algn="l" rtl="0" eaLnBrk="0" fontAlgn="base" hangingPunct="0">
        <a:spcBef>
          <a:spcPct val="0"/>
        </a:spcBef>
        <a:spcAft>
          <a:spcPct val="0"/>
        </a:spcAft>
        <a:defRPr sz="4000">
          <a:solidFill>
            <a:schemeClr val="tx2"/>
          </a:solidFill>
          <a:latin typeface="Franklin Gothic Book" pitchFamily="34" charset="0"/>
          <a:ea typeface="幼圆" pitchFamily="49" charset="-122"/>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itchFamily="18" charset="2"/>
        <a:buChar char=""/>
        <a:defRPr sz="2400">
          <a:solidFill>
            <a:schemeClr val="tx1"/>
          </a:solidFill>
          <a:latin typeface="+mn-lt"/>
          <a:ea typeface="+mn-ea"/>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a:solidFill>
            <a:schemeClr val="tx1"/>
          </a:solidFill>
          <a:latin typeface="+mn-lt"/>
          <a:ea typeface="+mn-ea"/>
        </a:defRPr>
      </a:lvl3pPr>
      <a:lvl4pPr marL="1097280" indent="-228600" algn="l" rtl="0" eaLnBrk="0" fontAlgn="base" hangingPunct="0">
        <a:spcBef>
          <a:spcPts val="375"/>
        </a:spcBef>
        <a:spcAft>
          <a:spcPct val="0"/>
        </a:spcAft>
        <a:buClr>
          <a:srgbClr val="A28E6A"/>
        </a:buClr>
        <a:buSzPct val="80000"/>
        <a:buFont typeface="Wingdings 2" pitchFamily="18" charset="2"/>
        <a:buChar char=""/>
        <a:defRPr sz="2000">
          <a:solidFill>
            <a:schemeClr val="tx1"/>
          </a:solidFill>
          <a:latin typeface="+mn-lt"/>
          <a:ea typeface="+mn-ea"/>
        </a:defRPr>
      </a:lvl4pPr>
      <a:lvl5pPr marL="13716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5pPr>
      <a:lvl6pPr marL="18288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6pPr>
      <a:lvl7pPr marL="22860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7pPr>
      <a:lvl8pPr marL="27432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8pPr>
      <a:lvl9pPr marL="32004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050" name="矩形 17"/>
          <p:cNvSpPr>
            <a:spLocks noChangeArrowheads="1"/>
          </p:cNvSpPr>
          <p:nvPr/>
        </p:nvSpPr>
        <p:spPr bwMode="auto">
          <a:xfrm>
            <a:off x="0" y="0"/>
            <a:ext cx="9144000" cy="6858000"/>
          </a:xfrm>
          <a:prstGeom prst="rect">
            <a:avLst/>
          </a:prstGeom>
          <a:solidFill>
            <a:srgbClr val="FFFFFF"/>
          </a:solidFill>
          <a:ln>
            <a:noFill/>
          </a:ln>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rgbClr val="FFFFFF"/>
              </a:solidFill>
              <a:effectLst/>
              <a:uLnTx/>
              <a:uFillTx/>
              <a:latin typeface="Perpetua" pitchFamily="18" charset="0"/>
              <a:ea typeface="宋体" panose="02010600030101010101" pitchFamily="2" charset="-122"/>
              <a:cs typeface="+mn-cs"/>
            </a:endParaRPr>
          </a:p>
        </p:txBody>
      </p:sp>
      <p:sp useBgFill="1">
        <p:nvSpPr>
          <p:cNvPr id="2051" name="圆角矩形 18"/>
          <p:cNvSpPr>
            <a:spLocks noChangeArrowheads="1"/>
          </p:cNvSpPr>
          <p:nvPr/>
        </p:nvSpPr>
        <p:spPr bwMode="auto">
          <a:xfrm>
            <a:off x="65088" y="69850"/>
            <a:ext cx="9013825" cy="6691313"/>
          </a:xfrm>
          <a:prstGeom prst="roundRect">
            <a:avLst>
              <a:gd name="adj" fmla="val 4931"/>
            </a:avLst>
          </a:prstGeom>
          <a:ln w="6350" cap="sq" cmpd="sng">
            <a:solidFill>
              <a:schemeClr val="tx1"/>
            </a:solidFill>
            <a:round/>
          </a:ln>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rgbClr val="FFFFFF"/>
              </a:solidFill>
              <a:effectLst/>
              <a:uLnTx/>
              <a:uFillTx/>
              <a:latin typeface="Perpetua" pitchFamily="18" charset="0"/>
              <a:ea typeface="宋体" panose="02010600030101010101" pitchFamily="2" charset="-122"/>
              <a:cs typeface="+mn-cs"/>
            </a:endParaRPr>
          </a:p>
        </p:txBody>
      </p:sp>
      <p:sp>
        <p:nvSpPr>
          <p:cNvPr id="2052" name="矩形 19"/>
          <p:cNvSpPr>
            <a:spLocks noChangeArrowheads="1"/>
          </p:cNvSpPr>
          <p:nvPr/>
        </p:nvSpPr>
        <p:spPr bwMode="auto">
          <a:xfrm>
            <a:off x="63500" y="1449388"/>
            <a:ext cx="9020175" cy="1527175"/>
          </a:xfrm>
          <a:prstGeom prst="rect">
            <a:avLst/>
          </a:prstGeom>
          <a:solidFill>
            <a:schemeClr val="accent1"/>
          </a:solidFill>
          <a:ln>
            <a:noFill/>
          </a:ln>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rgbClr val="FFFFFF"/>
              </a:solidFill>
              <a:effectLst/>
              <a:uLnTx/>
              <a:uFillTx/>
              <a:latin typeface="Perpetua" pitchFamily="18" charset="0"/>
              <a:ea typeface="宋体" panose="02010600030101010101" pitchFamily="2" charset="-122"/>
              <a:cs typeface="+mn-cs"/>
            </a:endParaRPr>
          </a:p>
        </p:txBody>
      </p:sp>
      <p:sp>
        <p:nvSpPr>
          <p:cNvPr id="2053" name="矩形 20"/>
          <p:cNvSpPr>
            <a:spLocks noChangeArrowheads="1"/>
          </p:cNvSpPr>
          <p:nvPr/>
        </p:nvSpPr>
        <p:spPr bwMode="auto">
          <a:xfrm>
            <a:off x="63500" y="1397000"/>
            <a:ext cx="9020175" cy="120650"/>
          </a:xfrm>
          <a:prstGeom prst="rect">
            <a:avLst/>
          </a:prstGeom>
          <a:solidFill>
            <a:srgbClr val="E6B1AB"/>
          </a:solidFill>
          <a:ln>
            <a:noFill/>
          </a:ln>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rgbClr val="FFFFFF"/>
              </a:solidFill>
              <a:effectLst/>
              <a:uLnTx/>
              <a:uFillTx/>
              <a:latin typeface="Perpetua" pitchFamily="18" charset="0"/>
              <a:ea typeface="宋体" panose="02010600030101010101" pitchFamily="2" charset="-122"/>
              <a:cs typeface="+mn-cs"/>
            </a:endParaRPr>
          </a:p>
        </p:txBody>
      </p:sp>
      <p:sp>
        <p:nvSpPr>
          <p:cNvPr id="2054" name="矩形 21"/>
          <p:cNvSpPr>
            <a:spLocks noChangeArrowheads="1"/>
          </p:cNvSpPr>
          <p:nvPr/>
        </p:nvSpPr>
        <p:spPr bwMode="auto">
          <a:xfrm>
            <a:off x="63500" y="2976563"/>
            <a:ext cx="9020175" cy="111125"/>
          </a:xfrm>
          <a:prstGeom prst="rect">
            <a:avLst/>
          </a:prstGeom>
          <a:solidFill>
            <a:srgbClr val="918485"/>
          </a:solidFill>
          <a:ln>
            <a:noFill/>
          </a:ln>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a:ln>
                <a:noFill/>
              </a:ln>
              <a:solidFill>
                <a:srgbClr val="FFFFFF"/>
              </a:solidFill>
              <a:effectLst/>
              <a:uLnTx/>
              <a:uFillTx/>
              <a:latin typeface="Perpetua" pitchFamily="18" charset="0"/>
              <a:ea typeface="宋体" panose="02010600030101010101" pitchFamily="2" charset="-122"/>
              <a:cs typeface="+mn-cs"/>
            </a:endParaRPr>
          </a:p>
        </p:txBody>
      </p:sp>
      <p:sp>
        <p:nvSpPr>
          <p:cNvPr id="2055" name="标题占位符 21"/>
          <p:cNvSpPr>
            <a:spLocks noGrp="1"/>
          </p:cNvSpPr>
          <p:nvPr>
            <p:ph type="title"/>
          </p:nvPr>
        </p:nvSpPr>
        <p:spPr>
          <a:xfrm>
            <a:off x="914400" y="274638"/>
            <a:ext cx="7772400" cy="1143000"/>
          </a:xfrm>
          <a:prstGeom prst="rect">
            <a:avLst/>
          </a:prstGeom>
          <a:noFill/>
          <a:ln w="9525">
            <a:noFill/>
          </a:ln>
        </p:spPr>
        <p:txBody>
          <a:bodyPr bIns="91440" anchor="b" anchorCtr="0"/>
          <a:p>
            <a:pPr lvl="0"/>
            <a:r>
              <a:rPr lang="zh-CN" altLang="zh-CN" dirty="0"/>
              <a:t>单击此处编辑母版标题样式</a:t>
            </a:r>
            <a:endParaRPr lang="zh-CN" altLang="zh-CN" dirty="0"/>
          </a:p>
        </p:txBody>
      </p:sp>
      <p:sp>
        <p:nvSpPr>
          <p:cNvPr id="2056" name="文本占位符 12"/>
          <p:cNvSpPr>
            <a:spLocks noGrp="1"/>
          </p:cNvSpPr>
          <p:nvPr>
            <p:ph type="body" idx="1"/>
          </p:nvPr>
        </p:nvSpPr>
        <p:spPr>
          <a:xfrm>
            <a:off x="914400" y="1447800"/>
            <a:ext cx="7772400" cy="4572000"/>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2057" name="日期占位符 27"/>
          <p:cNvSpPr>
            <a:spLocks noGrp="1" noChangeArrowheads="1"/>
          </p:cNvSpPr>
          <p:nvPr>
            <p:ph type="dt" sz="half" idx="2"/>
          </p:nvPr>
        </p:nvSpPr>
        <p:spPr bwMode="auto">
          <a:xfrm>
            <a:off x="6172200" y="6191250"/>
            <a:ext cx="2476500" cy="476250"/>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400">
                <a:solidFill>
                  <a:schemeClr val="tx2"/>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E673B0-1A3D-4194-AD3C-A17AC7547ED3}" type="datetime1">
              <a:rPr kumimoji="0" lang="zh-CN" altLang="en-US"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2058" name="页脚占位符 16"/>
          <p:cNvSpPr>
            <a:spLocks noGrp="1" noChangeArrowheads="1"/>
          </p:cNvSpPr>
          <p:nvPr>
            <p:ph type="ftr" sz="quarter" idx="3"/>
          </p:nvPr>
        </p:nvSpPr>
        <p:spPr bwMode="auto">
          <a:xfrm>
            <a:off x="914400" y="6172200"/>
            <a:ext cx="3962400" cy="457200"/>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400">
                <a:solidFill>
                  <a:schemeClr val="tx2"/>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0" i="0" u="none" strike="noStrike" kern="1200" cap="none" spc="0" normalizeH="0" baseline="0" noProof="0">
              <a:ln>
                <a:noFill/>
              </a:ln>
              <a:solidFill>
                <a:schemeClr val="tx2"/>
              </a:solidFill>
              <a:effectLst/>
              <a:uLnTx/>
              <a:uFillTx/>
              <a:latin typeface="Tahoma" panose="020B0604030504040204" pitchFamily="34" charset="0"/>
              <a:ea typeface="宋体" panose="02010600030101010101" pitchFamily="2" charset="-122"/>
              <a:cs typeface="+mn-cs"/>
            </a:endParaRPr>
          </a:p>
        </p:txBody>
      </p:sp>
      <p:sp>
        <p:nvSpPr>
          <p:cNvPr id="2059" name="灯片编号占位符 28"/>
          <p:cNvSpPr>
            <a:spLocks noGrp="1" noChangeArrowheads="1"/>
          </p:cNvSpPr>
          <p:nvPr>
            <p:ph type="sldNum" sz="quarter" idx="4"/>
          </p:nvPr>
        </p:nvSpPr>
        <p:spPr bwMode="auto">
          <a:xfrm>
            <a:off x="146050" y="6210300"/>
            <a:ext cx="457200" cy="457200"/>
          </a:xfrm>
          <a:prstGeom prst="ellipse">
            <a:avLst/>
          </a:prstGeom>
          <a:solidFill>
            <a:schemeClr val="accent1"/>
          </a:solidFill>
          <a:ln>
            <a:noFill/>
          </a:ln>
        </p:spPr>
        <p:txBody>
          <a:bodyPr vert="horz" wrap="none" lIns="0" tIns="0" rIns="0" bIns="0" numCol="1" anchor="ctr" anchorCtr="1" compatLnSpc="1"/>
          <a:lstStyle>
            <a:lvl1pPr algn="ctr">
              <a:defRPr sz="1400">
                <a:solidFill>
                  <a:srgbClr val="FFFFFF"/>
                </a:solidFill>
                <a:latin typeface="Franklin Gothic Book" pitchFamily="34" charset="0"/>
                <a:ea typeface="幼圆"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ea typeface="幼圆" pitchFamily="49" charset="-122"/>
        </a:defRPr>
      </a:lvl2pPr>
      <a:lvl3pPr algn="l" rtl="0" eaLnBrk="0" fontAlgn="base" hangingPunct="0">
        <a:spcBef>
          <a:spcPct val="0"/>
        </a:spcBef>
        <a:spcAft>
          <a:spcPct val="0"/>
        </a:spcAft>
        <a:defRPr sz="4000">
          <a:solidFill>
            <a:schemeClr val="tx2"/>
          </a:solidFill>
          <a:latin typeface="Franklin Gothic Book" pitchFamily="34" charset="0"/>
          <a:ea typeface="幼圆" pitchFamily="49" charset="-122"/>
        </a:defRPr>
      </a:lvl3pPr>
      <a:lvl4pPr algn="l" rtl="0" eaLnBrk="0" fontAlgn="base" hangingPunct="0">
        <a:spcBef>
          <a:spcPct val="0"/>
        </a:spcBef>
        <a:spcAft>
          <a:spcPct val="0"/>
        </a:spcAft>
        <a:defRPr sz="4000">
          <a:solidFill>
            <a:schemeClr val="tx2"/>
          </a:solidFill>
          <a:latin typeface="Franklin Gothic Book" pitchFamily="34" charset="0"/>
          <a:ea typeface="幼圆" pitchFamily="49" charset="-122"/>
        </a:defRPr>
      </a:lvl4pPr>
      <a:lvl5pPr algn="l" rtl="0" eaLnBrk="0" fontAlgn="base" hangingPunct="0">
        <a:spcBef>
          <a:spcPct val="0"/>
        </a:spcBef>
        <a:spcAft>
          <a:spcPct val="0"/>
        </a:spcAft>
        <a:defRPr sz="4000">
          <a:solidFill>
            <a:schemeClr val="tx2"/>
          </a:solidFill>
          <a:latin typeface="Franklin Gothic Book" pitchFamily="34" charset="0"/>
          <a:ea typeface="幼圆" pitchFamily="49" charset="-122"/>
        </a:defRPr>
      </a:lvl5pPr>
      <a:lvl6pPr marL="457200" algn="l" rtl="0" eaLnBrk="0" fontAlgn="base" hangingPunct="0">
        <a:spcBef>
          <a:spcPct val="0"/>
        </a:spcBef>
        <a:spcAft>
          <a:spcPct val="0"/>
        </a:spcAft>
        <a:defRPr sz="4000">
          <a:solidFill>
            <a:schemeClr val="tx2"/>
          </a:solidFill>
          <a:latin typeface="Franklin Gothic Book" pitchFamily="34" charset="0"/>
          <a:ea typeface="幼圆" pitchFamily="49" charset="-122"/>
        </a:defRPr>
      </a:lvl6pPr>
      <a:lvl7pPr marL="914400" algn="l" rtl="0" eaLnBrk="0" fontAlgn="base" hangingPunct="0">
        <a:spcBef>
          <a:spcPct val="0"/>
        </a:spcBef>
        <a:spcAft>
          <a:spcPct val="0"/>
        </a:spcAft>
        <a:defRPr sz="4000">
          <a:solidFill>
            <a:schemeClr val="tx2"/>
          </a:solidFill>
          <a:latin typeface="Franklin Gothic Book" pitchFamily="34" charset="0"/>
          <a:ea typeface="幼圆" pitchFamily="49" charset="-122"/>
        </a:defRPr>
      </a:lvl7pPr>
      <a:lvl8pPr marL="1371600" algn="l" rtl="0" eaLnBrk="0" fontAlgn="base" hangingPunct="0">
        <a:spcBef>
          <a:spcPct val="0"/>
        </a:spcBef>
        <a:spcAft>
          <a:spcPct val="0"/>
        </a:spcAft>
        <a:defRPr sz="4000">
          <a:solidFill>
            <a:schemeClr val="tx2"/>
          </a:solidFill>
          <a:latin typeface="Franklin Gothic Book" pitchFamily="34" charset="0"/>
          <a:ea typeface="幼圆" pitchFamily="49" charset="-122"/>
        </a:defRPr>
      </a:lvl8pPr>
      <a:lvl9pPr marL="1828800" algn="l" rtl="0" eaLnBrk="0" fontAlgn="base" hangingPunct="0">
        <a:spcBef>
          <a:spcPct val="0"/>
        </a:spcBef>
        <a:spcAft>
          <a:spcPct val="0"/>
        </a:spcAft>
        <a:defRPr sz="4000">
          <a:solidFill>
            <a:schemeClr val="tx2"/>
          </a:solidFill>
          <a:latin typeface="Franklin Gothic Book" pitchFamily="34" charset="0"/>
          <a:ea typeface="幼圆" pitchFamily="49" charset="-122"/>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itchFamily="18" charset="2"/>
        <a:buChar char=""/>
        <a:defRPr sz="2400">
          <a:solidFill>
            <a:schemeClr val="tx1"/>
          </a:solidFill>
          <a:latin typeface="+mn-lt"/>
          <a:ea typeface="+mn-ea"/>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a:solidFill>
            <a:schemeClr val="tx1"/>
          </a:solidFill>
          <a:latin typeface="+mn-lt"/>
          <a:ea typeface="+mn-ea"/>
        </a:defRPr>
      </a:lvl3pPr>
      <a:lvl4pPr marL="1097280" indent="-228600" algn="l" rtl="0" eaLnBrk="0" fontAlgn="base" hangingPunct="0">
        <a:spcBef>
          <a:spcPts val="375"/>
        </a:spcBef>
        <a:spcAft>
          <a:spcPct val="0"/>
        </a:spcAft>
        <a:buClr>
          <a:srgbClr val="A28E6A"/>
        </a:buClr>
        <a:buSzPct val="80000"/>
        <a:buFont typeface="Wingdings 2" pitchFamily="18" charset="2"/>
        <a:buChar char=""/>
        <a:defRPr sz="2000">
          <a:solidFill>
            <a:schemeClr val="tx1"/>
          </a:solidFill>
          <a:latin typeface="+mn-lt"/>
          <a:ea typeface="+mn-ea"/>
        </a:defRPr>
      </a:lvl4pPr>
      <a:lvl5pPr marL="13716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5pPr>
      <a:lvl6pPr marL="18288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6pPr>
      <a:lvl7pPr marL="22860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7pPr>
      <a:lvl8pPr marL="27432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8pPr>
      <a:lvl9pPr marL="32004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7.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0.emf"/><Relationship Id="rId6" Type="http://schemas.openxmlformats.org/officeDocument/2006/relationships/slide" Target="slide137.xml"/><Relationship Id="rId5" Type="http://schemas.openxmlformats.org/officeDocument/2006/relationships/image" Target="../media/image39.emf"/><Relationship Id="rId4" Type="http://schemas.openxmlformats.org/officeDocument/2006/relationships/slide" Target="slide1.xml"/><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image" Target="../media/image36.png"/></Relationships>
</file>

<file path=ppt/slides/_rels/slide1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slide" Target="slide137.xml"/><Relationship Id="rId1" Type="http://schemas.openxmlformats.org/officeDocument/2006/relationships/image" Target="../media/image4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7.xml"/><Relationship Id="rId3" Type="http://schemas.openxmlformats.org/officeDocument/2006/relationships/image" Target="../media/image44.wmf"/><Relationship Id="rId2" Type="http://schemas.openxmlformats.org/officeDocument/2006/relationships/oleObject" Target="../embeddings/oleObject15.bin"/><Relationship Id="rId1" Type="http://schemas.openxmlformats.org/officeDocument/2006/relationships/image" Target="../media/image43.png"/></Relationships>
</file>

<file path=ppt/slides/_rels/slide142.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7.xml"/><Relationship Id="rId3" Type="http://schemas.openxmlformats.org/officeDocument/2006/relationships/image" Target="../media/image46.wmf"/><Relationship Id="rId2" Type="http://schemas.openxmlformats.org/officeDocument/2006/relationships/oleObject" Target="../embeddings/oleObject16.bin"/><Relationship Id="rId1" Type="http://schemas.openxmlformats.org/officeDocument/2006/relationships/image" Target="../media/image45.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oleObject" Target="../embeddings/oleObject17.bin"/></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png"/><Relationship Id="rId1" Type="http://schemas.openxmlformats.org/officeDocument/2006/relationships/image" Target="../media/image59.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w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emf"/></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e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wmf"/></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wmf"/></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7.xml"/><Relationship Id="rId2" Type="http://schemas.openxmlformats.org/officeDocument/2006/relationships/image" Target="../media/image80.wmf"/><Relationship Id="rId1" Type="http://schemas.openxmlformats.org/officeDocument/2006/relationships/oleObject" Target="../embeddings/oleObject18.bin"/></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7.xml"/><Relationship Id="rId2" Type="http://schemas.openxmlformats.org/officeDocument/2006/relationships/image" Target="../media/image81.wmf"/><Relationship Id="rId1" Type="http://schemas.openxmlformats.org/officeDocument/2006/relationships/oleObject" Target="../embeddings/oleObject19.bin"/></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oleObject" Target="../embeddings/oleObject1.bin"/></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7.xml"/><Relationship Id="rId2" Type="http://schemas.openxmlformats.org/officeDocument/2006/relationships/image" Target="../media/image82.wmf"/><Relationship Id="rId1" Type="http://schemas.openxmlformats.org/officeDocument/2006/relationships/oleObject" Target="../embeddings/oleObject20.bin"/></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85.wmf"/><Relationship Id="rId1" Type="http://schemas.openxmlformats.org/officeDocument/2006/relationships/oleObject" Target="../embeddings/oleObject21.bin"/></Relationships>
</file>

<file path=ppt/slides/_rels/slide23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9.wmf"/><Relationship Id="rId7" Type="http://schemas.openxmlformats.org/officeDocument/2006/relationships/oleObject" Target="../embeddings/oleObject25.bin"/><Relationship Id="rId6" Type="http://schemas.openxmlformats.org/officeDocument/2006/relationships/image" Target="../media/image88.wmf"/><Relationship Id="rId5" Type="http://schemas.openxmlformats.org/officeDocument/2006/relationships/oleObject" Target="../embeddings/oleObject24.bin"/><Relationship Id="rId4" Type="http://schemas.openxmlformats.org/officeDocument/2006/relationships/image" Target="../media/image87.wmf"/><Relationship Id="rId3" Type="http://schemas.openxmlformats.org/officeDocument/2006/relationships/oleObject" Target="../embeddings/oleObject23.bin"/><Relationship Id="rId2" Type="http://schemas.openxmlformats.org/officeDocument/2006/relationships/image" Target="../media/image86.wmf"/><Relationship Id="rId10" Type="http://schemas.openxmlformats.org/officeDocument/2006/relationships/vmlDrawing" Target="../drawings/vmlDrawing18.vml"/><Relationship Id="rId1"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16.wmf"/><Relationship Id="rId3" Type="http://schemas.openxmlformats.org/officeDocument/2006/relationships/oleObject" Target="../embeddings/oleObject3.bin"/><Relationship Id="rId2" Type="http://schemas.openxmlformats.org/officeDocument/2006/relationships/image" Target="../media/image15.wmf"/><Relationship Id="rId1" Type="http://schemas.openxmlformats.org/officeDocument/2006/relationships/oleObject" Target="../embeddings/oleObject2.bin"/></Relationships>
</file>

<file path=ppt/slides/_rels/slide240.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7.xml"/><Relationship Id="rId2" Type="http://schemas.openxmlformats.org/officeDocument/2006/relationships/image" Target="../media/image90.wmf"/><Relationship Id="rId1" Type="http://schemas.openxmlformats.org/officeDocument/2006/relationships/oleObject" Target="../embeddings/oleObject26.bin"/></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18.wmf"/><Relationship Id="rId3" Type="http://schemas.openxmlformats.org/officeDocument/2006/relationships/oleObject" Target="../embeddings/oleObject5.bin"/><Relationship Id="rId2" Type="http://schemas.openxmlformats.org/officeDocument/2006/relationships/image" Target="../media/image17.wmf"/><Relationship Id="rId1" Type="http://schemas.openxmlformats.org/officeDocument/2006/relationships/oleObject" Target="../embeddings/oleObject4.bin"/></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255.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7.xml"/><Relationship Id="rId4" Type="http://schemas.openxmlformats.org/officeDocument/2006/relationships/image" Target="../media/image93.wmf"/><Relationship Id="rId3" Type="http://schemas.openxmlformats.org/officeDocument/2006/relationships/oleObject" Target="../embeddings/oleObject28.bin"/><Relationship Id="rId2" Type="http://schemas.openxmlformats.org/officeDocument/2006/relationships/image" Target="../media/image92.wmf"/><Relationship Id="rId1" Type="http://schemas.openxmlformats.org/officeDocument/2006/relationships/oleObject" Target="../embeddings/oleObject27.bin"/></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7.xml"/><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oleObject" Target="../embeddings/oleObject29.bin"/></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7.xml"/><Relationship Id="rId2" Type="http://schemas.openxmlformats.org/officeDocument/2006/relationships/image" Target="../media/image96.wmf"/><Relationship Id="rId1" Type="http://schemas.openxmlformats.org/officeDocument/2006/relationships/oleObject" Target="../embeddings/oleObject30.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7.xml"/><Relationship Id="rId2" Type="http://schemas.openxmlformats.org/officeDocument/2006/relationships/image" Target="../media/image97.wmf"/><Relationship Id="rId1" Type="http://schemas.openxmlformats.org/officeDocument/2006/relationships/oleObject" Target="../embeddings/oleObject31.bin"/></Relationships>
</file>

<file path=ppt/slides/_rels/slide261.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7.xml"/><Relationship Id="rId2" Type="http://schemas.openxmlformats.org/officeDocument/2006/relationships/image" Target="../media/image98.wmf"/><Relationship Id="rId1" Type="http://schemas.openxmlformats.org/officeDocument/2006/relationships/oleObject" Target="../embeddings/oleObject32.bin"/></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16.wmf"/><Relationship Id="rId3" Type="http://schemas.openxmlformats.org/officeDocument/2006/relationships/oleObject" Target="../embeddings/oleObject7.bin"/><Relationship Id="rId2" Type="http://schemas.openxmlformats.org/officeDocument/2006/relationships/image" Target="../media/image23.wmf"/><Relationship Id="rId1"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24.wmf"/><Relationship Id="rId1"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25.wmf"/><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26.wmf"/><Relationship Id="rId1" Type="http://schemas.openxmlformats.org/officeDocument/2006/relationships/oleObject" Target="../embeddings/oleObject10.bin"/></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28.wmf"/><Relationship Id="rId1" Type="http://schemas.openxmlformats.org/officeDocument/2006/relationships/oleObject" Target="../embeddings/oleObject11.bin"/></Relationships>
</file>

<file path=ppt/slides/_rels/slide47.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7.xml"/><Relationship Id="rId4" Type="http://schemas.openxmlformats.org/officeDocument/2006/relationships/image" Target="../media/image30.wmf"/><Relationship Id="rId3" Type="http://schemas.openxmlformats.org/officeDocument/2006/relationships/oleObject" Target="../embeddings/oleObject13.bin"/><Relationship Id="rId2" Type="http://schemas.openxmlformats.org/officeDocument/2006/relationships/image" Target="../media/image29.wmf"/><Relationship Id="rId1" Type="http://schemas.openxmlformats.org/officeDocument/2006/relationships/oleObject" Target="../embeddings/oleObject12.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32.wmf"/><Relationship Id="rId1" Type="http://schemas.openxmlformats.org/officeDocument/2006/relationships/oleObject" Target="../embeddings/oleObject14.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ph type="ctrTitle" idx="4294967295"/>
          </p:nvPr>
        </p:nvSpPr>
        <p:spPr>
          <a:xfrm>
            <a:off x="1042988" y="1555750"/>
            <a:ext cx="7273925" cy="936625"/>
          </a:xfrm>
          <a:ln/>
        </p:spPr>
        <p:txBody>
          <a:bodyPr vert="horz" wrap="square" lIns="91440" tIns="45720" rIns="91440" bIns="91440" anchor="ctr" anchorCtr="0"/>
          <a:lstStyle>
            <a:lvl1pPr lvl="0">
              <a:buClrTx/>
              <a:buSzTx/>
              <a:buFontTx/>
              <a:defRPr/>
            </a:lvl1pPr>
          </a:lstStyle>
          <a:p>
            <a:pPr lvl="0" algn="ctr" eaLnBrk="1" hangingPunct="1"/>
            <a:br>
              <a:rPr lang="zh-CN" altLang="zh-CN" sz="4300" dirty="0">
                <a:solidFill>
                  <a:srgbClr val="4D009A"/>
                </a:solidFill>
              </a:rPr>
            </a:br>
            <a:r>
              <a:rPr lang="zh-CN" altLang="zh-CN" sz="6000" b="1" dirty="0">
                <a:solidFill>
                  <a:srgbClr val="002060"/>
                </a:solidFill>
                <a:latin typeface="Batang" pitchFamily="18" charset="-127"/>
                <a:ea typeface="Batang" pitchFamily="18" charset="-127"/>
              </a:rPr>
              <a:t>MATLAB 程序设计</a:t>
            </a:r>
            <a:endParaRPr lang="zh-CN" altLang="zh-CN" sz="6000" b="1" dirty="0">
              <a:solidFill>
                <a:srgbClr val="002060"/>
              </a:solidFill>
            </a:endParaRPr>
          </a:p>
        </p:txBody>
      </p:sp>
      <p:sp>
        <p:nvSpPr>
          <p:cNvPr id="4099" name="Text Box 10"/>
          <p:cNvSpPr txBox="1"/>
          <p:nvPr/>
        </p:nvSpPr>
        <p:spPr>
          <a:xfrm>
            <a:off x="5867400" y="4692650"/>
            <a:ext cx="2819400" cy="1039813"/>
          </a:xfrm>
          <a:prstGeom prst="rect">
            <a:avLst/>
          </a:prstGeom>
          <a:noFill/>
          <a:ln w="9525">
            <a:noFill/>
          </a:ln>
        </p:spPr>
        <p:txBody>
          <a:bodyPr wrap="none">
            <a:spAutoFit/>
          </a:bodyPr>
          <a:p>
            <a:pPr eaLnBrk="1" hangingPunct="1">
              <a:spcBef>
                <a:spcPct val="20000"/>
              </a:spcBef>
            </a:pPr>
            <a:r>
              <a:rPr lang="zh-CN" altLang="en-US" sz="2800" dirty="0">
                <a:solidFill>
                  <a:srgbClr val="0000FF"/>
                </a:solidFill>
                <a:latin typeface="华文行楷" panose="02010800040101010101" pitchFamily="2" charset="-122"/>
                <a:ea typeface="华文行楷" panose="02010800040101010101" pitchFamily="2" charset="-122"/>
              </a:rPr>
              <a:t>授课教师</a:t>
            </a:r>
            <a:r>
              <a:rPr lang="en-US" altLang="zh-CN" sz="2800" dirty="0">
                <a:solidFill>
                  <a:srgbClr val="0000FF"/>
                </a:solidFill>
                <a:latin typeface="华文行楷" panose="02010800040101010101" pitchFamily="2" charset="-122"/>
                <a:ea typeface="华文行楷" panose="02010800040101010101" pitchFamily="2" charset="-122"/>
              </a:rPr>
              <a:t>:</a:t>
            </a:r>
            <a:r>
              <a:rPr lang="zh-CN" altLang="en-US" sz="2800" dirty="0">
                <a:solidFill>
                  <a:srgbClr val="0000FF"/>
                </a:solidFill>
                <a:latin typeface="华文行楷" panose="02010800040101010101" pitchFamily="2" charset="-122"/>
                <a:ea typeface="华文行楷" panose="02010800040101010101" pitchFamily="2" charset="-122"/>
              </a:rPr>
              <a:t>邹晓春</a:t>
            </a:r>
            <a:endParaRPr lang="zh-CN" altLang="en-US" sz="2800" dirty="0">
              <a:solidFill>
                <a:srgbClr val="0000FF"/>
              </a:solidFill>
              <a:latin typeface="华文行楷" panose="02010800040101010101" pitchFamily="2" charset="-122"/>
              <a:ea typeface="华文行楷" panose="02010800040101010101" pitchFamily="2" charset="-122"/>
            </a:endParaRPr>
          </a:p>
          <a:p>
            <a:pPr eaLnBrk="1" hangingPunct="1">
              <a:spcBef>
                <a:spcPct val="20000"/>
              </a:spcBef>
            </a:pPr>
            <a:r>
              <a:rPr lang="zh-CN" altLang="en-US" sz="2800" dirty="0">
                <a:solidFill>
                  <a:srgbClr val="0000FF"/>
                </a:solidFill>
                <a:latin typeface="华文行楷" panose="02010800040101010101" pitchFamily="2" charset="-122"/>
                <a:ea typeface="华文行楷" panose="02010800040101010101" pitchFamily="2" charset="-122"/>
              </a:rPr>
              <a:t>   电子信息学院</a:t>
            </a:r>
            <a:endParaRPr lang="en-US" altLang="zh-CN" sz="2800" dirty="0">
              <a:solidFill>
                <a:srgbClr val="0000FF"/>
              </a:solidFill>
              <a:latin typeface="华文行楷" panose="02010800040101010101" pitchFamily="2" charset="-122"/>
              <a:ea typeface="华文行楷" panose="02010800040101010101" pitchFamily="2" charset="-122"/>
            </a:endParaRPr>
          </a:p>
        </p:txBody>
      </p:sp>
      <p:sp>
        <p:nvSpPr>
          <p:cNvPr id="4100" name="Rectangle 11"/>
          <p:cNvSpPr/>
          <p:nvPr/>
        </p:nvSpPr>
        <p:spPr>
          <a:xfrm>
            <a:off x="0" y="6048375"/>
            <a:ext cx="9144000" cy="836613"/>
          </a:xfrm>
          <a:prstGeom prst="rect">
            <a:avLst/>
          </a:prstGeom>
          <a:gradFill rotWithShape="0">
            <a:gsLst>
              <a:gs pos="0">
                <a:srgbClr val="8B8BFF">
                  <a:alpha val="73996"/>
                </a:srgbClr>
              </a:gs>
              <a:gs pos="100000">
                <a:srgbClr val="0000FF">
                  <a:alpha val="79999"/>
                </a:srgbClr>
              </a:gs>
            </a:gsLst>
            <a:lin ang="0" scaled="1"/>
            <a:tileRect/>
          </a:gradFill>
          <a:ln w="9525">
            <a:noFill/>
          </a:ln>
        </p:spPr>
        <p:txBody>
          <a:bodyPr wrap="none" anchor="ctr" anchorCtr="0"/>
          <a:p>
            <a:pPr algn="ctr" eaLnBrk="1" hangingPunct="1">
              <a:spcBef>
                <a:spcPct val="20000"/>
              </a:spcBef>
            </a:pPr>
            <a:r>
              <a:rPr lang="zh-CN" altLang="en-US" sz="2800" dirty="0">
                <a:solidFill>
                  <a:schemeClr val="bg1"/>
                </a:solidFill>
                <a:latin typeface="Monotype Corsiva" pitchFamily="66" charset="0"/>
              </a:rPr>
              <a:t>                                                                       </a:t>
            </a:r>
            <a:r>
              <a:rPr lang="en-US" altLang="zh-CN" sz="2800" dirty="0">
                <a:solidFill>
                  <a:schemeClr val="bg1"/>
                </a:solidFill>
                <a:latin typeface="Monotype Corsiva" pitchFamily="66" charset="0"/>
              </a:rPr>
              <a:t>Matlab programming</a:t>
            </a:r>
            <a:endParaRPr lang="en-US" altLang="zh-CN" sz="2800" dirty="0">
              <a:solidFill>
                <a:schemeClr val="bg1"/>
              </a:solidFill>
              <a:latin typeface="Monotype Corsiva" pitchFamily="66" charset="0"/>
            </a:endParaRPr>
          </a:p>
        </p:txBody>
      </p:sp>
      <p:pic>
        <p:nvPicPr>
          <p:cNvPr id="4101" name="Picture 6" descr="C:\Users\xbozhao\Desktop\MATLAB.jpg"/>
          <p:cNvPicPr>
            <a:picLocks noChangeAspect="1"/>
          </p:cNvPicPr>
          <p:nvPr/>
        </p:nvPicPr>
        <p:blipFill>
          <a:blip r:embed="rId1"/>
          <a:stretch>
            <a:fillRect/>
          </a:stretch>
        </p:blipFill>
        <p:spPr>
          <a:xfrm>
            <a:off x="492125" y="3749675"/>
            <a:ext cx="5067300" cy="22002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blinds(horizontal)">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3315" name="页脚占位符 4"/>
          <p:cNvSpPr txBox="1">
            <a:spLocks noGrp="1"/>
          </p:cNvSpPr>
          <p:nvPr/>
        </p:nvSpPr>
        <p:spPr>
          <a:xfrm>
            <a:off x="539750"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3316" name="Picture 2"/>
          <p:cNvPicPr>
            <a:picLocks noChangeAspect="1"/>
          </p:cNvPicPr>
          <p:nvPr/>
        </p:nvPicPr>
        <p:blipFill>
          <a:blip r:embed="rId1"/>
          <a:stretch>
            <a:fillRect/>
          </a:stretch>
        </p:blipFill>
        <p:spPr>
          <a:xfrm>
            <a:off x="7380288" y="1341438"/>
            <a:ext cx="1528762" cy="2057400"/>
          </a:xfrm>
          <a:prstGeom prst="rect">
            <a:avLst/>
          </a:prstGeom>
          <a:noFill/>
          <a:ln w="9525">
            <a:noFill/>
          </a:ln>
        </p:spPr>
      </p:pic>
      <p:pic>
        <p:nvPicPr>
          <p:cNvPr id="13317" name="Picture 3" descr="logo1"/>
          <p:cNvPicPr>
            <a:picLocks noChangeAspect="1"/>
          </p:cNvPicPr>
          <p:nvPr/>
        </p:nvPicPr>
        <p:blipFill>
          <a:blip r:embed="rId2"/>
          <a:stretch>
            <a:fillRect/>
          </a:stretch>
        </p:blipFill>
        <p:spPr>
          <a:xfrm>
            <a:off x="8196263" y="292100"/>
            <a:ext cx="533400" cy="476250"/>
          </a:xfrm>
          <a:prstGeom prst="rect">
            <a:avLst/>
          </a:prstGeom>
          <a:noFill/>
          <a:ln w="9525">
            <a:noFill/>
          </a:ln>
        </p:spPr>
      </p:pic>
      <p:sp>
        <p:nvSpPr>
          <p:cNvPr id="13318" name="Rectangle 6"/>
          <p:cNvSpPr/>
          <p:nvPr/>
        </p:nvSpPr>
        <p:spPr>
          <a:xfrm>
            <a:off x="684213" y="1196975"/>
            <a:ext cx="6629400" cy="4021138"/>
          </a:xfrm>
          <a:prstGeom prst="rect">
            <a:avLst/>
          </a:prstGeom>
          <a:noFill/>
          <a:ln w="9525">
            <a:noFill/>
          </a:ln>
        </p:spPr>
        <p:txBody>
          <a:bodyPr>
            <a:spAutoFit/>
          </a:bodyPr>
          <a:p>
            <a:pPr algn="just" eaLnBrk="1" hangingPunct="1">
              <a:lnSpc>
                <a:spcPct val="130000"/>
              </a:lnSpc>
              <a:spcBef>
                <a:spcPct val="200000"/>
              </a:spcBef>
              <a:buFont typeface="Arial" panose="020B0604020202020204" pitchFamily="34" charset="0"/>
              <a:buChar char="•"/>
            </a:pPr>
            <a:r>
              <a:rPr lang="en-US" altLang="zh-CN" sz="1600" dirty="0">
                <a:latin typeface="宋体" panose="02010600030101010101" pitchFamily="2" charset="-122"/>
              </a:rPr>
              <a:t>    </a:t>
            </a:r>
            <a:r>
              <a:rPr lang="zh-CN" altLang="en-US" b="1" dirty="0">
                <a:latin typeface="华文楷体" pitchFamily="2" charset="-122"/>
                <a:ea typeface="华文楷体" pitchFamily="2" charset="-122"/>
              </a:rPr>
              <a:t>将</a:t>
            </a: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商品化的不是</a:t>
            </a:r>
            <a:r>
              <a:rPr lang="en-US" altLang="zh-CN" b="1" dirty="0">
                <a:solidFill>
                  <a:srgbClr val="0000FF"/>
                </a:solidFill>
                <a:latin typeface="华文楷体" pitchFamily="2" charset="-122"/>
                <a:ea typeface="华文楷体" pitchFamily="2" charset="-122"/>
              </a:rPr>
              <a:t>Cleve Moler</a:t>
            </a:r>
            <a:r>
              <a:rPr lang="en-US" altLang="zh-CN" b="1" dirty="0">
                <a:latin typeface="华文楷体" pitchFamily="2" charset="-122"/>
                <a:ea typeface="华文楷体" pitchFamily="2" charset="-122"/>
              </a:rPr>
              <a:t>,</a:t>
            </a:r>
            <a:r>
              <a:rPr lang="zh-CN" altLang="en-US" b="1" dirty="0">
                <a:latin typeface="华文楷体" pitchFamily="2" charset="-122"/>
                <a:ea typeface="华文楷体" pitchFamily="2" charset="-122"/>
              </a:rPr>
              <a:t>而是一个名叫</a:t>
            </a:r>
            <a:r>
              <a:rPr lang="en-US" altLang="zh-CN" b="1" dirty="0">
                <a:solidFill>
                  <a:srgbClr val="0000FF"/>
                </a:solidFill>
                <a:latin typeface="华文楷体" pitchFamily="2" charset="-122"/>
                <a:ea typeface="华文楷体" pitchFamily="2" charset="-122"/>
              </a:rPr>
              <a:t>Jack Little</a:t>
            </a:r>
            <a:r>
              <a:rPr lang="zh-CN" altLang="en-US" b="1" dirty="0">
                <a:latin typeface="华文楷体" pitchFamily="2" charset="-122"/>
                <a:ea typeface="华文楷体" pitchFamily="2" charset="-122"/>
              </a:rPr>
              <a:t>的人。当免费的</a:t>
            </a: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软件到</a:t>
            </a:r>
            <a:r>
              <a:rPr lang="en-US" altLang="zh-CN" b="1" dirty="0">
                <a:latin typeface="华文楷体" pitchFamily="2" charset="-122"/>
                <a:ea typeface="华文楷体" pitchFamily="2" charset="-122"/>
              </a:rPr>
              <a:t>Stanford</a:t>
            </a:r>
            <a:r>
              <a:rPr lang="zh-CN" altLang="en-US" b="1" dirty="0">
                <a:latin typeface="华文楷体" pitchFamily="2" charset="-122"/>
                <a:ea typeface="华文楷体" pitchFamily="2" charset="-122"/>
              </a:rPr>
              <a:t>大学，</a:t>
            </a:r>
            <a:r>
              <a:rPr lang="en-US" altLang="zh-CN" b="1" dirty="0">
                <a:latin typeface="华文楷体" pitchFamily="2" charset="-122"/>
                <a:ea typeface="华文楷体" pitchFamily="2" charset="-122"/>
              </a:rPr>
              <a:t>Jack Little</a:t>
            </a:r>
            <a:r>
              <a:rPr lang="zh-CN" altLang="en-US" b="1" dirty="0">
                <a:latin typeface="华文楷体" pitchFamily="2" charset="-122"/>
                <a:ea typeface="华文楷体" pitchFamily="2" charset="-122"/>
              </a:rPr>
              <a:t>正在该校主修</a:t>
            </a:r>
            <a:r>
              <a:rPr lang="zh-CN" altLang="en-US" b="1" dirty="0">
                <a:solidFill>
                  <a:srgbClr val="0000FF"/>
                </a:solidFill>
                <a:latin typeface="华文楷体" pitchFamily="2" charset="-122"/>
                <a:ea typeface="华文楷体" pitchFamily="2" charset="-122"/>
              </a:rPr>
              <a:t>控制</a:t>
            </a:r>
            <a:r>
              <a:rPr lang="zh-CN" altLang="en-US" b="1" dirty="0">
                <a:latin typeface="华文楷体" pitchFamily="2" charset="-122"/>
                <a:ea typeface="华文楷体" pitchFamily="2" charset="-122"/>
              </a:rPr>
              <a:t>，便接触到了当时</a:t>
            </a: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，直觉告诉他，这是一个具有巨大发展潜力的软件。因此他在毕业沒多久，就开始</a:t>
            </a:r>
            <a:r>
              <a:rPr lang="zh-CN" altLang="en-US" b="1" dirty="0">
                <a:solidFill>
                  <a:srgbClr val="0000FF"/>
                </a:solidFill>
                <a:latin typeface="华文楷体" pitchFamily="2" charset="-122"/>
                <a:ea typeface="华文楷体" pitchFamily="2" charset="-122"/>
              </a:rPr>
              <a:t>用</a:t>
            </a:r>
            <a:r>
              <a:rPr lang="en-US" altLang="zh-CN" b="1" dirty="0">
                <a:solidFill>
                  <a:srgbClr val="0000FF"/>
                </a:solidFill>
                <a:latin typeface="华文楷体" pitchFamily="2" charset="-122"/>
                <a:ea typeface="华文楷体" pitchFamily="2" charset="-122"/>
              </a:rPr>
              <a:t>C</a:t>
            </a:r>
            <a:r>
              <a:rPr lang="zh-CN" altLang="en-US" b="1" dirty="0">
                <a:solidFill>
                  <a:srgbClr val="0000FF"/>
                </a:solidFill>
                <a:latin typeface="华文楷体" pitchFamily="2" charset="-122"/>
                <a:ea typeface="华文楷体" pitchFamily="2" charset="-122"/>
              </a:rPr>
              <a:t>语言重新编写了</a:t>
            </a:r>
            <a:r>
              <a:rPr lang="en-US" altLang="zh-CN" b="1" dirty="0">
                <a:solidFill>
                  <a:srgbClr val="0000FF"/>
                </a:solidFill>
                <a:latin typeface="华文楷体" pitchFamily="2" charset="-122"/>
                <a:ea typeface="华文楷体" pitchFamily="2" charset="-122"/>
              </a:rPr>
              <a:t>MATLAB</a:t>
            </a:r>
            <a:r>
              <a:rPr lang="zh-CN" altLang="en-US" b="1" dirty="0">
                <a:solidFill>
                  <a:srgbClr val="0000FF"/>
                </a:solidFill>
                <a:latin typeface="华文楷体" pitchFamily="2" charset="-122"/>
                <a:ea typeface="华文楷体" pitchFamily="2" charset="-122"/>
              </a:rPr>
              <a:t>的核心</a:t>
            </a:r>
            <a:r>
              <a:rPr lang="zh-CN" altLang="en-US" b="1" dirty="0">
                <a:solidFill>
                  <a:srgbClr val="4D009A"/>
                </a:solidFill>
                <a:latin typeface="华文楷体" pitchFamily="2" charset="-122"/>
                <a:ea typeface="华文楷体" pitchFamily="2" charset="-122"/>
              </a:rPr>
              <a:t>。</a:t>
            </a:r>
            <a:r>
              <a:rPr lang="zh-CN" altLang="en-US" b="1" dirty="0">
                <a:latin typeface="华文楷体" pitchFamily="2" charset="-122"/>
                <a:ea typeface="华文楷体" pitchFamily="2" charset="-122"/>
              </a:rPr>
              <a:t>在</a:t>
            </a:r>
            <a:r>
              <a:rPr lang="en-US" altLang="zh-CN" b="1" dirty="0">
                <a:latin typeface="华文楷体" pitchFamily="2" charset="-122"/>
                <a:ea typeface="华文楷体" pitchFamily="2" charset="-122"/>
              </a:rPr>
              <a:t>Moler</a:t>
            </a:r>
            <a:r>
              <a:rPr lang="zh-CN" altLang="en-US" b="1" dirty="0">
                <a:latin typeface="华文楷体" pitchFamily="2" charset="-122"/>
                <a:ea typeface="华文楷体" pitchFamily="2" charset="-122"/>
              </a:rPr>
              <a:t>的协助下，于</a:t>
            </a:r>
            <a:r>
              <a:rPr lang="en-US" altLang="zh-CN" b="1" dirty="0">
                <a:latin typeface="华文楷体" pitchFamily="2" charset="-122"/>
                <a:ea typeface="华文楷体" pitchFamily="2" charset="-122"/>
              </a:rPr>
              <a:t>1984</a:t>
            </a:r>
            <a:r>
              <a:rPr lang="zh-CN" altLang="en-US" b="1" dirty="0">
                <a:latin typeface="华文楷体" pitchFamily="2" charset="-122"/>
                <a:ea typeface="华文楷体" pitchFamily="2" charset="-122"/>
              </a:rPr>
              <a:t>年成立</a:t>
            </a:r>
            <a:r>
              <a:rPr lang="en-US" altLang="zh-CN" b="1" dirty="0">
                <a:latin typeface="华文楷体" pitchFamily="2" charset="-122"/>
                <a:ea typeface="华文楷体" pitchFamily="2" charset="-122"/>
              </a:rPr>
              <a:t>MathWorks</a:t>
            </a:r>
            <a:r>
              <a:rPr lang="zh-CN" altLang="en-US" b="1" dirty="0">
                <a:latin typeface="华文楷体" pitchFamily="2" charset="-122"/>
                <a:ea typeface="华文楷体" pitchFamily="2" charset="-122"/>
              </a:rPr>
              <a:t>公司，首次推出</a:t>
            </a: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商用版。在其商用版推出的初期，</a:t>
            </a: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就以其优秀的品质（</a:t>
            </a:r>
            <a:r>
              <a:rPr lang="zh-CN" altLang="en-US" b="1" dirty="0">
                <a:solidFill>
                  <a:srgbClr val="0000FF"/>
                </a:solidFill>
                <a:latin typeface="华文楷体" pitchFamily="2" charset="-122"/>
                <a:ea typeface="华文楷体" pitchFamily="2" charset="-122"/>
              </a:rPr>
              <a:t>高效的数据计算能力和开放的体系结构）</a:t>
            </a:r>
            <a:r>
              <a:rPr lang="zh-CN" altLang="en-US" b="1" dirty="0">
                <a:latin typeface="华文楷体" pitchFamily="2" charset="-122"/>
                <a:ea typeface="华文楷体" pitchFamily="2" charset="-122"/>
              </a:rPr>
              <a:t>占据了大部分数学计算软件的市场，原来应用于控制领域里的一些封闭式数学计算软件包（如英国的</a:t>
            </a:r>
            <a:r>
              <a:rPr lang="en-US" altLang="zh-CN" b="1" dirty="0">
                <a:latin typeface="华文楷体" pitchFamily="2" charset="-122"/>
                <a:ea typeface="华文楷体" pitchFamily="2" charset="-122"/>
              </a:rPr>
              <a:t>UMIST</a:t>
            </a:r>
            <a:r>
              <a:rPr lang="zh-CN" altLang="en-US" b="1" dirty="0">
                <a:latin typeface="华文楷体" pitchFamily="2" charset="-122"/>
                <a:ea typeface="华文楷体" pitchFamily="2" charset="-122"/>
              </a:rPr>
              <a:t>、瑞典的</a:t>
            </a:r>
            <a:r>
              <a:rPr lang="en-US" altLang="zh-CN" b="1" dirty="0">
                <a:latin typeface="华文楷体" pitchFamily="2" charset="-122"/>
                <a:ea typeface="华文楷体" pitchFamily="2" charset="-122"/>
              </a:rPr>
              <a:t>LUND</a:t>
            </a:r>
            <a:r>
              <a:rPr lang="zh-CN" altLang="en-US" b="1" dirty="0">
                <a:latin typeface="华文楷体" pitchFamily="2" charset="-122"/>
                <a:ea typeface="华文楷体" pitchFamily="2" charset="-122"/>
              </a:rPr>
              <a:t>和</a:t>
            </a:r>
            <a:r>
              <a:rPr lang="en-US" altLang="zh-CN" b="1" dirty="0">
                <a:latin typeface="华文楷体" pitchFamily="2" charset="-122"/>
                <a:ea typeface="华文楷体" pitchFamily="2" charset="-122"/>
              </a:rPr>
              <a:t>SIMNON</a:t>
            </a:r>
            <a:r>
              <a:rPr lang="zh-CN" altLang="en-US" b="1" dirty="0">
                <a:latin typeface="华文楷体" pitchFamily="2" charset="-122"/>
                <a:ea typeface="华文楷体" pitchFamily="2" charset="-122"/>
              </a:rPr>
              <a:t>、德国的</a:t>
            </a:r>
            <a:r>
              <a:rPr lang="en-US" altLang="zh-CN" b="1" dirty="0">
                <a:latin typeface="华文楷体" pitchFamily="2" charset="-122"/>
                <a:ea typeface="华文楷体" pitchFamily="2" charset="-122"/>
              </a:rPr>
              <a:t>KEDDC</a:t>
            </a:r>
            <a:r>
              <a:rPr lang="zh-CN" altLang="en-US" b="1" dirty="0">
                <a:latin typeface="华文楷体" pitchFamily="2" charset="-122"/>
                <a:ea typeface="华文楷体" pitchFamily="2" charset="-122"/>
              </a:rPr>
              <a:t>）就纷纷被淘汰或在</a:t>
            </a: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上重建。</a:t>
            </a:r>
            <a:endParaRPr lang="zh-CN" altLang="en-US" b="1" dirty="0">
              <a:latin typeface="华文楷体" pitchFamily="2" charset="-122"/>
              <a:ea typeface="华文楷体" pitchFamily="2" charset="-122"/>
            </a:endParaRPr>
          </a:p>
        </p:txBody>
      </p:sp>
      <p:sp>
        <p:nvSpPr>
          <p:cNvPr id="13319" name="Rectangle 7"/>
          <p:cNvSpPr/>
          <p:nvPr/>
        </p:nvSpPr>
        <p:spPr>
          <a:xfrm>
            <a:off x="7596188" y="3573463"/>
            <a:ext cx="1200150" cy="366712"/>
          </a:xfrm>
          <a:prstGeom prst="rect">
            <a:avLst/>
          </a:prstGeom>
          <a:noFill/>
          <a:ln w="9525">
            <a:noFill/>
          </a:ln>
        </p:spPr>
        <p:txBody>
          <a:bodyPr>
            <a:spAutoFit/>
          </a:bodyPr>
          <a:p>
            <a:pPr eaLnBrk="1" hangingPunct="1"/>
            <a:r>
              <a:rPr lang="en-US" altLang="zh-CN" dirty="0">
                <a:solidFill>
                  <a:srgbClr val="0000FF"/>
                </a:solidFill>
                <a:latin typeface="Arial" panose="020B0604020202020204" pitchFamily="34" charset="0"/>
              </a:rPr>
              <a:t>Jack Little</a:t>
            </a:r>
            <a:endParaRPr lang="en-US" altLang="zh-CN" dirty="0">
              <a:solidFill>
                <a:srgbClr val="0000FF"/>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8">
                                            <p:txEl>
                                              <p:charRg st="0" end="343"/>
                                            </p:txEl>
                                          </p:spTgt>
                                        </p:tgtEl>
                                        <p:attrNameLst>
                                          <p:attrName>style.visibility</p:attrName>
                                        </p:attrNameLst>
                                      </p:cBhvr>
                                      <p:to>
                                        <p:strVal val="visible"/>
                                      </p:to>
                                    </p:set>
                                    <p:animEffect transition="in" filter="blinds(horizontal)">
                                      <p:cBhvr>
                                        <p:cTn id="7" dur="500"/>
                                        <p:tgtEl>
                                          <p:spTgt spid="13318">
                                            <p:txEl>
                                              <p:charRg st="0" end="34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316"/>
                                        </p:tgtEl>
                                        <p:attrNameLst>
                                          <p:attrName>style.visibility</p:attrName>
                                        </p:attrNameLst>
                                      </p:cBhvr>
                                      <p:to>
                                        <p:strVal val="visible"/>
                                      </p:to>
                                    </p:set>
                                    <p:animEffect transition="in" filter="wipe(up)">
                                      <p:cBhvr>
                                        <p:cTn id="12" dur="500"/>
                                        <p:tgtEl>
                                          <p:spTgt spid="133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319"/>
                                        </p:tgtEl>
                                        <p:attrNameLst>
                                          <p:attrName>style.visibility</p:attrName>
                                        </p:attrNameLst>
                                      </p:cBhvr>
                                      <p:to>
                                        <p:strVal val="visible"/>
                                      </p:to>
                                    </p:set>
                                    <p:animEffect transition="in" filter="blinds(horizontal)">
                                      <p:cBhvr>
                                        <p:cTn id="17"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2"/>
          <p:cNvSpPr>
            <a:spLocks noGrp="1" noChangeArrowheads="1"/>
          </p:cNvSpPr>
          <p:nvPr>
            <p:ph type="title" idx="4294967295"/>
          </p:nvPr>
        </p:nvSpPr>
        <p:spPr>
          <a:xfrm>
            <a:off x="1366838" y="466725"/>
            <a:ext cx="7793038" cy="51435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4.7.1 </a:t>
            </a:r>
            <a:r>
              <a:rPr kumimoji="0" lang="zh-CN"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字符串</a:t>
            </a:r>
            <a:r>
              <a:rPr kumimoji="0" lang="zh-TW"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的</a:t>
            </a:r>
            <a:r>
              <a:rPr kumimoji="0" lang="zh-CN"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概念</a:t>
            </a:r>
            <a:endParaRPr kumimoji="0" lang="zh-CN"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0547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0547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100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05477" name="Rectangle 3"/>
          <p:cNvSpPr>
            <a:spLocks noGrp="1"/>
          </p:cNvSpPr>
          <p:nvPr>
            <p:ph sz="quarter" idx="1"/>
          </p:nvPr>
        </p:nvSpPr>
        <p:spPr>
          <a:xfrm>
            <a:off x="1182688" y="1493838"/>
            <a:ext cx="7772400" cy="4348162"/>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60000"/>
              </a:lnSpc>
              <a:spcBef>
                <a:spcPct val="50000"/>
              </a:spcBef>
            </a:pPr>
            <a:r>
              <a:rPr lang="zh-CN" altLang="en-US" sz="2600" b="1" dirty="0">
                <a:latin typeface="Times New Roman" panose="02020603050405020304" pitchFamily="18" charset="0"/>
                <a:ea typeface="华文楷体" pitchFamily="2" charset="-122"/>
                <a:sym typeface="Arial" panose="020B0604020202020204" pitchFamily="34" charset="0"/>
              </a:rPr>
              <a:t>字符</a:t>
            </a:r>
            <a:r>
              <a:rPr lang="zh-TW" altLang="en-US" sz="2600" b="1" dirty="0">
                <a:latin typeface="Times New Roman" panose="02020603050405020304" pitchFamily="18" charset="0"/>
                <a:ea typeface="华文楷体" pitchFamily="2" charset="-122"/>
                <a:sym typeface="Arial" panose="020B0604020202020204" pitchFamily="34" charset="0"/>
              </a:rPr>
              <a:t>（</a:t>
            </a:r>
            <a:r>
              <a:rPr lang="en-US" altLang="zh-CN" sz="2600" b="1" dirty="0">
                <a:latin typeface="Times New Roman" panose="02020603050405020304" pitchFamily="18" charset="0"/>
                <a:ea typeface="华文楷体" pitchFamily="2" charset="-122"/>
                <a:sym typeface="Arial" panose="020B0604020202020204" pitchFamily="34" charset="0"/>
              </a:rPr>
              <a:t>Characters</a:t>
            </a:r>
            <a:r>
              <a:rPr lang="zh-TW" altLang="en-US" sz="2600" b="1" dirty="0">
                <a:latin typeface="Times New Roman" panose="02020603050405020304" pitchFamily="18" charset="0"/>
                <a:ea typeface="华文楷体" pitchFamily="2" charset="-122"/>
                <a:sym typeface="Arial" panose="020B0604020202020204" pitchFamily="34" charset="0"/>
              </a:rPr>
              <a:t>）可以</a:t>
            </a:r>
            <a:r>
              <a:rPr lang="zh-CN" altLang="en-US" sz="2600" b="1" dirty="0">
                <a:latin typeface="Times New Roman" panose="02020603050405020304" pitchFamily="18" charset="0"/>
                <a:ea typeface="华文楷体" pitchFamily="2" charset="-122"/>
                <a:sym typeface="Arial" panose="020B0604020202020204" pitchFamily="34" charset="0"/>
              </a:rPr>
              <a:t>构成一个</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字符串</a:t>
            </a:r>
            <a:r>
              <a:rPr lang="zh-TW" altLang="en-US" sz="2600" b="1" dirty="0">
                <a:latin typeface="Times New Roman" panose="02020603050405020304" pitchFamily="18" charset="0"/>
                <a:ea typeface="华文楷体" pitchFamily="2" charset="-122"/>
                <a:sym typeface="Arial" panose="020B0604020202020204" pitchFamily="34" charset="0"/>
              </a:rPr>
              <a:t>（</a:t>
            </a:r>
            <a:r>
              <a:rPr lang="en-US" altLang="zh-CN" sz="2600" b="1" dirty="0">
                <a:latin typeface="Times New Roman" panose="02020603050405020304" pitchFamily="18" charset="0"/>
                <a:ea typeface="华文楷体" pitchFamily="2" charset="-122"/>
                <a:sym typeface="Arial" panose="020B0604020202020204" pitchFamily="34" charset="0"/>
              </a:rPr>
              <a:t>Strings</a:t>
            </a:r>
            <a:r>
              <a:rPr lang="zh-TW" altLang="en-US" sz="2600" b="1" dirty="0">
                <a:latin typeface="Times New Roman" panose="02020603050405020304" pitchFamily="18" charset="0"/>
                <a:ea typeface="华文楷体" pitchFamily="2" charset="-122"/>
                <a:sym typeface="Arial" panose="020B0604020202020204" pitchFamily="34" charset="0"/>
              </a:rPr>
              <a:t>）</a:t>
            </a:r>
            <a:r>
              <a:rPr lang="zh-CN" altLang="en-US" sz="2600" b="1" dirty="0">
                <a:latin typeface="Times New Roman" panose="02020603050405020304" pitchFamily="18" charset="0"/>
                <a:ea typeface="华文楷体" pitchFamily="2" charset="-122"/>
                <a:sym typeface="Arial" panose="020B0604020202020204" pitchFamily="34" charset="0"/>
              </a:rPr>
              <a:t>，或</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字符数组</a:t>
            </a:r>
            <a:r>
              <a:rPr lang="en-US" altLang="zh-CN" sz="2600" b="1" dirty="0">
                <a:latin typeface="Times New Roman" panose="02020603050405020304" pitchFamily="18" charset="0"/>
                <a:ea typeface="华文楷体" pitchFamily="2" charset="-122"/>
                <a:sym typeface="Arial" panose="020B0604020202020204" pitchFamily="34" charset="0"/>
              </a:rPr>
              <a:t>(character array)</a:t>
            </a:r>
            <a:r>
              <a:rPr lang="zh-CN" altLang="en-US" sz="2600" b="1" dirty="0">
                <a:latin typeface="Times New Roman" panose="02020603050405020304" pitchFamily="18" charset="0"/>
                <a:ea typeface="华文楷体" pitchFamily="2" charset="-122"/>
                <a:sym typeface="Arial" panose="020B0604020202020204" pitchFamily="34" charset="0"/>
              </a:rPr>
              <a:t>。</a:t>
            </a:r>
            <a:r>
              <a:rPr lang="zh-TW" altLang="en-US" sz="2600" b="1" dirty="0">
                <a:latin typeface="Times New Roman" panose="02020603050405020304" pitchFamily="18" charset="0"/>
                <a:ea typeface="PMingLiU" pitchFamily="18" charset="-120"/>
              </a:rPr>
              <a:t> </a:t>
            </a:r>
            <a:endParaRPr lang="zh-TW" altLang="en-US" sz="2600" b="1" dirty="0">
              <a:latin typeface="Times New Roman" panose="02020603050405020304" pitchFamily="18" charset="0"/>
              <a:ea typeface="PMingLiU" pitchFamily="18" charset="-120"/>
            </a:endParaRPr>
          </a:p>
          <a:p>
            <a:pPr lvl="0" algn="just" eaLnBrk="1" hangingPunct="1">
              <a:lnSpc>
                <a:spcPct val="160000"/>
              </a:lnSpc>
              <a:spcBef>
                <a:spcPct val="50000"/>
              </a:spcBef>
            </a:pPr>
            <a:r>
              <a:rPr lang="zh-TW" altLang="en-US" sz="2600" b="1" dirty="0">
                <a:latin typeface="Times New Roman" panose="02020603050405020304" pitchFamily="18" charset="0"/>
                <a:ea typeface="华文楷体" pitchFamily="2" charset="-122"/>
                <a:sym typeface="Arial" panose="020B0604020202020204" pitchFamily="34" charset="0"/>
              </a:rPr>
              <a:t>一</a:t>
            </a:r>
            <a:r>
              <a:rPr lang="zh-CN" altLang="en-US" sz="2600" b="1" dirty="0">
                <a:latin typeface="Times New Roman" panose="02020603050405020304" pitchFamily="18" charset="0"/>
                <a:ea typeface="华文楷体" pitchFamily="2" charset="-122"/>
                <a:sym typeface="Arial" panose="020B0604020202020204" pitchFamily="34" charset="0"/>
              </a:rPr>
              <a:t>个字符串</a:t>
            </a:r>
            <a:r>
              <a:rPr lang="zh-TW" altLang="en-US" sz="2600" b="1" dirty="0">
                <a:latin typeface="Times New Roman" panose="02020603050405020304" pitchFamily="18" charset="0"/>
                <a:ea typeface="华文楷体" pitchFamily="2" charset="-122"/>
                <a:sym typeface="Arial" panose="020B0604020202020204" pitchFamily="34" charset="0"/>
              </a:rPr>
              <a:t>是被</a:t>
            </a:r>
            <a:r>
              <a:rPr lang="zh-CN" altLang="en-US" sz="2600" b="1" dirty="0">
                <a:latin typeface="Times New Roman" panose="02020603050405020304" pitchFamily="18" charset="0"/>
                <a:ea typeface="华文楷体" pitchFamily="2" charset="-122"/>
                <a:sym typeface="Arial" panose="020B0604020202020204" pitchFamily="34" charset="0"/>
              </a:rPr>
              <a:t>视为一个</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行</a:t>
            </a:r>
            <a:r>
              <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rPr>
              <a:t>向量</a:t>
            </a:r>
            <a:r>
              <a:rPr lang="zh-TW" altLang="en-US" sz="2600" b="1" dirty="0">
                <a:latin typeface="Times New Roman" panose="02020603050405020304" pitchFamily="18" charset="0"/>
                <a:ea typeface="华文楷体" pitchFamily="2" charset="-122"/>
                <a:sym typeface="Arial" panose="020B0604020202020204" pitchFamily="34" charset="0"/>
              </a:rPr>
              <a:t>（</a:t>
            </a:r>
            <a:r>
              <a:rPr lang="en-US" altLang="zh-CN" sz="2600" b="1" dirty="0">
                <a:latin typeface="Times New Roman" panose="02020603050405020304" pitchFamily="18" charset="0"/>
                <a:ea typeface="华文楷体" pitchFamily="2" charset="-122"/>
                <a:sym typeface="Arial" panose="020B0604020202020204" pitchFamily="34" charset="0"/>
              </a:rPr>
              <a:t>row vector</a:t>
            </a:r>
            <a:r>
              <a:rPr lang="zh-TW" altLang="en-US" sz="2600" b="1" dirty="0">
                <a:latin typeface="Times New Roman" panose="02020603050405020304" pitchFamily="18" charset="0"/>
                <a:ea typeface="华文楷体" pitchFamily="2" charset="-122"/>
                <a:sym typeface="Arial" panose="020B0604020202020204" pitchFamily="34" charset="0"/>
              </a:rPr>
              <a:t>）</a:t>
            </a:r>
            <a:r>
              <a:rPr lang="zh-CN" altLang="en-US" sz="2600" b="1" dirty="0">
                <a:latin typeface="Times New Roman" panose="02020603050405020304" pitchFamily="18" charset="0"/>
                <a:ea typeface="华文楷体" pitchFamily="2" charset="-122"/>
                <a:sym typeface="Arial" panose="020B0604020202020204" pitchFamily="34" charset="0"/>
              </a:rPr>
              <a:t>。</a:t>
            </a:r>
            <a:r>
              <a:rPr lang="zh-TW" altLang="en-US" sz="2600" b="1" dirty="0">
                <a:latin typeface="Times New Roman" panose="02020603050405020304" pitchFamily="18" charset="0"/>
                <a:ea typeface="PMingLiU" pitchFamily="18" charset="-120"/>
              </a:rPr>
              <a:t> </a:t>
            </a:r>
            <a:endParaRPr lang="zh-TW" altLang="en-US" sz="2600" b="1" dirty="0">
              <a:latin typeface="Times New Roman" panose="02020603050405020304" pitchFamily="18" charset="0"/>
              <a:ea typeface="PMingLiU" pitchFamily="18" charset="-120"/>
            </a:endParaRPr>
          </a:p>
          <a:p>
            <a:pPr lvl="0" algn="just" eaLnBrk="1" hangingPunct="1">
              <a:lnSpc>
                <a:spcPct val="160000"/>
              </a:lnSpc>
              <a:spcBef>
                <a:spcPct val="50000"/>
              </a:spcBef>
            </a:pPr>
            <a:r>
              <a:rPr lang="zh-CN" altLang="en-US" sz="2600" b="1" dirty="0">
                <a:latin typeface="Times New Roman" panose="02020603050405020304" pitchFamily="18" charset="0"/>
                <a:ea typeface="华文楷体" pitchFamily="2" charset="-122"/>
                <a:sym typeface="Arial" panose="020B0604020202020204" pitchFamily="34" charset="0"/>
              </a:rPr>
              <a:t>字符串</a:t>
            </a:r>
            <a:r>
              <a:rPr lang="zh-TW" altLang="en-US" sz="2600" b="1" dirty="0">
                <a:latin typeface="Times New Roman" panose="02020603050405020304" pitchFamily="18" charset="0"/>
                <a:ea typeface="华文楷体" pitchFamily="2" charset="-122"/>
                <a:sym typeface="Arial" panose="020B0604020202020204" pitchFamily="34" charset="0"/>
              </a:rPr>
              <a:t>中的每一</a:t>
            </a:r>
            <a:r>
              <a:rPr lang="zh-CN" altLang="en-US" sz="2600" b="1" dirty="0">
                <a:latin typeface="Times New Roman" panose="02020603050405020304" pitchFamily="18" charset="0"/>
                <a:ea typeface="华文楷体" pitchFamily="2" charset="-122"/>
                <a:sym typeface="Arial" panose="020B0604020202020204" pitchFamily="34" charset="0"/>
              </a:rPr>
              <a:t>个</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字符</a:t>
            </a:r>
            <a:r>
              <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rPr>
              <a:t>（含</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空格</a:t>
            </a:r>
            <a:r>
              <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TW" altLang="en-US" sz="2600" b="1" dirty="0">
                <a:latin typeface="Times New Roman" panose="02020603050405020304" pitchFamily="18" charset="0"/>
                <a:ea typeface="华文楷体" pitchFamily="2" charset="-122"/>
                <a:sym typeface="Arial" panose="020B0604020202020204" pitchFamily="34" charset="0"/>
              </a:rPr>
              <a:t>，以其 </a:t>
            </a:r>
            <a:r>
              <a:rPr lang="en-US" altLang="zh-CN" sz="2600" b="1" dirty="0">
                <a:latin typeface="Times New Roman" panose="02020603050405020304" pitchFamily="18" charset="0"/>
                <a:ea typeface="华文楷体" pitchFamily="2" charset="-122"/>
                <a:sym typeface="Arial" panose="020B0604020202020204" pitchFamily="34" charset="0"/>
              </a:rPr>
              <a:t>ASCII </a:t>
            </a:r>
            <a:r>
              <a:rPr lang="zh-CN" altLang="en-US" sz="2600" b="1" dirty="0">
                <a:latin typeface="Times New Roman" panose="02020603050405020304" pitchFamily="18" charset="0"/>
                <a:ea typeface="华文楷体" pitchFamily="2" charset="-122"/>
                <a:sym typeface="Arial" panose="020B0604020202020204" pitchFamily="34" charset="0"/>
              </a:rPr>
              <a:t>码</a:t>
            </a:r>
            <a:r>
              <a:rPr lang="zh-TW" altLang="en-US" sz="2600" b="1" dirty="0">
                <a:latin typeface="Times New Roman" panose="02020603050405020304" pitchFamily="18" charset="0"/>
                <a:ea typeface="华文楷体" pitchFamily="2" charset="-122"/>
                <a:sym typeface="Arial" panose="020B0604020202020204" pitchFamily="34" charset="0"/>
              </a:rPr>
              <a:t>的形式存放</a:t>
            </a:r>
            <a:r>
              <a:rPr lang="zh-CN" altLang="en-US" sz="2600" b="1" dirty="0">
                <a:latin typeface="Times New Roman" panose="02020603050405020304" pitchFamily="18" charset="0"/>
                <a:ea typeface="华文楷体" pitchFamily="2" charset="-122"/>
                <a:sym typeface="Arial" panose="020B0604020202020204" pitchFamily="34" charset="0"/>
              </a:rPr>
              <a:t>于行</a:t>
            </a:r>
            <a:r>
              <a:rPr lang="zh-TW" altLang="en-US" sz="2600" b="1" dirty="0">
                <a:latin typeface="Times New Roman" panose="02020603050405020304" pitchFamily="18" charset="0"/>
                <a:ea typeface="华文楷体" pitchFamily="2" charset="-122"/>
                <a:sym typeface="Arial" panose="020B0604020202020204" pitchFamily="34" charset="0"/>
              </a:rPr>
              <a:t>向量中</a:t>
            </a:r>
            <a:r>
              <a:rPr lang="zh-CN" altLang="en-US" sz="2600" b="1" dirty="0">
                <a:latin typeface="Times New Roman" panose="02020603050405020304" pitchFamily="18" charset="0"/>
                <a:ea typeface="华文楷体" pitchFamily="2" charset="-122"/>
                <a:sym typeface="Arial" panose="020B0604020202020204" pitchFamily="34" charset="0"/>
              </a:rPr>
              <a:t>，</a:t>
            </a:r>
            <a:r>
              <a:rPr lang="zh-TW" altLang="en-US" sz="2600" b="1" dirty="0">
                <a:latin typeface="Times New Roman" panose="02020603050405020304" pitchFamily="18" charset="0"/>
                <a:ea typeface="华文楷体" pitchFamily="2" charset="-122"/>
                <a:sym typeface="Arial" panose="020B0604020202020204" pitchFamily="34" charset="0"/>
              </a:rPr>
              <a:t>是</a:t>
            </a:r>
            <a:r>
              <a:rPr lang="zh-CN" altLang="en-US" sz="2600" b="1" dirty="0">
                <a:latin typeface="Times New Roman" panose="02020603050405020304" pitchFamily="18" charset="0"/>
                <a:ea typeface="华文楷体" pitchFamily="2" charset="-122"/>
                <a:sym typeface="Arial" panose="020B0604020202020204" pitchFamily="34" charset="0"/>
              </a:rPr>
              <a:t>该字符串变量</a:t>
            </a:r>
            <a:r>
              <a:rPr lang="zh-TW" altLang="en-US" sz="2600" b="1" dirty="0">
                <a:latin typeface="Times New Roman" panose="02020603050405020304" pitchFamily="18" charset="0"/>
                <a:ea typeface="华文楷体" pitchFamily="2" charset="-122"/>
                <a:sym typeface="Arial" panose="020B0604020202020204" pitchFamily="34" charset="0"/>
              </a:rPr>
              <a:t>的一</a:t>
            </a:r>
            <a:r>
              <a:rPr lang="zh-CN" altLang="en-US" sz="2600" b="1" dirty="0">
                <a:latin typeface="Times New Roman" panose="02020603050405020304" pitchFamily="18" charset="0"/>
                <a:ea typeface="华文楷体" pitchFamily="2" charset="-122"/>
                <a:sym typeface="Arial" panose="020B0604020202020204" pitchFamily="34" charset="0"/>
              </a:rPr>
              <a:t>个</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元素</a:t>
            </a:r>
            <a:r>
              <a:rPr lang="zh-TW" altLang="en-US" sz="2600" b="1" dirty="0">
                <a:latin typeface="Times New Roman" panose="02020603050405020304" pitchFamily="18" charset="0"/>
                <a:ea typeface="华文楷体" pitchFamily="2" charset="-122"/>
                <a:sym typeface="Arial" panose="020B0604020202020204" pitchFamily="34" charset="0"/>
              </a:rPr>
              <a:t>（</a:t>
            </a:r>
            <a:r>
              <a:rPr lang="en-US" altLang="zh-CN" sz="2600" b="1" dirty="0">
                <a:latin typeface="Times New Roman" panose="02020603050405020304" pitchFamily="18" charset="0"/>
                <a:ea typeface="华文楷体" pitchFamily="2" charset="-122"/>
                <a:sym typeface="Arial" panose="020B0604020202020204" pitchFamily="34" charset="0"/>
              </a:rPr>
              <a:t>element</a:t>
            </a:r>
            <a:r>
              <a:rPr lang="zh-TW" altLang="en-US" sz="2600" b="1" dirty="0">
                <a:latin typeface="Times New Roman" panose="02020603050405020304" pitchFamily="18" charset="0"/>
                <a:ea typeface="华文楷体" pitchFamily="2" charset="-122"/>
                <a:sym typeface="Arial" panose="020B0604020202020204" pitchFamily="34" charset="0"/>
              </a:rPr>
              <a:t>）</a:t>
            </a:r>
            <a:r>
              <a:rPr lang="zh-CN" altLang="en-US" sz="2600" b="1" dirty="0">
                <a:latin typeface="Times New Roman" panose="02020603050405020304" pitchFamily="18" charset="0"/>
                <a:ea typeface="华文楷体" pitchFamily="2" charset="-122"/>
                <a:sym typeface="Arial" panose="020B0604020202020204" pitchFamily="34" charset="0"/>
              </a:rPr>
              <a:t>。</a:t>
            </a:r>
            <a:r>
              <a:rPr lang="zh-TW" altLang="en-US" sz="2600" b="1" dirty="0">
                <a:latin typeface="Times New Roman" panose="02020603050405020304" pitchFamily="18" charset="0"/>
                <a:ea typeface="PMingLiU" pitchFamily="18" charset="-120"/>
              </a:rPr>
              <a:t> </a:t>
            </a:r>
            <a:endParaRPr lang="zh-TW" altLang="en-US" sz="2600" b="1" dirty="0">
              <a:latin typeface="Times New Roman" panose="02020603050405020304" pitchFamily="18" charset="0"/>
              <a:ea typeface="PMingLiU" pitchFamily="18" charset="-12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2"/>
          <p:cNvSpPr>
            <a:spLocks noGrp="1" noChangeArrowheads="1"/>
          </p:cNvSpPr>
          <p:nvPr>
            <p:ph type="title" idx="4294967295"/>
          </p:nvPr>
        </p:nvSpPr>
        <p:spPr>
          <a:xfrm>
            <a:off x="1366838" y="333375"/>
            <a:ext cx="7793038" cy="682625"/>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4.7.1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字符串的概念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06499" name="Rectangle 3"/>
          <p:cNvSpPr>
            <a:spLocks noGrp="1"/>
          </p:cNvSpPr>
          <p:nvPr>
            <p:ph type="body" sz="half" idx="4294967295"/>
          </p:nvPr>
        </p:nvSpPr>
        <p:spPr>
          <a:xfrm>
            <a:off x="900113" y="1341438"/>
            <a:ext cx="7961312" cy="1727200"/>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lvl="0" algn="just" eaLnBrk="1" hangingPunct="1">
              <a:lnSpc>
                <a:spcPct val="90000"/>
              </a:lnSpc>
            </a:pPr>
            <a:r>
              <a:rPr lang="en-US" altLang="zh-CN" sz="2600" b="1" dirty="0">
                <a:latin typeface="Times New Roman" panose="02020603050405020304" pitchFamily="18" charset="0"/>
                <a:ea typeface="华文楷体" pitchFamily="2" charset="-122"/>
                <a:sym typeface="Arial" panose="020B0604020202020204" pitchFamily="34" charset="0"/>
              </a:rPr>
              <a:t>Matlab </a:t>
            </a:r>
            <a:r>
              <a:rPr lang="zh-TW" altLang="en-US" sz="2600" b="1" dirty="0">
                <a:latin typeface="Times New Roman" panose="02020603050405020304" pitchFamily="18" charset="0"/>
                <a:ea typeface="华文楷体" pitchFamily="2" charset="-122"/>
                <a:sym typeface="Arial" panose="020B0604020202020204" pitchFamily="34" charset="0"/>
              </a:rPr>
              <a:t>用「</a:t>
            </a:r>
            <a:r>
              <a:rPr lang="zh-CN" altLang="en-US" sz="2600" b="1" dirty="0">
                <a:latin typeface="Times New Roman" panose="02020603050405020304" pitchFamily="18" charset="0"/>
                <a:ea typeface="华文楷体" pitchFamily="2" charset="-122"/>
                <a:sym typeface="Arial" panose="020B0604020202020204" pitchFamily="34" charset="0"/>
              </a:rPr>
              <a:t>单引号</a:t>
            </a:r>
            <a:r>
              <a:rPr lang="zh-TW" altLang="en-US" sz="2600" b="1" dirty="0">
                <a:latin typeface="Times New Roman" panose="02020603050405020304" pitchFamily="18" charset="0"/>
                <a:ea typeface="华文楷体" pitchFamily="2" charset="-122"/>
                <a:sym typeface="Arial" panose="020B0604020202020204" pitchFamily="34" charset="0"/>
              </a:rPr>
              <a:t>」</a:t>
            </a:r>
            <a:r>
              <a:rPr lang="zh-CN" altLang="en-US" sz="2600" b="1" dirty="0">
                <a:latin typeface="Times New Roman" panose="02020603050405020304" pitchFamily="18" charset="0"/>
                <a:ea typeface="华文楷体" pitchFamily="2" charset="-122"/>
                <a:sym typeface="Arial" panose="020B0604020202020204" pitchFamily="34" charset="0"/>
              </a:rPr>
              <a:t>来</a:t>
            </a:r>
            <a:r>
              <a:rPr lang="zh-TW" altLang="en-US" sz="2600" b="1" dirty="0">
                <a:latin typeface="Times New Roman" panose="02020603050405020304" pitchFamily="18" charset="0"/>
                <a:ea typeface="华文楷体" pitchFamily="2" charset="-122"/>
                <a:sym typeface="Arial" panose="020B0604020202020204" pitchFamily="34" charset="0"/>
              </a:rPr>
              <a:t>界定</a:t>
            </a:r>
            <a:r>
              <a:rPr lang="zh-CN" altLang="en-US" sz="2600" b="1" dirty="0">
                <a:latin typeface="Times New Roman" panose="02020603050405020304" pitchFamily="18" charset="0"/>
                <a:ea typeface="华文楷体" pitchFamily="2" charset="-122"/>
                <a:sym typeface="Arial" panose="020B0604020202020204" pitchFamily="34" charset="0"/>
              </a:rPr>
              <a:t>一个</a:t>
            </a:r>
            <a:r>
              <a:rPr lang="zh-TW" altLang="en-US" sz="2600" b="1" dirty="0">
                <a:latin typeface="Times New Roman" panose="02020603050405020304" pitchFamily="18" charset="0"/>
                <a:ea typeface="华文楷体" pitchFamily="2" charset="-122"/>
                <a:sym typeface="Arial" panose="020B0604020202020204" pitchFamily="34" charset="0"/>
              </a:rPr>
              <a:t>字</a:t>
            </a:r>
            <a:r>
              <a:rPr lang="zh-CN" altLang="en-US" sz="2600" b="1" dirty="0">
                <a:latin typeface="Times New Roman" panose="02020603050405020304" pitchFamily="18" charset="0"/>
                <a:ea typeface="华文楷体" pitchFamily="2" charset="-122"/>
                <a:sym typeface="Arial" panose="020B0604020202020204" pitchFamily="34" charset="0"/>
              </a:rPr>
              <a:t>符</a:t>
            </a:r>
            <a:r>
              <a:rPr lang="zh-TW" altLang="en-US" sz="2600" b="1" dirty="0">
                <a:latin typeface="Times New Roman" panose="02020603050405020304" pitchFamily="18" charset="0"/>
                <a:ea typeface="华文楷体" pitchFamily="2" charset="-122"/>
                <a:sym typeface="Arial" panose="020B0604020202020204" pitchFamily="34" charset="0"/>
              </a:rPr>
              <a:t>串</a:t>
            </a:r>
            <a:r>
              <a:rPr lang="zh-CN" altLang="en-US" sz="2600" b="1" dirty="0">
                <a:latin typeface="Times New Roman" panose="02020603050405020304" pitchFamily="18" charset="0"/>
                <a:ea typeface="华文楷体" pitchFamily="2" charset="-122"/>
                <a:sym typeface="Arial" panose="020B0604020202020204" pitchFamily="34" charset="0"/>
              </a:rPr>
              <a:t>。</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pPr>
            <a:r>
              <a:rPr lang="zh-CN" altLang="en-US" sz="2600" b="1" dirty="0">
                <a:latin typeface="Times New Roman" panose="02020603050405020304" pitchFamily="18" charset="0"/>
                <a:ea typeface="华文楷体" pitchFamily="2" charset="-122"/>
                <a:sym typeface="Arial" panose="020B0604020202020204" pitchFamily="34" charset="0"/>
              </a:rPr>
              <a:t>可以使用方括号“</a:t>
            </a:r>
            <a:r>
              <a:rPr lang="en-US" altLang="zh-CN" sz="2600" b="1" dirty="0">
                <a:latin typeface="Times New Roman" panose="02020603050405020304" pitchFamily="18" charset="0"/>
                <a:ea typeface="华文楷体" pitchFamily="2" charset="-122"/>
                <a:sym typeface="Arial" panose="020B0604020202020204" pitchFamily="34" charset="0"/>
              </a:rPr>
              <a:t>[ ]”</a:t>
            </a:r>
            <a:r>
              <a:rPr lang="zh-CN" altLang="en-US" sz="2600" b="1" dirty="0">
                <a:latin typeface="Times New Roman" panose="02020603050405020304" pitchFamily="18" charset="0"/>
                <a:ea typeface="华文楷体" pitchFamily="2" charset="-122"/>
                <a:sym typeface="Arial" panose="020B0604020202020204" pitchFamily="34" charset="0"/>
              </a:rPr>
              <a:t>直接连接</a:t>
            </a:r>
            <a:r>
              <a:rPr lang="zh-TW" altLang="en-US" sz="2600" b="1" dirty="0">
                <a:latin typeface="Times New Roman" panose="02020603050405020304" pitchFamily="18" charset="0"/>
                <a:ea typeface="华文楷体" pitchFamily="2" charset="-122"/>
                <a:sym typeface="Arial" panose="020B0604020202020204" pitchFamily="34" charset="0"/>
              </a:rPr>
              <a:t>多</a:t>
            </a:r>
            <a:r>
              <a:rPr lang="zh-CN" altLang="en-US" sz="2600" b="1" dirty="0">
                <a:latin typeface="Times New Roman" panose="02020603050405020304" pitchFamily="18" charset="0"/>
                <a:ea typeface="华文楷体" pitchFamily="2" charset="-122"/>
                <a:sym typeface="Arial" panose="020B0604020202020204" pitchFamily="34" charset="0"/>
              </a:rPr>
              <a:t>个</a:t>
            </a:r>
            <a:r>
              <a:rPr lang="zh-TW" altLang="en-US" sz="2600" b="1" dirty="0">
                <a:latin typeface="Times New Roman" panose="02020603050405020304" pitchFamily="18" charset="0"/>
                <a:ea typeface="华文楷体" pitchFamily="2" charset="-122"/>
                <a:sym typeface="Arial" panose="020B0604020202020204" pitchFamily="34" charset="0"/>
              </a:rPr>
              <a:t>字</a:t>
            </a:r>
            <a:r>
              <a:rPr lang="zh-CN" altLang="en-US" sz="2600" b="1" dirty="0">
                <a:latin typeface="Times New Roman" panose="02020603050405020304" pitchFamily="18" charset="0"/>
                <a:ea typeface="华文楷体" pitchFamily="2" charset="-122"/>
                <a:sym typeface="Arial" panose="020B0604020202020204" pitchFamily="34" charset="0"/>
              </a:rPr>
              <a:t>符</a:t>
            </a:r>
            <a:r>
              <a:rPr lang="zh-TW" altLang="en-US" sz="2600" b="1" dirty="0">
                <a:latin typeface="Times New Roman" panose="02020603050405020304" pitchFamily="18" charset="0"/>
                <a:ea typeface="华文楷体" pitchFamily="2" charset="-122"/>
                <a:sym typeface="Arial" panose="020B0604020202020204" pitchFamily="34" charset="0"/>
              </a:rPr>
              <a:t>串</a:t>
            </a:r>
            <a:r>
              <a:rPr lang="zh-CN" altLang="en-US" sz="2600" b="1" dirty="0">
                <a:latin typeface="Times New Roman" panose="02020603050405020304" pitchFamily="18" charset="0"/>
                <a:ea typeface="华文楷体" pitchFamily="2" charset="-122"/>
                <a:sym typeface="Arial" panose="020B0604020202020204" pitchFamily="34" charset="0"/>
              </a:rPr>
              <a:t>变量，</a:t>
            </a:r>
            <a:r>
              <a:rPr lang="zh-TW" altLang="en-US" sz="2600" b="1" dirty="0">
                <a:latin typeface="Times New Roman" panose="02020603050405020304" pitchFamily="18" charset="0"/>
                <a:ea typeface="华文楷体" pitchFamily="2" charset="-122"/>
                <a:sym typeface="Arial" panose="020B0604020202020204" pitchFamily="34" charset="0"/>
              </a:rPr>
              <a:t>得到一</a:t>
            </a:r>
            <a:r>
              <a:rPr lang="zh-CN" altLang="en-US" sz="2600" b="1" dirty="0">
                <a:latin typeface="Times New Roman" panose="02020603050405020304" pitchFamily="18" charset="0"/>
                <a:ea typeface="华文楷体" pitchFamily="2" charset="-122"/>
                <a:sym typeface="Arial" panose="020B0604020202020204" pitchFamily="34" charset="0"/>
              </a:rPr>
              <a:t>个</a:t>
            </a:r>
            <a:r>
              <a:rPr lang="zh-TW" altLang="en-US" sz="2600" b="1" dirty="0">
                <a:latin typeface="Times New Roman" panose="02020603050405020304" pitchFamily="18" charset="0"/>
                <a:ea typeface="华文楷体" pitchFamily="2" charset="-122"/>
                <a:sym typeface="Arial" panose="020B0604020202020204" pitchFamily="34" charset="0"/>
              </a:rPr>
              <a:t>新字</a:t>
            </a:r>
            <a:r>
              <a:rPr lang="zh-CN" altLang="en-US" sz="2600" b="1" dirty="0">
                <a:latin typeface="Times New Roman" panose="02020603050405020304" pitchFamily="18" charset="0"/>
                <a:ea typeface="华文楷体" pitchFamily="2" charset="-122"/>
                <a:sym typeface="Arial" panose="020B0604020202020204" pitchFamily="34" charset="0"/>
              </a:rPr>
              <a:t>符</a:t>
            </a:r>
            <a:r>
              <a:rPr lang="zh-TW" altLang="en-US" sz="2600" b="1" dirty="0">
                <a:latin typeface="Times New Roman" panose="02020603050405020304" pitchFamily="18" charset="0"/>
                <a:ea typeface="华文楷体" pitchFamily="2" charset="-122"/>
                <a:sym typeface="Arial" panose="020B0604020202020204" pitchFamily="34" charset="0"/>
              </a:rPr>
              <a:t>串</a:t>
            </a:r>
            <a:r>
              <a:rPr lang="zh-CN" altLang="en-US" sz="2600" b="1" dirty="0">
                <a:latin typeface="Times New Roman" panose="02020603050405020304" pitchFamily="18" charset="0"/>
                <a:ea typeface="华文楷体" pitchFamily="2" charset="-122"/>
                <a:sym typeface="Arial" panose="020B0604020202020204" pitchFamily="34" charset="0"/>
              </a:rPr>
              <a:t>变量。</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4.7-1】</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命名字符串变量</a:t>
            </a:r>
            <a:endPar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graphicFrame>
        <p:nvGraphicFramePr>
          <p:cNvPr id="106500" name="Group 4"/>
          <p:cNvGraphicFramePr>
            <a:graphicFrameLocks noGrp="1"/>
          </p:cNvGraphicFramePr>
          <p:nvPr>
            <p:ph sz="quarter" idx="1"/>
          </p:nvPr>
        </p:nvGraphicFramePr>
        <p:xfrm>
          <a:off x="1258888" y="3392488"/>
          <a:ext cx="7272338" cy="2066925"/>
        </p:xfrm>
        <a:graphic>
          <a:graphicData uri="http://schemas.openxmlformats.org/drawingml/2006/table">
            <a:tbl>
              <a:tblPr/>
              <a:tblGrid>
                <a:gridCol w="7272337"/>
              </a:tblGrid>
              <a:tr h="2066925">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str1 = ‘I like MATLAB,’;</a:t>
                      </a:r>
                      <a:r>
                        <a:rPr kumimoji="0" lang="en-US" altLang="zh-CN" sz="24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zh-TW"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建立字串</a:t>
                      </a:r>
                      <a:r>
                        <a:rPr kumimoji="0" lang="zh-CN"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变量</a:t>
                      </a:r>
                      <a:r>
                        <a:rPr kumimoji="0" lang="zh-TW"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en-US" altLang="zh-CN"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str1</a:t>
                      </a:r>
                      <a:endParaRPr kumimoji="0" lang="en-US" altLang="zh-CN"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str2 = ' JavaScript, and Perl!';</a:t>
                      </a: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zh-TW"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建立字串</a:t>
                      </a:r>
                      <a:r>
                        <a:rPr kumimoji="0" lang="zh-CN"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变量</a:t>
                      </a:r>
                      <a:r>
                        <a:rPr kumimoji="0" lang="en-US" altLang="zh-CN"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str2</a:t>
                      </a:r>
                      <a:endParaRPr kumimoji="0" lang="en-US" altLang="zh-CN"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str3 = [str1 str2]</a:t>
                      </a: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zh-CN"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直接连接</a:t>
                      </a:r>
                      <a:r>
                        <a:rPr kumimoji="0" lang="en-US" altLang="zh-CN"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str1</a:t>
                      </a:r>
                      <a:r>
                        <a:rPr kumimoji="0" lang="zh-TW"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及</a:t>
                      </a:r>
                      <a:r>
                        <a:rPr kumimoji="0" lang="en-US" altLang="zh-CN"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str2</a:t>
                      </a:r>
                      <a:r>
                        <a:rPr kumimoji="0" lang="zh-TW" altLang="en-US"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，以建立</a:t>
                      </a:r>
                      <a:r>
                        <a:rPr kumimoji="0" lang="en-US" altLang="zh-CN"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str3</a:t>
                      </a:r>
                      <a:endParaRPr kumimoji="0" lang="en-US" altLang="zh-CN" sz="24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str3 =I like MATLAB, JavaScript, and Perl!</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8" marB="45728"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
        <p:nvSpPr>
          <p:cNvPr id="106506" name="日期占位符 5"/>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06507" name="页脚占位符 6"/>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101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2"/>
          <p:cNvSpPr>
            <a:spLocks noGrp="1" noChangeArrowheads="1"/>
          </p:cNvSpPr>
          <p:nvPr>
            <p:ph type="title" idx="4294967295"/>
          </p:nvPr>
        </p:nvSpPr>
        <p:spPr>
          <a:xfrm>
            <a:off x="1295400" y="441325"/>
            <a:ext cx="7791450" cy="574675"/>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4.7.1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字符串的概念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07523" name="Rectangle 3"/>
          <p:cNvSpPr>
            <a:spLocks noGrp="1"/>
          </p:cNvSpPr>
          <p:nvPr>
            <p:ph type="body" sz="half" idx="4294967295"/>
          </p:nvPr>
        </p:nvSpPr>
        <p:spPr>
          <a:xfrm>
            <a:off x="828675" y="1198563"/>
            <a:ext cx="7991475" cy="2447925"/>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lvl="0" algn="just" eaLnBrk="1" hangingPunct="1"/>
            <a:r>
              <a:rPr lang="zh-CN" altLang="en-US" sz="2600" b="1" dirty="0">
                <a:latin typeface="Times New Roman" panose="02020603050405020304" pitchFamily="18" charset="0"/>
                <a:ea typeface="华文楷体" pitchFamily="2" charset="-122"/>
                <a:sym typeface="Arial" panose="020B0604020202020204" pitchFamily="34" charset="0"/>
              </a:rPr>
              <a:t>如要输入的字符串中有单引号</a:t>
            </a:r>
            <a:r>
              <a:rPr lang="zh-TW" altLang="en-US" sz="2600" b="1" dirty="0">
                <a:latin typeface="Times New Roman" panose="02020603050405020304" pitchFamily="18" charset="0"/>
                <a:ea typeface="华文楷体" pitchFamily="2" charset="-122"/>
                <a:sym typeface="Arial" panose="020B0604020202020204" pitchFamily="34" charset="0"/>
              </a:rPr>
              <a:t>，</a:t>
            </a:r>
            <a:r>
              <a:rPr lang="zh-CN" altLang="en-US" sz="2600" b="1" dirty="0">
                <a:latin typeface="Times New Roman" panose="02020603050405020304" pitchFamily="18" charset="0"/>
                <a:ea typeface="华文楷体" pitchFamily="2" charset="-122"/>
                <a:sym typeface="Arial" panose="020B0604020202020204" pitchFamily="34" charset="0"/>
              </a:rPr>
              <a:t>则由两个连续的单引号来表示。</a:t>
            </a:r>
            <a:endParaRPr lang="zh-TW"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r>
              <a:rPr lang="zh-TW" altLang="en-US" sz="2600" b="1" dirty="0">
                <a:latin typeface="Times New Roman" panose="02020603050405020304" pitchFamily="18" charset="0"/>
                <a:ea typeface="华文楷体" pitchFamily="2" charset="-122"/>
                <a:sym typeface="Arial" panose="020B0604020202020204" pitchFamily="34" charset="0"/>
              </a:rPr>
              <a:t>若要</a:t>
            </a:r>
            <a:r>
              <a:rPr lang="zh-CN" altLang="en-US" sz="2600" b="1" dirty="0">
                <a:latin typeface="Times New Roman" panose="02020603050405020304" pitchFamily="18" charset="0"/>
                <a:ea typeface="华文楷体" pitchFamily="2" charset="-122"/>
                <a:sym typeface="Arial" panose="020B0604020202020204" pitchFamily="34" charset="0"/>
              </a:rPr>
              <a:t>计算字符串变量</a:t>
            </a:r>
            <a:r>
              <a:rPr lang="zh-TW" altLang="en-US" sz="2600" b="1" dirty="0">
                <a:latin typeface="Times New Roman" panose="02020603050405020304" pitchFamily="18" charset="0"/>
                <a:ea typeface="华文楷体" pitchFamily="2" charset="-122"/>
                <a:sym typeface="Arial" panose="020B0604020202020204" pitchFamily="34" charset="0"/>
              </a:rPr>
              <a:t>的</a:t>
            </a:r>
            <a:r>
              <a:rPr lang="zh-CN" altLang="en-US" sz="2600" b="1" dirty="0">
                <a:latin typeface="Times New Roman" panose="02020603050405020304" pitchFamily="18" charset="0"/>
                <a:ea typeface="华文楷体" pitchFamily="2" charset="-122"/>
                <a:sym typeface="Arial" panose="020B0604020202020204" pitchFamily="34" charset="0"/>
              </a:rPr>
              <a:t>长度</a:t>
            </a:r>
            <a:r>
              <a:rPr lang="zh-TW" altLang="en-US" sz="2600" b="1" dirty="0">
                <a:latin typeface="Times New Roman" panose="02020603050405020304" pitchFamily="18" charset="0"/>
                <a:ea typeface="华文楷体" pitchFamily="2" charset="-122"/>
                <a:sym typeface="Arial" panose="020B0604020202020204" pitchFamily="34" charset="0"/>
              </a:rPr>
              <a:t>（即</a:t>
            </a:r>
            <a:r>
              <a:rPr lang="zh-CN" altLang="en-US" sz="2600" b="1" dirty="0">
                <a:latin typeface="Times New Roman" panose="02020603050405020304" pitchFamily="18" charset="0"/>
                <a:ea typeface="华文楷体" pitchFamily="2" charset="-122"/>
                <a:sym typeface="Arial" panose="020B0604020202020204" pitchFamily="34" charset="0"/>
              </a:rPr>
              <a:t>组成字符串</a:t>
            </a:r>
            <a:r>
              <a:rPr lang="zh-TW" altLang="en-US" sz="2600" b="1" dirty="0">
                <a:latin typeface="Times New Roman" panose="02020603050405020304" pitchFamily="18" charset="0"/>
                <a:ea typeface="华文楷体" pitchFamily="2" charset="-122"/>
                <a:sym typeface="Arial" panose="020B0604020202020204" pitchFamily="34" charset="0"/>
              </a:rPr>
              <a:t>的</a:t>
            </a:r>
            <a:r>
              <a:rPr lang="zh-CN" altLang="en-US" sz="2600" b="1" dirty="0">
                <a:latin typeface="Times New Roman" panose="02020603050405020304" pitchFamily="18" charset="0"/>
                <a:ea typeface="华文楷体" pitchFamily="2" charset="-122"/>
                <a:sym typeface="Arial" panose="020B0604020202020204" pitchFamily="34" charset="0"/>
              </a:rPr>
              <a:t>个数</a:t>
            </a:r>
            <a:r>
              <a:rPr lang="zh-TW" altLang="en-US" sz="2600" b="1" dirty="0">
                <a:latin typeface="Times New Roman" panose="02020603050405020304" pitchFamily="18" charset="0"/>
                <a:ea typeface="华文楷体" pitchFamily="2" charset="-122"/>
                <a:sym typeface="Arial" panose="020B0604020202020204" pitchFamily="34" charset="0"/>
              </a:rPr>
              <a:t>），可用 </a:t>
            </a:r>
            <a:r>
              <a:rPr lang="en-US" altLang="zh-CN" sz="2600" b="1" dirty="0">
                <a:latin typeface="Times New Roman" panose="02020603050405020304" pitchFamily="18" charset="0"/>
                <a:ea typeface="华文楷体" pitchFamily="2" charset="-122"/>
                <a:sym typeface="Arial" panose="020B0604020202020204" pitchFamily="34" charset="0"/>
              </a:rPr>
              <a:t>length </a:t>
            </a:r>
            <a:r>
              <a:rPr lang="zh-TW" altLang="en-US" sz="2600" b="1" dirty="0">
                <a:latin typeface="Times New Roman" panose="02020603050405020304" pitchFamily="18" charset="0"/>
                <a:ea typeface="华文楷体" pitchFamily="2" charset="-122"/>
                <a:sym typeface="Arial" panose="020B0604020202020204" pitchFamily="34" charset="0"/>
              </a:rPr>
              <a:t>指令</a:t>
            </a:r>
            <a:r>
              <a:rPr lang="zh-CN" altLang="en-US" sz="2600" b="1" dirty="0">
                <a:latin typeface="Times New Roman" panose="02020603050405020304" pitchFamily="18" charset="0"/>
                <a:ea typeface="华文楷体" pitchFamily="2" charset="-122"/>
                <a:sym typeface="Arial" panose="020B0604020202020204" pitchFamily="34" charset="0"/>
              </a:rPr>
              <a:t>。</a:t>
            </a:r>
            <a:r>
              <a:rPr lang="zh-TW" altLang="en-US" sz="2600" b="1" dirty="0">
                <a:latin typeface="Times New Roman" panose="02020603050405020304" pitchFamily="18" charset="0"/>
                <a:ea typeface="华文楷体" pitchFamily="2" charset="-122"/>
                <a:sym typeface="Arial" panose="020B0604020202020204" pitchFamily="34" charset="0"/>
              </a:rPr>
              <a:t> </a:t>
            </a:r>
            <a:endParaRPr lang="zh-TW"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4.7-2】</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含单引号字符串的输入</a:t>
            </a:r>
            <a:endPar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endParaRPr lang="zh-TW" altLang="en-US" sz="900" b="1" dirty="0">
              <a:latin typeface="Times New Roman" panose="02020603050405020304" pitchFamily="18" charset="0"/>
              <a:ea typeface="华文楷体" pitchFamily="2" charset="-122"/>
              <a:sym typeface="Arial" panose="020B0604020202020204" pitchFamily="34" charset="0"/>
            </a:endParaRPr>
          </a:p>
        </p:txBody>
      </p:sp>
      <p:graphicFrame>
        <p:nvGraphicFramePr>
          <p:cNvPr id="107524" name="Group 4"/>
          <p:cNvGraphicFramePr>
            <a:graphicFrameLocks noGrp="1"/>
          </p:cNvGraphicFramePr>
          <p:nvPr>
            <p:ph sz="half" idx="1"/>
          </p:nvPr>
        </p:nvGraphicFramePr>
        <p:xfrm>
          <a:off x="1295400" y="3824288"/>
          <a:ext cx="7200900" cy="1041400"/>
        </p:xfrm>
        <a:graphic>
          <a:graphicData uri="http://schemas.openxmlformats.org/drawingml/2006/table">
            <a:tbl>
              <a:tblPr/>
              <a:tblGrid>
                <a:gridCol w="7200900"/>
              </a:tblGrid>
              <a:tr h="1041400">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sentence = 'I''ve got a date!';</a:t>
                      </a:r>
                      <a:endPar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length(sentence)</a:t>
                      </a:r>
                      <a:r>
                        <a:rPr kumimoji="0" lang="en-US" altLang="zh-CN" sz="28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计算</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字</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字符串</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sentence</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的</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长度</a:t>
                      </a:r>
                      <a:endPar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
        <p:nvSpPr>
          <p:cNvPr id="107530" name="日期占位符 4"/>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07531" name="页脚占位符 5"/>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102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07532" name="Rectangle 10"/>
          <p:cNvSpPr/>
          <p:nvPr/>
        </p:nvSpPr>
        <p:spPr>
          <a:xfrm>
            <a:off x="827088" y="5084763"/>
            <a:ext cx="7993062" cy="504825"/>
          </a:xfrm>
          <a:prstGeom prst="rect">
            <a:avLst/>
          </a:prstGeom>
          <a:noFill/>
          <a:ln w="9525">
            <a:noFill/>
          </a:ln>
        </p:spPr>
        <p:txBody>
          <a:bodyPr/>
          <a:p>
            <a:pPr marL="990600" lvl="1" indent="-533400" algn="just" eaLnBrk="1" hangingPunct="1">
              <a:spcBef>
                <a:spcPct val="20000"/>
              </a:spcBef>
              <a:buClr>
                <a:srgbClr val="0000FF"/>
              </a:buClr>
              <a:buFont typeface="Wingdings" panose="05000000000000000000" pitchFamily="2" charset="2"/>
            </a:pPr>
            <a:r>
              <a:rPr lang="en-US" altLang="zh-CN" sz="2800" b="1" dirty="0">
                <a:latin typeface="Times New Roman" panose="02020603050405020304" pitchFamily="18" charset="0"/>
              </a:rPr>
              <a:t>ans =     16</a:t>
            </a:r>
            <a:endParaRPr lang="en-US" altLang="zh-CN" sz="2800" b="1" dirty="0">
              <a:latin typeface="Times New Roman" panose="02020603050405020304" pitchFamily="18" charset="0"/>
            </a:endParaRPr>
          </a:p>
          <a:p>
            <a:pPr marL="990600" lvl="1" indent="-533400" algn="just" eaLnBrk="1" hangingPunct="1">
              <a:spcBef>
                <a:spcPct val="20000"/>
              </a:spcBef>
              <a:buClr>
                <a:srgbClr val="0000FF"/>
              </a:buClr>
              <a:buFont typeface="Wingdings" panose="05000000000000000000" pitchFamily="2" charset="2"/>
            </a:pPr>
            <a:endParaRPr lang="zh-TW" altLang="en-US" sz="2800" b="1" dirty="0">
              <a:solidFill>
                <a:schemeClr val="folHlink"/>
              </a:solidFill>
              <a:latin typeface="Times New Roman" panose="02020603050405020304"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Rectangle 2"/>
          <p:cNvSpPr>
            <a:spLocks noGrp="1" noChangeArrowheads="1"/>
          </p:cNvSpPr>
          <p:nvPr>
            <p:ph type="title" idx="4294967295"/>
          </p:nvPr>
        </p:nvSpPr>
        <p:spPr>
          <a:xfrm>
            <a:off x="1150938"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4.7.1 </a:t>
            </a:r>
            <a:r>
              <a:rPr kumimoji="0" lang="zh-TW"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 </a:t>
            </a:r>
            <a:r>
              <a:rPr kumimoji="0" lang="zh-CN"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字符串的概念       </a:t>
            </a:r>
            <a:endParaRPr kumimoji="0" lang="zh-CN"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08547" name="Rectangle 3"/>
          <p:cNvSpPr>
            <a:spLocks noGrp="1"/>
          </p:cNvSpPr>
          <p:nvPr>
            <p:ph type="body" sz="half" idx="4294967295"/>
          </p:nvPr>
        </p:nvSpPr>
        <p:spPr>
          <a:xfrm>
            <a:off x="901700" y="1019175"/>
            <a:ext cx="7775575" cy="1978025"/>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lvl="0" algn="just" eaLnBrk="1" hangingPunct="1">
              <a:lnSpc>
                <a:spcPct val="90000"/>
              </a:lnSpc>
            </a:pPr>
            <a:r>
              <a:rPr lang="en-US" altLang="zh-CN" sz="2600" b="1" dirty="0">
                <a:latin typeface="Times New Roman" panose="02020603050405020304" pitchFamily="18" charset="0"/>
                <a:ea typeface="华文楷体" pitchFamily="2" charset="-122"/>
                <a:sym typeface="Arial" panose="020B0604020202020204" pitchFamily="34" charset="0"/>
              </a:rPr>
              <a:t>double </a:t>
            </a:r>
            <a:r>
              <a:rPr lang="zh-TW" altLang="en-US" sz="2600" b="1" dirty="0">
                <a:latin typeface="Times New Roman" panose="02020603050405020304" pitchFamily="18" charset="0"/>
                <a:ea typeface="华文楷体" pitchFamily="2" charset="-122"/>
                <a:sym typeface="Arial" panose="020B0604020202020204" pitchFamily="34" charset="0"/>
              </a:rPr>
              <a:t>指令</a:t>
            </a:r>
            <a:r>
              <a:rPr lang="en-US" altLang="zh-CN" sz="2600" b="1" dirty="0">
                <a:latin typeface="Times New Roman" panose="02020603050405020304" pitchFamily="18" charset="0"/>
                <a:ea typeface="华文楷体" pitchFamily="2" charset="-122"/>
                <a:sym typeface="Arial" panose="020B0604020202020204" pitchFamily="34" charset="0"/>
              </a:rPr>
              <a:t>: </a:t>
            </a:r>
            <a:r>
              <a:rPr lang="zh-CN" altLang="en-US" sz="2600" b="1" dirty="0">
                <a:latin typeface="Times New Roman" panose="02020603050405020304" pitchFamily="18" charset="0"/>
                <a:ea typeface="华文楷体" pitchFamily="2" charset="-122"/>
                <a:sym typeface="Arial" panose="020B0604020202020204" pitchFamily="34" charset="0"/>
              </a:rPr>
              <a:t>查看字符串变量</a:t>
            </a:r>
            <a:r>
              <a:rPr lang="zh-TW" altLang="en-US" sz="2600" b="1" dirty="0">
                <a:latin typeface="Times New Roman" panose="02020603050405020304" pitchFamily="18" charset="0"/>
                <a:ea typeface="华文楷体" pitchFamily="2" charset="-122"/>
                <a:sym typeface="Arial" panose="020B0604020202020204" pitchFamily="34" charset="0"/>
              </a:rPr>
              <a:t>的</a:t>
            </a:r>
            <a:r>
              <a:rPr lang="zh-CN" altLang="en-US" sz="2600" b="1" dirty="0">
                <a:latin typeface="Times New Roman" panose="02020603050405020304" pitchFamily="18" charset="0"/>
                <a:ea typeface="华文楷体" pitchFamily="2" charset="-122"/>
                <a:sym typeface="Arial" panose="020B0604020202020204" pitchFamily="34" charset="0"/>
              </a:rPr>
              <a:t>存储</a:t>
            </a:r>
            <a:r>
              <a:rPr lang="zh-TW" altLang="en-US" sz="2600" b="1" dirty="0">
                <a:latin typeface="Times New Roman" panose="02020603050405020304" pitchFamily="18" charset="0"/>
                <a:ea typeface="华文楷体" pitchFamily="2" charset="-122"/>
                <a:sym typeface="Arial" panose="020B0604020202020204" pitchFamily="34" charset="0"/>
              </a:rPr>
              <a:t>內容（即 </a:t>
            </a:r>
            <a:r>
              <a:rPr lang="en-US" altLang="zh-CN" sz="2600" b="1" dirty="0">
                <a:latin typeface="Times New Roman" panose="02020603050405020304" pitchFamily="18" charset="0"/>
                <a:ea typeface="华文楷体" pitchFamily="2" charset="-122"/>
                <a:sym typeface="Arial" panose="020B0604020202020204" pitchFamily="34" charset="0"/>
              </a:rPr>
              <a:t>ASCII </a:t>
            </a:r>
            <a:r>
              <a:rPr lang="zh-CN" altLang="en-US" sz="2600" b="1" dirty="0">
                <a:latin typeface="Times New Roman" panose="02020603050405020304" pitchFamily="18" charset="0"/>
                <a:ea typeface="华文楷体" pitchFamily="2" charset="-122"/>
                <a:sym typeface="Arial" panose="020B0604020202020204" pitchFamily="34" charset="0"/>
              </a:rPr>
              <a:t>内码</a:t>
            </a:r>
            <a:r>
              <a:rPr lang="zh-TW" altLang="en-US" sz="2600" b="1" dirty="0">
                <a:latin typeface="Times New Roman" panose="02020603050405020304" pitchFamily="18" charset="0"/>
                <a:ea typeface="华文楷体" pitchFamily="2" charset="-122"/>
                <a:sym typeface="Arial" panose="020B0604020202020204" pitchFamily="34" charset="0"/>
              </a:rPr>
              <a:t>） </a:t>
            </a:r>
            <a:endParaRPr lang="zh-TW"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pPr>
            <a:r>
              <a:rPr lang="en-US" altLang="zh-CN" sz="2600" b="1" dirty="0">
                <a:latin typeface="Times New Roman" panose="02020603050405020304" pitchFamily="18" charset="0"/>
                <a:ea typeface="华文楷体" pitchFamily="2" charset="-122"/>
                <a:sym typeface="Arial" panose="020B0604020202020204" pitchFamily="34" charset="0"/>
              </a:rPr>
              <a:t>char </a:t>
            </a:r>
            <a:r>
              <a:rPr lang="zh-TW" altLang="en-US" sz="2600" b="1" dirty="0">
                <a:latin typeface="Times New Roman" panose="02020603050405020304" pitchFamily="18" charset="0"/>
                <a:ea typeface="华文楷体" pitchFamily="2" charset="-122"/>
                <a:sym typeface="Arial" panose="020B0604020202020204" pitchFamily="34" charset="0"/>
              </a:rPr>
              <a:t>指令</a:t>
            </a:r>
            <a:r>
              <a:rPr lang="en-US" altLang="zh-CN" sz="2600" b="1" dirty="0">
                <a:latin typeface="Times New Roman" panose="02020603050405020304" pitchFamily="18" charset="0"/>
                <a:ea typeface="华文楷体" pitchFamily="2" charset="-122"/>
                <a:sym typeface="Arial" panose="020B0604020202020204" pitchFamily="34" charset="0"/>
              </a:rPr>
              <a:t>: </a:t>
            </a:r>
            <a:r>
              <a:rPr lang="zh-CN" altLang="en-US" sz="2600" b="1" dirty="0">
                <a:latin typeface="Times New Roman" panose="02020603050405020304" pitchFamily="18" charset="0"/>
                <a:ea typeface="华文楷体" pitchFamily="2" charset="-122"/>
                <a:sym typeface="Arial" panose="020B0604020202020204" pitchFamily="34" charset="0"/>
              </a:rPr>
              <a:t>将</a:t>
            </a:r>
            <a:r>
              <a:rPr lang="zh-TW" altLang="en-US" sz="2600" b="1" dirty="0">
                <a:latin typeface="Times New Roman" panose="02020603050405020304" pitchFamily="18" charset="0"/>
                <a:ea typeface="华文楷体" pitchFamily="2" charset="-122"/>
                <a:sym typeface="Arial" panose="020B0604020202020204" pitchFamily="34" charset="0"/>
              </a:rPr>
              <a:t> </a:t>
            </a:r>
            <a:r>
              <a:rPr lang="en-US" altLang="zh-CN" sz="2600" b="1" dirty="0">
                <a:latin typeface="Times New Roman" panose="02020603050405020304" pitchFamily="18" charset="0"/>
                <a:ea typeface="华文楷体" pitchFamily="2" charset="-122"/>
                <a:sym typeface="Arial" panose="020B0604020202020204" pitchFamily="34" charset="0"/>
              </a:rPr>
              <a:t>ASCII </a:t>
            </a:r>
            <a:r>
              <a:rPr lang="zh-TW" altLang="en-US" sz="2600" b="1" dirty="0">
                <a:latin typeface="Times New Roman" panose="02020603050405020304" pitchFamily="18" charset="0"/>
                <a:ea typeface="华文楷体" pitchFamily="2" charset="-122"/>
                <a:sym typeface="Arial" panose="020B0604020202020204" pitchFamily="34" charset="0"/>
              </a:rPr>
              <a:t>內</a:t>
            </a:r>
            <a:r>
              <a:rPr lang="zh-CN" altLang="en-US" sz="2600" b="1" dirty="0">
                <a:latin typeface="Times New Roman" panose="02020603050405020304" pitchFamily="18" charset="0"/>
                <a:ea typeface="华文楷体" pitchFamily="2" charset="-122"/>
                <a:sym typeface="Arial" panose="020B0604020202020204" pitchFamily="34" charset="0"/>
              </a:rPr>
              <a:t>码转换为</a:t>
            </a:r>
            <a:r>
              <a:rPr lang="zh-TW" altLang="en-US" sz="2600" b="1" dirty="0">
                <a:latin typeface="Times New Roman" panose="02020603050405020304" pitchFamily="18" charset="0"/>
                <a:ea typeface="华文楷体" pitchFamily="2" charset="-122"/>
                <a:sym typeface="Arial" panose="020B0604020202020204" pitchFamily="34" charset="0"/>
              </a:rPr>
              <a:t>字</a:t>
            </a:r>
            <a:r>
              <a:rPr lang="zh-CN" altLang="en-US" sz="2600" b="1" dirty="0">
                <a:latin typeface="Times New Roman" panose="02020603050405020304" pitchFamily="18" charset="0"/>
                <a:ea typeface="华文楷体" pitchFamily="2" charset="-122"/>
                <a:sym typeface="Arial" panose="020B0604020202020204" pitchFamily="34" charset="0"/>
              </a:rPr>
              <a:t>符</a:t>
            </a:r>
            <a:r>
              <a:rPr lang="zh-TW" altLang="en-US" sz="2600" b="1" dirty="0">
                <a:latin typeface="Times New Roman" panose="02020603050405020304" pitchFamily="18" charset="0"/>
                <a:ea typeface="华文楷体" pitchFamily="2" charset="-122"/>
                <a:sym typeface="Arial" panose="020B0604020202020204" pitchFamily="34" charset="0"/>
              </a:rPr>
              <a:t>串形式 </a:t>
            </a:r>
            <a:endParaRPr lang="zh-TW"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spcBef>
                <a:spcPct val="60000"/>
              </a:spcBef>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4.7-3】 : </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字符串与</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ASCII</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码的相互转换</a:t>
            </a:r>
            <a:r>
              <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rPr>
              <a:t> </a:t>
            </a:r>
            <a:endPar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graphicFrame>
        <p:nvGraphicFramePr>
          <p:cNvPr id="108548" name="Group 4"/>
          <p:cNvGraphicFramePr>
            <a:graphicFrameLocks noGrp="1"/>
          </p:cNvGraphicFramePr>
          <p:nvPr>
            <p:ph sz="half" idx="1"/>
          </p:nvPr>
        </p:nvGraphicFramePr>
        <p:xfrm>
          <a:off x="900113" y="3033713"/>
          <a:ext cx="7993063" cy="2068513"/>
        </p:xfrm>
        <a:graphic>
          <a:graphicData uri="http://schemas.openxmlformats.org/drawingml/2006/table">
            <a:tbl>
              <a:tblPr/>
              <a:tblGrid>
                <a:gridCol w="7993062"/>
              </a:tblGrid>
              <a:tr h="2068512">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sentence = 'I''ve got a date!';</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sentenceAscii = double(sentence)  </a:t>
                      </a:r>
                      <a:r>
                        <a:rPr kumimoji="0" lang="en-US" altLang="zh-CN" sz="24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查看</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sentence </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的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ASCII </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码</a:t>
                      </a:r>
                      <a:endPar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sentence2 = char(sentenceAscii)</a:t>
                      </a: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将</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ASCII </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码恢复成</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字</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符</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串形式</a:t>
                      </a:r>
                      <a:endPar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txBody>
                  <a:tcPr marL="90170" marR="90170" marT="46990" marB="4699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
        <p:nvSpPr>
          <p:cNvPr id="108554" name="日期占位符 4"/>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08555" name="页脚占位符 5"/>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103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08556" name="Rectangle 10"/>
          <p:cNvSpPr/>
          <p:nvPr/>
        </p:nvSpPr>
        <p:spPr>
          <a:xfrm>
            <a:off x="900113" y="4651375"/>
            <a:ext cx="7772400" cy="1908175"/>
          </a:xfrm>
          <a:prstGeom prst="rect">
            <a:avLst/>
          </a:prstGeom>
          <a:noFill/>
          <a:ln w="9525">
            <a:noFill/>
          </a:ln>
        </p:spPr>
        <p:txBody>
          <a:bodyPr/>
          <a:p>
            <a:pPr marL="609600" indent="-609600" eaLnBrk="1" hangingPunct="1">
              <a:spcBef>
                <a:spcPct val="20000"/>
              </a:spcBef>
              <a:buClr>
                <a:srgbClr val="4D009A"/>
              </a:buClr>
              <a:buFont typeface="Wingdings" panose="05000000000000000000" pitchFamily="2" charset="2"/>
            </a:pPr>
            <a:r>
              <a:rPr lang="en-US" altLang="zh-CN" sz="2100" b="1" dirty="0">
                <a:latin typeface="Times New Roman" panose="02020603050405020304" pitchFamily="18" charset="0"/>
              </a:rPr>
              <a:t>sentenceAscii =</a:t>
            </a:r>
            <a:endParaRPr lang="en-US" altLang="zh-CN" sz="2100" b="1" dirty="0">
              <a:latin typeface="Times New Roman" panose="02020603050405020304" pitchFamily="18" charset="0"/>
            </a:endParaRPr>
          </a:p>
          <a:p>
            <a:pPr marL="609600" indent="-609600" algn="just" eaLnBrk="1" hangingPunct="1">
              <a:spcBef>
                <a:spcPct val="20000"/>
              </a:spcBef>
              <a:buClr>
                <a:srgbClr val="4D009A"/>
              </a:buClr>
              <a:buFont typeface="Wingdings" panose="05000000000000000000" pitchFamily="2" charset="2"/>
            </a:pPr>
            <a:r>
              <a:rPr lang="en-US" altLang="zh-CN" sz="2100" b="1" dirty="0">
                <a:latin typeface="Times New Roman" panose="02020603050405020304" pitchFamily="18" charset="0"/>
              </a:rPr>
              <a:t>	73   39   118   101   32   103   111   116   32   97  32   100  97   116   101    33 </a:t>
            </a:r>
            <a:endParaRPr lang="en-US" altLang="zh-CN" sz="2100" b="1" dirty="0">
              <a:latin typeface="Times New Roman" panose="02020603050405020304" pitchFamily="18" charset="0"/>
            </a:endParaRPr>
          </a:p>
          <a:p>
            <a:pPr marL="609600" indent="-609600" algn="just" eaLnBrk="1" hangingPunct="1">
              <a:spcBef>
                <a:spcPct val="20000"/>
              </a:spcBef>
              <a:buClr>
                <a:srgbClr val="4D009A"/>
              </a:buClr>
              <a:buFont typeface="Wingdings" panose="05000000000000000000" pitchFamily="2" charset="2"/>
            </a:pPr>
            <a:r>
              <a:rPr lang="en-US" altLang="zh-CN" sz="2100" b="1" dirty="0">
                <a:latin typeface="Times New Roman" panose="02020603050405020304" pitchFamily="18" charset="0"/>
              </a:rPr>
              <a:t>sentence2 =I've got a date!</a:t>
            </a:r>
            <a:r>
              <a:rPr lang="en-US" altLang="zh-CN" sz="3600" b="1" dirty="0">
                <a:latin typeface="Times New Roman" panose="02020603050405020304" pitchFamily="18" charset="0"/>
              </a:rPr>
              <a:t> </a:t>
            </a:r>
            <a:endParaRPr lang="en-US" altLang="zh-CN" sz="3200" dirty="0">
              <a:latin typeface="Tahoma" panose="020B060403050404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2"/>
          <p:cNvSpPr>
            <a:spLocks noGrp="1" noChangeArrowheads="1"/>
          </p:cNvSpPr>
          <p:nvPr>
            <p:ph type="title" idx="4294967295"/>
          </p:nvPr>
        </p:nvSpPr>
        <p:spPr>
          <a:xfrm>
            <a:off x="1260475" y="368300"/>
            <a:ext cx="7791450"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4.7.2 </a:t>
            </a:r>
            <a:r>
              <a:rPr kumimoji="0" lang="zh-TW"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字</a:t>
            </a:r>
            <a:r>
              <a:rPr kumimoji="0" lang="zh-CN"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符</a:t>
            </a:r>
            <a:r>
              <a:rPr kumimoji="0" lang="zh-TW"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串的</a:t>
            </a:r>
            <a:r>
              <a:rPr kumimoji="0" lang="zh-CN"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判断</a:t>
            </a:r>
            <a:endParaRPr kumimoji="0" lang="zh-CN"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0957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0957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104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09573" name="Rectangle 3"/>
          <p:cNvSpPr>
            <a:spLocks noGrp="1"/>
          </p:cNvSpPr>
          <p:nvPr>
            <p:ph sz="quarter" idx="1"/>
          </p:nvPr>
        </p:nvSpPr>
        <p:spPr>
          <a:xfrm>
            <a:off x="1008063" y="1268413"/>
            <a:ext cx="7772400" cy="172878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80000"/>
              </a:lnSpc>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class</a:t>
            </a:r>
            <a:r>
              <a:rPr lang="en-US" altLang="zh-CN" sz="2400" b="1" dirty="0">
                <a:solidFill>
                  <a:srgbClr val="0000FF"/>
                </a:solidFill>
                <a:latin typeface="Times New Roman" panose="02020603050405020304" pitchFamily="18" charset="0"/>
                <a:ea typeface="华文楷体" pitchFamily="2" charset="-122"/>
              </a:rPr>
              <a:t> </a:t>
            </a:r>
            <a:r>
              <a:rPr lang="zh-TW" altLang="en-US" sz="2600" b="1" dirty="0">
                <a:latin typeface="Times New Roman" panose="02020603050405020304" pitchFamily="18" charset="0"/>
                <a:ea typeface="华文楷体" pitchFamily="2" charset="-122"/>
                <a:sym typeface="Arial" panose="020B0604020202020204" pitchFamily="34" charset="0"/>
              </a:rPr>
              <a:t>或</a:t>
            </a:r>
            <a:r>
              <a:rPr lang="zh-TW" altLang="en-US" sz="2400" b="1" dirty="0">
                <a:solidFill>
                  <a:srgbClr val="0000FF"/>
                </a:solidFill>
                <a:latin typeface="Times New Roman" panose="02020603050405020304" pitchFamily="18" charset="0"/>
                <a:ea typeface="华文楷体" pitchFamily="2" charset="-122"/>
              </a:rPr>
              <a:t> </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ischar</a:t>
            </a:r>
            <a:r>
              <a:rPr lang="en-US" altLang="zh-CN" sz="2400" b="1" dirty="0">
                <a:latin typeface="Times New Roman" panose="02020603050405020304" pitchFamily="18" charset="0"/>
                <a:ea typeface="华文楷体" pitchFamily="2" charset="-122"/>
              </a:rPr>
              <a:t> </a:t>
            </a:r>
            <a:r>
              <a:rPr lang="zh-CN" altLang="en-US" sz="2600" b="1" dirty="0">
                <a:latin typeface="Times New Roman" panose="02020603050405020304" pitchFamily="18" charset="0"/>
                <a:ea typeface="华文楷体" pitchFamily="2" charset="-122"/>
                <a:sym typeface="Arial" panose="020B0604020202020204" pitchFamily="34" charset="0"/>
              </a:rPr>
              <a:t>指令</a:t>
            </a:r>
            <a:r>
              <a:rPr lang="en-US" altLang="zh-CN" sz="2600" b="1" dirty="0">
                <a:latin typeface="Times New Roman" panose="02020603050405020304" pitchFamily="18" charset="0"/>
                <a:ea typeface="华文楷体" pitchFamily="2" charset="-122"/>
                <a:sym typeface="Arial" panose="020B0604020202020204" pitchFamily="34" charset="0"/>
              </a:rPr>
              <a:t>: </a:t>
            </a:r>
            <a:r>
              <a:rPr lang="zh-CN" altLang="en-US" sz="2600" b="1" dirty="0">
                <a:latin typeface="Times New Roman" panose="02020603050405020304" pitchFamily="18" charset="0"/>
                <a:ea typeface="华文楷体" pitchFamily="2" charset="-122"/>
                <a:sym typeface="Arial" panose="020B0604020202020204" pitchFamily="34" charset="0"/>
              </a:rPr>
              <a:t>可以用来判断</a:t>
            </a:r>
            <a:r>
              <a:rPr lang="zh-TW" altLang="en-US" sz="2600" b="1" dirty="0">
                <a:latin typeface="Times New Roman" panose="02020603050405020304" pitchFamily="18" charset="0"/>
                <a:ea typeface="华文楷体" pitchFamily="2" charset="-122"/>
                <a:sym typeface="Arial" panose="020B0604020202020204" pitchFamily="34" charset="0"/>
              </a:rPr>
              <a:t>一</a:t>
            </a:r>
            <a:r>
              <a:rPr lang="zh-CN" altLang="en-US" sz="2600" b="1" dirty="0">
                <a:latin typeface="Times New Roman" panose="02020603050405020304" pitchFamily="18" charset="0"/>
                <a:ea typeface="华文楷体" pitchFamily="2" charset="-122"/>
                <a:sym typeface="Arial" panose="020B0604020202020204" pitchFamily="34" charset="0"/>
              </a:rPr>
              <a:t>个变量的类型或它</a:t>
            </a:r>
            <a:r>
              <a:rPr lang="zh-TW" altLang="en-US" sz="2600" b="1" dirty="0">
                <a:latin typeface="Times New Roman" panose="02020603050405020304" pitchFamily="18" charset="0"/>
                <a:ea typeface="华文楷体" pitchFamily="2" charset="-122"/>
                <a:sym typeface="Arial" panose="020B0604020202020204" pitchFamily="34" charset="0"/>
              </a:rPr>
              <a:t>是否</a:t>
            </a:r>
            <a:r>
              <a:rPr lang="zh-CN" altLang="en-US" sz="2600" b="1" dirty="0">
                <a:latin typeface="Times New Roman" panose="02020603050405020304" pitchFamily="18" charset="0"/>
                <a:ea typeface="华文楷体" pitchFamily="2" charset="-122"/>
                <a:sym typeface="Arial" panose="020B0604020202020204" pitchFamily="34" charset="0"/>
              </a:rPr>
              <a:t>为字符串变量。</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pP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4.7-4】 : </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判断一个变量是否为字符串变量</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TW" altLang="en-US" b="1" dirty="0">
                <a:solidFill>
                  <a:schemeClr val="folHlink"/>
                </a:solidFill>
                <a:latin typeface="Times New Roman" panose="02020603050405020304" pitchFamily="18" charset="0"/>
                <a:ea typeface="华文楷体" pitchFamily="2" charset="-122"/>
              </a:rPr>
              <a:t>	</a:t>
            </a:r>
            <a:endParaRPr lang="zh-TW" altLang="en-US" b="1" dirty="0">
              <a:solidFill>
                <a:schemeClr val="folHlink"/>
              </a:solidFill>
              <a:latin typeface="Times New Roman" panose="02020603050405020304" pitchFamily="18" charset="0"/>
              <a:ea typeface="华文楷体" pitchFamily="2" charset="-122"/>
            </a:endParaRPr>
          </a:p>
        </p:txBody>
      </p:sp>
      <p:graphicFrame>
        <p:nvGraphicFramePr>
          <p:cNvPr id="109574" name="Group 6"/>
          <p:cNvGraphicFramePr>
            <a:graphicFrameLocks noGrp="1"/>
          </p:cNvGraphicFramePr>
          <p:nvPr/>
        </p:nvGraphicFramePr>
        <p:xfrm>
          <a:off x="1008063" y="2995613"/>
          <a:ext cx="7632700" cy="2139950"/>
        </p:xfrm>
        <a:graphic>
          <a:graphicData uri="http://schemas.openxmlformats.org/drawingml/2006/table">
            <a:tbl>
              <a:tblPr/>
              <a:tblGrid>
                <a:gridCol w="7632700"/>
              </a:tblGrid>
              <a:tr h="2139950">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chinese</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 ‘</a:t>
                      </a:r>
                      <a:r>
                        <a:rPr kumimoji="0" lang="zh-TW"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今日事，今日</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毕</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out1 = class(</a:t>
                      </a:r>
                      <a:r>
                        <a:rPr kumimoji="0" lang="en-US" altLang="zh-CN" sz="24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chinese</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0" lang="en-US" altLang="zh-CN" sz="2400" b="1" i="0" u="none" strike="noStrike" cap="none" normalizeH="0" baseline="0" dirty="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 out1 </a:t>
                      </a:r>
                      <a:r>
                        <a:rPr kumimoji="0" lang="zh-TW"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的</a:t>
                      </a:r>
                      <a:r>
                        <a:rPr kumimoji="0" lang="zh-CN"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值</a:t>
                      </a:r>
                      <a:r>
                        <a:rPr kumimoji="0" lang="zh-TW"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是 “</a:t>
                      </a:r>
                      <a:r>
                        <a:rPr kumimoji="0" lang="en-US" altLang="zh-CN"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char”</a:t>
                      </a:r>
                      <a:endParaRPr kumimoji="0" lang="en-US" altLang="zh-CN"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x = chinese+1; </a:t>
                      </a:r>
                      <a:r>
                        <a:rPr kumimoji="0" lang="en-US" altLang="zh-CN" sz="2000" b="1" i="0" u="none" strike="noStrike" cap="none" normalizeH="0" baseline="0" dirty="0">
                          <a:ln>
                            <a:noFill/>
                          </a:ln>
                          <a:solidFill>
                            <a:srgbClr val="008000"/>
                          </a:solidFill>
                          <a:effectLst/>
                          <a:latin typeface="Times New Roman" panose="02020603050405020304" pitchFamily="18" charset="0"/>
                          <a:ea typeface="宋体" panose="02010600030101010101" pitchFamily="2" charset="-122"/>
                        </a:rPr>
                        <a:t>%</a:t>
                      </a:r>
                      <a:r>
                        <a:rPr kumimoji="0" lang="zh-CN" altLang="en-US" sz="2000" b="1" i="0" u="none" strike="noStrike" cap="none" normalizeH="0" baseline="0" dirty="0">
                          <a:ln>
                            <a:noFill/>
                          </a:ln>
                          <a:solidFill>
                            <a:srgbClr val="008000"/>
                          </a:solidFill>
                          <a:effectLst/>
                          <a:latin typeface="Times New Roman" panose="02020603050405020304" pitchFamily="18" charset="0"/>
                          <a:ea typeface="宋体" panose="02010600030101010101" pitchFamily="2" charset="-122"/>
                        </a:rPr>
                        <a:t>转变为对应</a:t>
                      </a:r>
                      <a:r>
                        <a:rPr kumimoji="0" lang="en-US" altLang="zh-CN" sz="2000" b="1" i="0" u="none" strike="noStrike" cap="none" normalizeH="0" baseline="0" dirty="0">
                          <a:ln>
                            <a:noFill/>
                          </a:ln>
                          <a:solidFill>
                            <a:srgbClr val="008000"/>
                          </a:solidFill>
                          <a:effectLst/>
                          <a:latin typeface="Times New Roman" panose="02020603050405020304" pitchFamily="18" charset="0"/>
                          <a:ea typeface="宋体" panose="02010600030101010101" pitchFamily="2" charset="-122"/>
                        </a:rPr>
                        <a:t>ascii</a:t>
                      </a:r>
                      <a:r>
                        <a:rPr kumimoji="0" lang="zh-CN" altLang="en-US" sz="2000" b="1" i="0" u="none" strike="noStrike" cap="none" normalizeH="0" baseline="0" dirty="0">
                          <a:ln>
                            <a:noFill/>
                          </a:ln>
                          <a:solidFill>
                            <a:srgbClr val="008000"/>
                          </a:solidFill>
                          <a:effectLst/>
                          <a:latin typeface="Times New Roman" panose="02020603050405020304" pitchFamily="18" charset="0"/>
                          <a:ea typeface="宋体" panose="02010600030101010101" pitchFamily="2" charset="-122"/>
                        </a:rPr>
                        <a:t>码的整型数据</a:t>
                      </a:r>
                      <a:endParaRPr kumimoji="0" lang="en-US" altLang="zh-CN" sz="2400" b="1" i="0" u="none" strike="noStrike" cap="none" normalizeH="0" baseline="0" dirty="0">
                        <a:ln>
                          <a:noFill/>
                        </a:ln>
                        <a:solidFill>
                          <a:srgbClr val="008000"/>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out2 = </a:t>
                      </a:r>
                      <a:r>
                        <a:rPr kumimoji="0" lang="en-US" altLang="zh-CN" sz="24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ischar</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(x</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0" u="none" strike="noStrike" cap="none" normalizeH="0" baseline="0" dirty="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 out2 </a:t>
                      </a:r>
                      <a:r>
                        <a:rPr kumimoji="0" lang="zh-TW"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的</a:t>
                      </a:r>
                      <a:r>
                        <a:rPr kumimoji="0" lang="zh-CN"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值</a:t>
                      </a:r>
                      <a:r>
                        <a:rPr kumimoji="0" lang="zh-TW"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是 </a:t>
                      </a:r>
                      <a:r>
                        <a:rPr kumimoji="0" lang="en-US" altLang="zh-CN"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0</a:t>
                      </a:r>
                      <a:r>
                        <a:rPr kumimoji="0" lang="zh-CN"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a:t>
                      </a:r>
                      <a:r>
                        <a:rPr kumimoji="0" lang="zh-TW"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代表 </a:t>
                      </a:r>
                      <a:r>
                        <a:rPr kumimoji="0" lang="en-US" altLang="zh-CN"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x </a:t>
                      </a:r>
                      <a:r>
                        <a:rPr kumimoji="0" lang="zh-TW"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不是字</a:t>
                      </a:r>
                      <a:r>
                        <a:rPr kumimoji="0" lang="zh-CN"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符</a:t>
                      </a:r>
                      <a:r>
                        <a:rPr kumimoji="0" lang="zh-TW"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串</a:t>
                      </a:r>
                      <a:r>
                        <a:rPr kumimoji="0" lang="zh-CN"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rPr>
                        <a:t>变量</a:t>
                      </a:r>
                      <a:endParaRPr kumimoji="0" lang="zh-TW" altLang="en-US" sz="2000" b="1" i="0" u="none" strike="noStrike" cap="none" normalizeH="0" baseline="0" dirty="0">
                        <a:ln>
                          <a:noFill/>
                        </a:ln>
                        <a:solidFill>
                          <a:srgbClr val="0066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Rectangle 2"/>
          <p:cNvSpPr>
            <a:spLocks noGrp="1" noChangeArrowheads="1"/>
          </p:cNvSpPr>
          <p:nvPr>
            <p:ph type="title" idx="4294967295"/>
          </p:nvPr>
        </p:nvSpPr>
        <p:spPr>
          <a:xfrm>
            <a:off x="1150938" y="260350"/>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4.7.3 </a:t>
            </a:r>
            <a:r>
              <a:rPr kumimoji="0" lang="zh-TW"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 </a:t>
            </a:r>
            <a:r>
              <a:rPr kumimoji="0" lang="zh-TW"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一</a:t>
            </a:r>
            <a:r>
              <a:rPr kumimoji="0" lang="zh-CN"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个字符数组变量存储</a:t>
            </a:r>
            <a:r>
              <a:rPr kumimoji="0" lang="zh-TW"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a:t>
            </a:r>
            <a:r>
              <a:rPr kumimoji="0" lang="zh-CN"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行</a:t>
            </a:r>
            <a:r>
              <a:rPr kumimoji="0" lang="zh-TW"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字</a:t>
            </a:r>
            <a:r>
              <a:rPr kumimoji="0" lang="zh-CN"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符</a:t>
            </a:r>
            <a:r>
              <a:rPr kumimoji="0" lang="zh-TW"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串</a:t>
            </a:r>
            <a:r>
              <a:rPr kumimoji="0" lang="zh-TW" altLang="en-US" sz="3200" b="0" i="0" u="none" strike="noStrike" kern="0" cap="none" spc="0" normalizeH="0" baseline="0" noProof="0" dirty="0">
                <a:ln>
                  <a:noFill/>
                </a:ln>
                <a:solidFill>
                  <a:schemeClr val="tx2"/>
                </a:solidFill>
                <a:effectLst/>
                <a:uLnTx/>
                <a:uFillTx/>
                <a:latin typeface="+mj-lt"/>
                <a:ea typeface="Microsoft JhengHei" panose="020B0604030504040204" charset="-120"/>
                <a:cs typeface="+mj-cs"/>
              </a:rPr>
              <a:t> </a:t>
            </a:r>
            <a:endParaRPr kumimoji="0" lang="zh-TW" altLang="en-US" sz="3200" b="0" i="0" u="none" strike="noStrike" kern="0" cap="none" spc="0" normalizeH="0" baseline="0" noProof="0" dirty="0">
              <a:ln>
                <a:noFill/>
              </a:ln>
              <a:solidFill>
                <a:schemeClr val="tx2"/>
              </a:solidFill>
              <a:effectLst/>
              <a:uLnTx/>
              <a:uFillTx/>
              <a:latin typeface="+mj-lt"/>
              <a:ea typeface="Microsoft JhengHei" panose="020B0604030504040204" charset="-120"/>
              <a:cs typeface="+mj-cs"/>
            </a:endParaRPr>
          </a:p>
        </p:txBody>
      </p:sp>
      <p:sp>
        <p:nvSpPr>
          <p:cNvPr id="11059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1059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105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10597" name="Rectangle 3"/>
          <p:cNvSpPr>
            <a:spLocks noGrp="1"/>
          </p:cNvSpPr>
          <p:nvPr>
            <p:ph sz="quarter" idx="1"/>
          </p:nvPr>
        </p:nvSpPr>
        <p:spPr>
          <a:xfrm>
            <a:off x="1187450" y="1268413"/>
            <a:ext cx="7772400" cy="2220912"/>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zh-TW" altLang="en-US" sz="2600" b="1" dirty="0">
                <a:latin typeface="Times New Roman" panose="02020603050405020304" pitchFamily="18" charset="0"/>
                <a:ea typeface="华文楷体" pitchFamily="2" charset="-122"/>
                <a:sym typeface="Arial" panose="020B0604020202020204" pitchFamily="34" charset="0"/>
              </a:rPr>
              <a:t>第一</a:t>
            </a:r>
            <a:r>
              <a:rPr lang="zh-CN" altLang="en-US" sz="2600" b="1" dirty="0">
                <a:latin typeface="Times New Roman" panose="02020603050405020304" pitchFamily="18" charset="0"/>
                <a:ea typeface="华文楷体" pitchFamily="2" charset="-122"/>
                <a:sym typeface="Arial" panose="020B0604020202020204" pitchFamily="34" charset="0"/>
              </a:rPr>
              <a:t>种</a:t>
            </a:r>
            <a:r>
              <a:rPr lang="zh-TW" altLang="en-US" sz="2600" b="1" dirty="0">
                <a:latin typeface="Times New Roman" panose="02020603050405020304" pitchFamily="18" charset="0"/>
                <a:ea typeface="华文楷体" pitchFamily="2" charset="-122"/>
                <a:sym typeface="Arial" panose="020B0604020202020204" pitchFamily="34" charset="0"/>
              </a:rPr>
              <a:t>方法是使用</a:t>
            </a:r>
            <a:r>
              <a:rPr lang="zh-CN" altLang="en-US" sz="2600" b="1" dirty="0">
                <a:latin typeface="Times New Roman" panose="02020603050405020304" pitchFamily="18" charset="0"/>
                <a:ea typeface="华文楷体" pitchFamily="2" charset="-122"/>
                <a:sym typeface="Arial" panose="020B0604020202020204" pitchFamily="34" charset="0"/>
              </a:rPr>
              <a:t>二维字符数组</a:t>
            </a:r>
            <a:r>
              <a:rPr lang="zh-TW" altLang="en-US" sz="2600" b="1" dirty="0">
                <a:latin typeface="Times New Roman" panose="02020603050405020304" pitchFamily="18" charset="0"/>
                <a:ea typeface="华文楷体" pitchFamily="2" charset="-122"/>
                <a:sym typeface="Arial" panose="020B0604020202020204" pitchFamily="34" charset="0"/>
              </a:rPr>
              <a:t>（</a:t>
            </a:r>
            <a:r>
              <a:rPr lang="en-US" altLang="zh-CN" sz="2600" b="1" dirty="0">
                <a:latin typeface="Times New Roman" panose="02020603050405020304" pitchFamily="18" charset="0"/>
                <a:ea typeface="华文楷体" pitchFamily="2" charset="-122"/>
                <a:sym typeface="Arial" panose="020B0604020202020204" pitchFamily="34" charset="0"/>
              </a:rPr>
              <a:t>Two Dimensional Character Arrays</a:t>
            </a:r>
            <a:r>
              <a:rPr lang="zh-TW" altLang="en-US" sz="2600" b="1" dirty="0">
                <a:latin typeface="Times New Roman" panose="02020603050405020304" pitchFamily="18" charset="0"/>
                <a:ea typeface="华文楷体" pitchFamily="2" charset="-122"/>
                <a:sym typeface="Arial" panose="020B0604020202020204" pitchFamily="34" charset="0"/>
              </a:rPr>
              <a:t>）</a:t>
            </a:r>
            <a:endParaRPr lang="zh-TW"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pPr>
            <a:r>
              <a:rPr lang="zh-CN" altLang="en-US" sz="2600" b="1" dirty="0">
                <a:latin typeface="Times New Roman" panose="02020603050405020304" pitchFamily="18" charset="0"/>
                <a:ea typeface="华文楷体" pitchFamily="2" charset="-122"/>
                <a:sym typeface="Arial" panose="020B0604020202020204" pitchFamily="34" charset="0"/>
              </a:rPr>
              <a:t>必须</a:t>
            </a:r>
            <a:r>
              <a:rPr lang="zh-TW" altLang="en-US" sz="2600" b="1" dirty="0">
                <a:latin typeface="Times New Roman" panose="02020603050405020304" pitchFamily="18" charset="0"/>
                <a:ea typeface="华文楷体" pitchFamily="2" charset="-122"/>
                <a:sym typeface="Arial" panose="020B0604020202020204" pitchFamily="34" charset="0"/>
              </a:rPr>
              <a:t>先</a:t>
            </a:r>
            <a:r>
              <a:rPr lang="zh-CN" altLang="en-US" sz="2600" b="1" dirty="0">
                <a:latin typeface="Times New Roman" panose="02020603050405020304" pitchFamily="18" charset="0"/>
                <a:ea typeface="华文楷体" pitchFamily="2" charset="-122"/>
                <a:sym typeface="Arial" panose="020B0604020202020204" pitchFamily="34" charset="0"/>
              </a:rPr>
              <a:t>确认每个字符串</a:t>
            </a:r>
            <a:r>
              <a:rPr lang="zh-TW" altLang="en-US" sz="2600" b="1" dirty="0">
                <a:latin typeface="Times New Roman" panose="02020603050405020304" pitchFamily="18" charset="0"/>
                <a:ea typeface="华文楷体" pitchFamily="2" charset="-122"/>
                <a:sym typeface="Arial" panose="020B0604020202020204" pitchFamily="34" charset="0"/>
              </a:rPr>
              <a:t>（即每</a:t>
            </a:r>
            <a:r>
              <a:rPr lang="zh-CN" altLang="en-US" sz="2600" b="1" dirty="0">
                <a:latin typeface="Times New Roman" panose="02020603050405020304" pitchFamily="18" charset="0"/>
                <a:ea typeface="华文楷体" pitchFamily="2" charset="-122"/>
                <a:sym typeface="Arial" panose="020B0604020202020204" pitchFamily="34" charset="0"/>
              </a:rPr>
              <a:t>一行</a:t>
            </a:r>
            <a:r>
              <a:rPr lang="zh-TW" altLang="en-US" sz="2600" b="1" dirty="0">
                <a:latin typeface="Times New Roman" panose="02020603050405020304" pitchFamily="18" charset="0"/>
                <a:ea typeface="华文楷体" pitchFamily="2" charset="-122"/>
                <a:sym typeface="Arial" panose="020B0604020202020204" pitchFamily="34" charset="0"/>
              </a:rPr>
              <a:t>）的</a:t>
            </a:r>
            <a:r>
              <a:rPr lang="zh-CN" altLang="en-US" sz="2600" b="1" dirty="0">
                <a:latin typeface="Times New Roman" panose="02020603050405020304" pitchFamily="18" charset="0"/>
                <a:ea typeface="华文楷体" pitchFamily="2" charset="-122"/>
                <a:sym typeface="Arial" panose="020B0604020202020204" pitchFamily="34" charset="0"/>
              </a:rPr>
              <a:t>长度一样</a:t>
            </a:r>
            <a:r>
              <a:rPr lang="zh-TW" altLang="en-US" sz="2600" b="1" dirty="0">
                <a:latin typeface="Times New Roman" panose="02020603050405020304" pitchFamily="18" charset="0"/>
                <a:ea typeface="华文楷体" pitchFamily="2" charset="-122"/>
                <a:sym typeface="Arial" panose="020B0604020202020204" pitchFamily="34" charset="0"/>
              </a:rPr>
              <a:t>，</a:t>
            </a:r>
            <a:r>
              <a:rPr lang="zh-CN" altLang="en-US" sz="2600" b="1" dirty="0">
                <a:latin typeface="Times New Roman" panose="02020603050405020304" pitchFamily="18" charset="0"/>
                <a:ea typeface="华文楷体" pitchFamily="2" charset="-122"/>
                <a:sym typeface="Arial" panose="020B0604020202020204" pitchFamily="34" charset="0"/>
              </a:rPr>
              <a:t>否则就必须</a:t>
            </a:r>
            <a:r>
              <a:rPr lang="zh-TW" altLang="en-US" sz="2600" b="1" dirty="0">
                <a:latin typeface="Times New Roman" panose="02020603050405020304" pitchFamily="18" charset="0"/>
                <a:ea typeface="华文楷体" pitchFamily="2" charset="-122"/>
                <a:sym typeface="Arial" panose="020B0604020202020204" pitchFamily="34" charset="0"/>
              </a:rPr>
              <a:t>在短字</a:t>
            </a:r>
            <a:r>
              <a:rPr lang="zh-CN" altLang="en-US" sz="2600" b="1" dirty="0">
                <a:latin typeface="Times New Roman" panose="02020603050405020304" pitchFamily="18" charset="0"/>
                <a:ea typeface="华文楷体" pitchFamily="2" charset="-122"/>
                <a:sym typeface="Arial" panose="020B0604020202020204" pitchFamily="34" charset="0"/>
              </a:rPr>
              <a:t>符</a:t>
            </a:r>
            <a:r>
              <a:rPr lang="zh-TW" altLang="en-US" sz="2600" b="1" dirty="0">
                <a:latin typeface="Times New Roman" panose="02020603050405020304" pitchFamily="18" charset="0"/>
                <a:ea typeface="华文楷体" pitchFamily="2" charset="-122"/>
                <a:sym typeface="Arial" panose="020B0604020202020204" pitchFamily="34" charset="0"/>
              </a:rPr>
              <a:t>串</a:t>
            </a:r>
            <a:r>
              <a:rPr lang="zh-CN" altLang="en-US" sz="2600" b="1" dirty="0">
                <a:latin typeface="Times New Roman" panose="02020603050405020304" pitchFamily="18" charset="0"/>
                <a:ea typeface="华文楷体" pitchFamily="2" charset="-122"/>
                <a:sym typeface="Arial" panose="020B0604020202020204" pitchFamily="34" charset="0"/>
              </a:rPr>
              <a:t>结尾补齐</a:t>
            </a:r>
            <a:r>
              <a:rPr lang="zh-TW" altLang="en-US" sz="2600" b="1" dirty="0">
                <a:latin typeface="Times New Roman" panose="02020603050405020304" pitchFamily="18" charset="0"/>
                <a:ea typeface="华文楷体" pitchFamily="2" charset="-122"/>
                <a:sym typeface="Arial" panose="020B0604020202020204" pitchFamily="34" charset="0"/>
              </a:rPr>
              <a:t>空</a:t>
            </a:r>
            <a:r>
              <a:rPr lang="zh-CN" altLang="en-US" sz="2600" b="1" dirty="0">
                <a:latin typeface="Times New Roman" panose="02020603050405020304" pitchFamily="18" charset="0"/>
                <a:ea typeface="华文楷体" pitchFamily="2" charset="-122"/>
                <a:sym typeface="Arial" panose="020B0604020202020204" pitchFamily="34" charset="0"/>
              </a:rPr>
              <a:t>格</a:t>
            </a:r>
            <a:endParaRPr lang="zh-TW"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spcBef>
                <a:spcPct val="60000"/>
              </a:spcBef>
              <a:buFont typeface="Wingdings" panose="05000000000000000000" pitchFamily="2" charset="2"/>
              <a:buNone/>
            </a:pPr>
            <a:r>
              <a:rPr lang="zh-TW" altLang="en-US" sz="2600" b="1" dirty="0">
                <a:solidFill>
                  <a:srgbClr val="0000FF"/>
                </a:solidFill>
                <a:latin typeface="Times New Roman" panose="02020603050405020304" pitchFamily="18" charset="0"/>
                <a:ea typeface="华文楷体" pitchFamily="2" charset="-122"/>
              </a:rPr>
              <a:t>	</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4.7-5】 : </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多行字符串变量</a:t>
            </a:r>
            <a:endPar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graphicFrame>
        <p:nvGraphicFramePr>
          <p:cNvPr id="110598" name="Group 6"/>
          <p:cNvGraphicFramePr>
            <a:graphicFrameLocks noGrp="1"/>
          </p:cNvGraphicFramePr>
          <p:nvPr/>
        </p:nvGraphicFramePr>
        <p:xfrm>
          <a:off x="1619250" y="3652838"/>
          <a:ext cx="7273925" cy="457200"/>
        </p:xfrm>
        <a:graphic>
          <a:graphicData uri="http://schemas.openxmlformats.org/drawingml/2006/table">
            <a:tbl>
              <a:tblPr/>
              <a:tblGrid>
                <a:gridCol w="7273925"/>
              </a:tblGrid>
              <a:tr h="457200">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departments = [‘ee  ’; ‘cs  ’; ‘econ’]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
        <p:nvSpPr>
          <p:cNvPr id="110604" name="Rectangle 10"/>
          <p:cNvSpPr/>
          <p:nvPr/>
        </p:nvSpPr>
        <p:spPr>
          <a:xfrm>
            <a:off x="1187450" y="4149725"/>
            <a:ext cx="7772400" cy="1943100"/>
          </a:xfrm>
          <a:prstGeom prst="rect">
            <a:avLst/>
          </a:prstGeom>
          <a:noFill/>
          <a:ln w="9525">
            <a:noFill/>
          </a:ln>
        </p:spPr>
        <p:txBody>
          <a:bodyPr/>
          <a:p>
            <a:pPr marL="990600" lvl="1" indent="-533400" algn="just" eaLnBrk="1" hangingPunct="1">
              <a:spcBef>
                <a:spcPct val="20000"/>
              </a:spcBef>
              <a:buClr>
                <a:srgbClr val="0000FF"/>
              </a:buClr>
              <a:buFont typeface="Arial Unicode MS" pitchFamily="34" charset="-122"/>
              <a:buChar char="✻"/>
            </a:pPr>
            <a:r>
              <a:rPr lang="zh-TW" altLang="en-US" sz="2400" b="1" dirty="0">
                <a:latin typeface="Times New Roman" panose="02020603050405020304" pitchFamily="18" charset="0"/>
                <a:ea typeface="华文楷体" pitchFamily="2" charset="-122"/>
                <a:sym typeface="Arial" panose="020B0604020202020204" pitchFamily="34" charset="0"/>
              </a:rPr>
              <a:t>注意</a:t>
            </a:r>
            <a:r>
              <a:rPr lang="zh-CN" altLang="en-US" sz="2400" b="1" dirty="0">
                <a:latin typeface="Times New Roman" panose="02020603050405020304" pitchFamily="18" charset="0"/>
                <a:ea typeface="华文楷体" pitchFamily="2" charset="-122"/>
                <a:sym typeface="Arial" panose="020B0604020202020204" pitchFamily="34" charset="0"/>
              </a:rPr>
              <a:t>上述语句中</a:t>
            </a:r>
            <a:r>
              <a:rPr lang="zh-TW" altLang="en-US" sz="2400" b="1" dirty="0">
                <a:latin typeface="Times New Roman" panose="02020603050405020304" pitchFamily="18" charset="0"/>
                <a:ea typeface="华文楷体" pitchFamily="2" charset="-122"/>
                <a:sym typeface="Arial" panose="020B0604020202020204" pitchFamily="34" charset="0"/>
              </a:rPr>
              <a:t>空</a:t>
            </a:r>
            <a:r>
              <a:rPr lang="zh-CN" altLang="en-US" sz="2400" b="1" dirty="0">
                <a:latin typeface="Times New Roman" panose="02020603050405020304" pitchFamily="18" charset="0"/>
                <a:ea typeface="华文楷体" pitchFamily="2" charset="-122"/>
                <a:sym typeface="Arial" panose="020B0604020202020204" pitchFamily="34" charset="0"/>
              </a:rPr>
              <a:t>格字符</a:t>
            </a:r>
            <a:r>
              <a:rPr lang="zh-TW" altLang="en-US" sz="2400" b="1" dirty="0">
                <a:latin typeface="Times New Roman" panose="02020603050405020304" pitchFamily="18" charset="0"/>
                <a:ea typeface="华文楷体" pitchFamily="2" charset="-122"/>
                <a:sym typeface="Arial" panose="020B0604020202020204" pitchFamily="34" charset="0"/>
              </a:rPr>
              <a:t>的使用</a:t>
            </a:r>
            <a:r>
              <a:rPr lang="zh-CN" altLang="en-US" sz="2400" b="1" dirty="0">
                <a:latin typeface="Times New Roman" panose="02020603050405020304" pitchFamily="18" charset="0"/>
                <a:ea typeface="华文楷体" pitchFamily="2" charset="-122"/>
                <a:sym typeface="Arial" panose="020B0604020202020204" pitchFamily="34" charset="0"/>
              </a:rPr>
              <a:t>。</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990600" lvl="1" indent="-533400" algn="just" eaLnBrk="1" hangingPunct="1">
              <a:spcBef>
                <a:spcPct val="20000"/>
              </a:spcBef>
              <a:buClr>
                <a:srgbClr val="0000FF"/>
              </a:buClr>
              <a:buFont typeface="Wingdings" panose="05000000000000000000" pitchFamily="2" charset="2"/>
            </a:pPr>
            <a:r>
              <a:rPr lang="en-US" altLang="zh-CN" sz="2400" b="1" dirty="0">
                <a:latin typeface="Times New Roman" panose="02020603050405020304" pitchFamily="18" charset="0"/>
              </a:rPr>
              <a:t>departments =</a:t>
            </a:r>
            <a:endParaRPr lang="en-US" altLang="zh-CN" sz="2400" b="1" dirty="0">
              <a:latin typeface="Times New Roman" panose="02020603050405020304" pitchFamily="18" charset="0"/>
            </a:endParaRPr>
          </a:p>
          <a:p>
            <a:pPr marL="2209800" lvl="4" indent="-381000" algn="just" eaLnBrk="1" hangingPunct="1">
              <a:spcBef>
                <a:spcPct val="20000"/>
              </a:spcBef>
              <a:buClr>
                <a:schemeClr val="accent1"/>
              </a:buClr>
              <a:buFont typeface="Wingdings" panose="05000000000000000000" pitchFamily="2" charset="2"/>
            </a:pPr>
            <a:r>
              <a:rPr lang="en-US" altLang="zh-CN" b="1" dirty="0">
                <a:latin typeface="Times New Roman" panose="02020603050405020304" pitchFamily="18" charset="0"/>
              </a:rPr>
              <a:t>	</a:t>
            </a:r>
            <a:r>
              <a:rPr lang="en-US" altLang="zh-CN" sz="2000" b="1" dirty="0">
                <a:latin typeface="Times New Roman" panose="02020603050405020304" pitchFamily="18" charset="0"/>
              </a:rPr>
              <a:t>ee  </a:t>
            </a:r>
            <a:endParaRPr lang="en-US" altLang="zh-CN" sz="2000" b="1" dirty="0">
              <a:latin typeface="Times New Roman" panose="02020603050405020304" pitchFamily="18" charset="0"/>
            </a:endParaRPr>
          </a:p>
          <a:p>
            <a:pPr marL="2209800" lvl="4" indent="-381000" algn="just" eaLnBrk="1" hangingPunct="1">
              <a:spcBef>
                <a:spcPct val="20000"/>
              </a:spcBef>
              <a:buClr>
                <a:schemeClr val="accent1"/>
              </a:buClr>
              <a:buFont typeface="Wingdings" panose="05000000000000000000" pitchFamily="2" charset="2"/>
            </a:pPr>
            <a:r>
              <a:rPr lang="en-US" altLang="zh-CN" sz="2000" b="1" dirty="0">
                <a:latin typeface="Times New Roman" panose="02020603050405020304" pitchFamily="18" charset="0"/>
              </a:rPr>
              <a:t>	cs   </a:t>
            </a:r>
            <a:endParaRPr lang="en-US" altLang="zh-CN" sz="2000" b="1" dirty="0">
              <a:latin typeface="Times New Roman" panose="02020603050405020304" pitchFamily="18" charset="0"/>
            </a:endParaRPr>
          </a:p>
          <a:p>
            <a:pPr marL="2209800" lvl="4" indent="-381000" algn="just" eaLnBrk="1" hangingPunct="1">
              <a:spcBef>
                <a:spcPct val="20000"/>
              </a:spcBef>
              <a:buClr>
                <a:schemeClr val="accent1"/>
              </a:buClr>
              <a:buFont typeface="Wingdings" panose="05000000000000000000" pitchFamily="2" charset="2"/>
            </a:pPr>
            <a:r>
              <a:rPr lang="en-US" altLang="zh-CN" sz="2000" b="1" dirty="0">
                <a:latin typeface="Times New Roman" panose="02020603050405020304" pitchFamily="18" charset="0"/>
              </a:rPr>
              <a:t>	econ</a:t>
            </a:r>
            <a:endParaRPr lang="en-US" altLang="zh-CN" sz="2000" b="1" dirty="0">
              <a:latin typeface="Times New Roman" panose="02020603050405020304"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2"/>
          <p:cNvSpPr>
            <a:spLocks noGrp="1" noChangeArrowheads="1"/>
          </p:cNvSpPr>
          <p:nvPr>
            <p:ph type="title" idx="4294967295"/>
          </p:nvPr>
        </p:nvSpPr>
        <p:spPr>
          <a:xfrm>
            <a:off x="1150938"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4.7.3 </a:t>
            </a:r>
            <a:r>
              <a:rPr kumimoji="0" lang="zh-TW"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一</a:t>
            </a:r>
            <a:r>
              <a:rPr kumimoji="0" lang="zh-CN"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个字符数组变量存储</a:t>
            </a:r>
            <a:r>
              <a:rPr kumimoji="0" lang="zh-TW"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a:t>
            </a:r>
            <a:r>
              <a:rPr kumimoji="0" lang="zh-CN"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行</a:t>
            </a:r>
            <a:r>
              <a:rPr kumimoji="0" lang="zh-TW"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字</a:t>
            </a:r>
            <a:r>
              <a:rPr kumimoji="0" lang="zh-CN"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符</a:t>
            </a:r>
            <a:r>
              <a:rPr kumimoji="0" lang="zh-TW"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串</a:t>
            </a:r>
            <a:endParaRPr kumimoji="0" lang="zh-TW" altLang="en-US"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1161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1162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106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11621" name="Rectangle 3"/>
          <p:cNvSpPr>
            <a:spLocks noGrp="1"/>
          </p:cNvSpPr>
          <p:nvPr>
            <p:ph sz="quarter" idx="1"/>
          </p:nvPr>
        </p:nvSpPr>
        <p:spPr>
          <a:xfrm>
            <a:off x="914400" y="1125538"/>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zh-TW" altLang="en-US" sz="2400" b="1" dirty="0">
                <a:latin typeface="Times New Roman" panose="02020603050405020304" pitchFamily="18" charset="0"/>
                <a:ea typeface="华文楷体" pitchFamily="2" charset="-122"/>
              </a:rPr>
              <a:t>用</a:t>
            </a:r>
            <a:r>
              <a:rPr lang="en-US" altLang="zh-CN" sz="2400" b="1" dirty="0">
                <a:latin typeface="Times New Roman" panose="02020603050405020304" pitchFamily="18" charset="0"/>
                <a:ea typeface="华文楷体" pitchFamily="2" charset="-122"/>
              </a:rPr>
              <a:t>char </a:t>
            </a:r>
            <a:r>
              <a:rPr lang="zh-CN" altLang="en-US" sz="2400" b="1" dirty="0">
                <a:latin typeface="Times New Roman" panose="02020603050405020304" pitchFamily="18" charset="0"/>
                <a:ea typeface="华文楷体" pitchFamily="2" charset="-122"/>
              </a:rPr>
              <a:t>指令存储多字符串</a:t>
            </a:r>
            <a:endParaRPr lang="zh-CN" altLang="en-US" sz="2400" b="1" dirty="0">
              <a:latin typeface="Times New Roman" panose="02020603050405020304" pitchFamily="18" charset="0"/>
              <a:ea typeface="华文楷体" pitchFamily="2" charset="-122"/>
            </a:endParaRPr>
          </a:p>
          <a:p>
            <a:pPr lvl="0" algn="just" eaLnBrk="1" hangingPunct="1">
              <a:lnSpc>
                <a:spcPct val="90000"/>
              </a:lnSpc>
              <a:buFont typeface="Wingdings" panose="05000000000000000000" pitchFamily="2" charset="2"/>
              <a:buNone/>
            </a:pPr>
            <a:r>
              <a:rPr lang="zh-TW" altLang="en-US" sz="2400" b="1" dirty="0">
                <a:solidFill>
                  <a:schemeClr val="folHlink"/>
                </a:solidFill>
                <a:latin typeface="Times New Roman" panose="02020603050405020304" pitchFamily="18" charset="0"/>
                <a:ea typeface="华文楷体" pitchFamily="2" charset="-122"/>
              </a:rPr>
              <a:t>	</a:t>
            </a:r>
            <a:endParaRPr lang="zh-TW" altLang="en-US" sz="2400" b="1" dirty="0">
              <a:solidFill>
                <a:schemeClr val="folHlink"/>
              </a:solidFill>
              <a:latin typeface="Times New Roman" panose="02020603050405020304" pitchFamily="18" charset="0"/>
              <a:ea typeface="华文楷体" pitchFamily="2" charset="-122"/>
            </a:endParaRPr>
          </a:p>
          <a:p>
            <a:pPr lvl="0" algn="just" eaLnBrk="1" hangingPunct="1">
              <a:lnSpc>
                <a:spcPct val="90000"/>
              </a:lnSpc>
              <a:buFont typeface="Wingdings" panose="05000000000000000000" pitchFamily="2" charset="2"/>
              <a:buNone/>
            </a:pPr>
            <a:r>
              <a:rPr lang="zh-TW" altLang="en-US" sz="2400" b="1" dirty="0">
                <a:solidFill>
                  <a:schemeClr val="folHlink"/>
                </a:solidFill>
                <a:latin typeface="Times New Roman" panose="02020603050405020304" pitchFamily="18" charset="0"/>
                <a:ea typeface="华文楷体" pitchFamily="2" charset="-122"/>
              </a:rPr>
              <a:t>   </a:t>
            </a:r>
            <a:endParaRPr lang="zh-TW" altLang="en-US" sz="2400" b="1" dirty="0">
              <a:solidFill>
                <a:schemeClr val="folHlink"/>
              </a:solidFill>
              <a:latin typeface="Times New Roman" panose="02020603050405020304" pitchFamily="18" charset="0"/>
              <a:ea typeface="华文楷体" pitchFamily="2" charset="-122"/>
            </a:endParaRPr>
          </a:p>
          <a:p>
            <a:pPr lvl="0" algn="just" eaLnBrk="1" hangingPunct="1">
              <a:lnSpc>
                <a:spcPct val="90000"/>
              </a:lnSpc>
              <a:buFont typeface="Wingdings" panose="05000000000000000000" pitchFamily="2" charset="2"/>
              <a:buNone/>
            </a:pPr>
            <a:r>
              <a:rPr lang="zh-TW" altLang="en-US" sz="2400" b="1" dirty="0">
                <a:latin typeface="Times New Roman" panose="02020603050405020304" pitchFamily="18" charset="0"/>
                <a:ea typeface="华文楷体" pitchFamily="2" charset="-122"/>
              </a:rPr>
              <a:t>得到</a:t>
            </a:r>
            <a:r>
              <a:rPr lang="zh-CN" altLang="en-US" sz="2400" b="1" dirty="0">
                <a:latin typeface="Times New Roman" panose="02020603050405020304" pitchFamily="18" charset="0"/>
                <a:ea typeface="华文楷体" pitchFamily="2" charset="-122"/>
              </a:rPr>
              <a:t>结果</a:t>
            </a:r>
            <a:r>
              <a:rPr lang="zh-TW" altLang="en-US" sz="2400" b="1" dirty="0">
                <a:latin typeface="Times New Roman" panose="02020603050405020304" pitchFamily="18" charset="0"/>
                <a:ea typeface="华文楷体" pitchFamily="2" charset="-122"/>
              </a:rPr>
              <a:t>和</a:t>
            </a:r>
            <a:r>
              <a:rPr lang="zh-CN" altLang="en-US" sz="2400" b="1" dirty="0">
                <a:latin typeface="Times New Roman" panose="02020603050405020304" pitchFamily="18" charset="0"/>
                <a:ea typeface="华文楷体" pitchFamily="2" charset="-122"/>
              </a:rPr>
              <a:t>上例的一样</a:t>
            </a:r>
            <a:r>
              <a:rPr lang="en-US" altLang="zh-CN" sz="2400" b="1" dirty="0">
                <a:latin typeface="Times New Roman" panose="02020603050405020304" pitchFamily="18" charset="0"/>
                <a:ea typeface="华文楷体" pitchFamily="2" charset="-122"/>
              </a:rPr>
              <a:t>;</a:t>
            </a:r>
            <a:endParaRPr lang="en-US" altLang="zh-CN" sz="2400" b="1" dirty="0">
              <a:latin typeface="Times New Roman" panose="02020603050405020304" pitchFamily="18" charset="0"/>
              <a:ea typeface="华文楷体" pitchFamily="2" charset="-122"/>
            </a:endParaRPr>
          </a:p>
          <a:p>
            <a:pPr lvl="0" algn="just" eaLnBrk="1" hangingPunct="1">
              <a:lnSpc>
                <a:spcPct val="90000"/>
              </a:lnSpc>
            </a:pPr>
            <a:r>
              <a:rPr lang="zh-CN" altLang="en-US" sz="2400" b="1" dirty="0">
                <a:latin typeface="Times New Roman" panose="02020603050405020304" pitchFamily="18" charset="0"/>
                <a:ea typeface="华文楷体" pitchFamily="2" charset="-122"/>
              </a:rPr>
              <a:t>从二维字符数组访问</a:t>
            </a:r>
            <a:r>
              <a:rPr lang="zh-TW" altLang="en-US" sz="2400" b="1" dirty="0">
                <a:latin typeface="Times New Roman" panose="02020603050405020304" pitchFamily="18" charset="0"/>
                <a:ea typeface="华文楷体" pitchFamily="2" charset="-122"/>
              </a:rPr>
              <a:t>字</a:t>
            </a:r>
            <a:r>
              <a:rPr lang="zh-CN" altLang="en-US" sz="2400" b="1" dirty="0">
                <a:latin typeface="Times New Roman" panose="02020603050405020304" pitchFamily="18" charset="0"/>
                <a:ea typeface="华文楷体" pitchFamily="2" charset="-122"/>
              </a:rPr>
              <a:t>符</a:t>
            </a:r>
            <a:r>
              <a:rPr lang="zh-TW" altLang="en-US" sz="2400" b="1" dirty="0">
                <a:latin typeface="Times New Roman" panose="02020603050405020304" pitchFamily="18" charset="0"/>
                <a:ea typeface="华文楷体" pitchFamily="2" charset="-122"/>
              </a:rPr>
              <a:t>串</a:t>
            </a:r>
            <a:r>
              <a:rPr lang="zh-CN" altLang="en-US" sz="2400" b="1" dirty="0">
                <a:latin typeface="Times New Roman" panose="02020603050405020304" pitchFamily="18" charset="0"/>
                <a:ea typeface="华文楷体" pitchFamily="2" charset="-122"/>
              </a:rPr>
              <a:t>时</a:t>
            </a:r>
            <a:r>
              <a:rPr lang="zh-TW" altLang="en-US" sz="2400" b="1" dirty="0">
                <a:latin typeface="Times New Roman" panose="02020603050405020304" pitchFamily="18" charset="0"/>
                <a:ea typeface="华文楷体" pitchFamily="2" charset="-122"/>
              </a:rPr>
              <a:t>，</a:t>
            </a:r>
            <a:r>
              <a:rPr lang="zh-CN" altLang="en-US" sz="2400" b="1" dirty="0">
                <a:latin typeface="Times New Roman" panose="02020603050405020304" pitchFamily="18" charset="0"/>
                <a:ea typeface="华文楷体" pitchFamily="2" charset="-122"/>
              </a:rPr>
              <a:t>切记</a:t>
            </a:r>
            <a:r>
              <a:rPr lang="zh-TW" altLang="en-US" sz="2400" b="1" dirty="0">
                <a:latin typeface="Times New Roman" panose="02020603050405020304" pitchFamily="18" charset="0"/>
                <a:ea typeface="华文楷体" pitchFamily="2" charset="-122"/>
              </a:rPr>
              <a:t>要使用 </a:t>
            </a:r>
            <a:r>
              <a:rPr lang="en-US" altLang="zh-CN" sz="2400" b="1" dirty="0">
                <a:latin typeface="Times New Roman" panose="02020603050405020304" pitchFamily="18" charset="0"/>
                <a:ea typeface="华文楷体" pitchFamily="2" charset="-122"/>
              </a:rPr>
              <a:t>deblank </a:t>
            </a:r>
            <a:r>
              <a:rPr lang="zh-TW" altLang="en-US" sz="2400" b="1" dirty="0">
                <a:latin typeface="Times New Roman" panose="02020603050405020304" pitchFamily="18" charset="0"/>
                <a:ea typeface="华文楷体" pitchFamily="2" charset="-122"/>
              </a:rPr>
              <a:t>指</a:t>
            </a:r>
            <a:r>
              <a:rPr lang="zh-CN" altLang="en-US" sz="2400" b="1" dirty="0">
                <a:latin typeface="Times New Roman" panose="02020603050405020304" pitchFamily="18" charset="0"/>
                <a:ea typeface="华文楷体" pitchFamily="2" charset="-122"/>
              </a:rPr>
              <a:t>令来清除字符串</a:t>
            </a:r>
            <a:r>
              <a:rPr lang="zh-TW" altLang="en-US" sz="2400" b="1" dirty="0">
                <a:latin typeface="Times New Roman" panose="02020603050405020304" pitchFamily="18" charset="0"/>
                <a:ea typeface="华文楷体" pitchFamily="2" charset="-122"/>
              </a:rPr>
              <a:t>尾部的空</a:t>
            </a:r>
            <a:r>
              <a:rPr lang="zh-CN" altLang="en-US" sz="2400" b="1" dirty="0">
                <a:latin typeface="Times New Roman" panose="02020603050405020304" pitchFamily="18" charset="0"/>
                <a:ea typeface="华文楷体" pitchFamily="2" charset="-122"/>
              </a:rPr>
              <a:t>格字符</a:t>
            </a:r>
            <a:r>
              <a:rPr lang="zh-TW" altLang="en-US" sz="2400" b="1" dirty="0">
                <a:latin typeface="Times New Roman" panose="02020603050405020304" pitchFamily="18" charset="0"/>
                <a:ea typeface="华文楷体" pitchFamily="2" charset="-122"/>
              </a:rPr>
              <a:t> </a:t>
            </a:r>
            <a:endParaRPr lang="zh-TW" altLang="en-US" sz="2400" b="1" dirty="0">
              <a:latin typeface="Times New Roman" panose="02020603050405020304" pitchFamily="18" charset="0"/>
              <a:ea typeface="华文楷体" pitchFamily="2" charset="-122"/>
            </a:endParaRPr>
          </a:p>
          <a:p>
            <a:pPr lvl="0" algn="just" eaLnBrk="1" hangingPunct="1">
              <a:lnSpc>
                <a:spcPct val="90000"/>
              </a:lnSpc>
              <a:buFont typeface="Wingdings" panose="05000000000000000000" pitchFamily="2" charset="2"/>
              <a:buNone/>
            </a:pPr>
            <a:r>
              <a:rPr lang="zh-CN" altLang="en-US" sz="2400" b="1" dirty="0">
                <a:solidFill>
                  <a:schemeClr val="folHlink"/>
                </a:solidFill>
                <a:latin typeface="Times New Roman" panose="02020603050405020304" pitchFamily="18" charset="0"/>
                <a:ea typeface="华文楷体" pitchFamily="2" charset="-122"/>
              </a:rPr>
              <a:t>   </a:t>
            </a:r>
            <a:r>
              <a:rPr lang="en-US" altLang="zh-CN" sz="2400" b="1" dirty="0">
                <a:solidFill>
                  <a:srgbClr val="0000FF"/>
                </a:solidFill>
                <a:latin typeface="Times New Roman" panose="02020603050405020304" pitchFamily="18" charset="0"/>
                <a:ea typeface="华文楷体" pitchFamily="2" charset="-122"/>
              </a:rPr>
              <a:t>【</a:t>
            </a:r>
            <a:r>
              <a:rPr lang="zh-TW"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4.7-6】 : </a:t>
            </a:r>
            <a:r>
              <a:rPr lang="zh-CN" altLang="en-US" sz="2400" b="1" dirty="0">
                <a:solidFill>
                  <a:srgbClr val="0000FF"/>
                </a:solidFill>
                <a:latin typeface="Times New Roman" panose="02020603050405020304" pitchFamily="18" charset="0"/>
                <a:ea typeface="华文楷体" pitchFamily="2" charset="-122"/>
              </a:rPr>
              <a:t>使用</a:t>
            </a:r>
            <a:r>
              <a:rPr lang="en-US" altLang="zh-CN" sz="2400" b="1" dirty="0">
                <a:solidFill>
                  <a:srgbClr val="0000FF"/>
                </a:solidFill>
                <a:latin typeface="Times New Roman" panose="02020603050405020304" pitchFamily="18" charset="0"/>
                <a:ea typeface="华文楷体" pitchFamily="2" charset="-122"/>
              </a:rPr>
              <a:t>deblank</a:t>
            </a:r>
            <a:r>
              <a:rPr lang="zh-CN" altLang="en-US" sz="2400" b="1" dirty="0">
                <a:solidFill>
                  <a:srgbClr val="0000FF"/>
                </a:solidFill>
                <a:latin typeface="Times New Roman" panose="02020603050405020304" pitchFamily="18" charset="0"/>
                <a:ea typeface="华文楷体" pitchFamily="2" charset="-122"/>
              </a:rPr>
              <a:t>命令清除字符串</a:t>
            </a:r>
            <a:r>
              <a:rPr lang="zh-TW" altLang="en-US" sz="2400" b="1" dirty="0">
                <a:solidFill>
                  <a:srgbClr val="0000FF"/>
                </a:solidFill>
                <a:latin typeface="Times New Roman" panose="02020603050405020304" pitchFamily="18" charset="0"/>
                <a:ea typeface="华文楷体" pitchFamily="2" charset="-122"/>
              </a:rPr>
              <a:t>尾部空</a:t>
            </a:r>
            <a:r>
              <a:rPr lang="zh-CN" altLang="en-US" sz="2400" b="1" dirty="0">
                <a:solidFill>
                  <a:srgbClr val="0000FF"/>
                </a:solidFill>
                <a:latin typeface="Times New Roman" panose="02020603050405020304" pitchFamily="18" charset="0"/>
                <a:ea typeface="华文楷体" pitchFamily="2" charset="-122"/>
              </a:rPr>
              <a:t>格</a:t>
            </a:r>
            <a:endParaRPr lang="zh-TW" altLang="en-US" sz="2400" b="1" dirty="0">
              <a:solidFill>
                <a:srgbClr val="0000FF"/>
              </a:solidFill>
              <a:latin typeface="Times New Roman" panose="02020603050405020304" pitchFamily="18" charset="0"/>
              <a:ea typeface="华文楷体" pitchFamily="2" charset="-122"/>
            </a:endParaRPr>
          </a:p>
          <a:p>
            <a:pPr lvl="0" algn="just" eaLnBrk="1" hangingPunct="1">
              <a:lnSpc>
                <a:spcPct val="90000"/>
              </a:lnSpc>
              <a:buFont typeface="Wingdings" panose="05000000000000000000" pitchFamily="2" charset="2"/>
              <a:buNone/>
            </a:pPr>
            <a:endParaRPr lang="zh-TW" altLang="en-US" sz="2400" b="1" dirty="0">
              <a:solidFill>
                <a:schemeClr val="folHlink"/>
              </a:solidFill>
              <a:latin typeface="Times New Roman" panose="02020603050405020304" pitchFamily="18" charset="0"/>
              <a:ea typeface="华文楷体" pitchFamily="2" charset="-122"/>
            </a:endParaRPr>
          </a:p>
          <a:p>
            <a:pPr lvl="0" algn="just" eaLnBrk="1" hangingPunct="1">
              <a:lnSpc>
                <a:spcPct val="90000"/>
              </a:lnSpc>
              <a:buFont typeface="Wingdings" panose="05000000000000000000" pitchFamily="2" charset="2"/>
              <a:buNone/>
            </a:pPr>
            <a:endParaRPr lang="zh-TW" altLang="en-US" sz="2400" b="1" dirty="0">
              <a:solidFill>
                <a:schemeClr val="folHlink"/>
              </a:solidFill>
              <a:latin typeface="Times New Roman" panose="02020603050405020304" pitchFamily="18" charset="0"/>
              <a:ea typeface="华文楷体" pitchFamily="2" charset="-122"/>
            </a:endParaRPr>
          </a:p>
          <a:p>
            <a:pPr lvl="0" algn="just" eaLnBrk="1" hangingPunct="1">
              <a:lnSpc>
                <a:spcPct val="90000"/>
              </a:lnSpc>
              <a:buFont typeface="Wingdings" panose="05000000000000000000" pitchFamily="2" charset="2"/>
              <a:buNone/>
            </a:pPr>
            <a:endParaRPr lang="zh-TW" altLang="en-US" sz="2400" b="1" dirty="0">
              <a:solidFill>
                <a:schemeClr val="folHlink"/>
              </a:solidFill>
              <a:latin typeface="Times New Roman" panose="02020603050405020304" pitchFamily="18" charset="0"/>
              <a:ea typeface="华文楷体" pitchFamily="2" charset="-122"/>
            </a:endParaRPr>
          </a:p>
          <a:p>
            <a:pPr lvl="0" algn="just" eaLnBrk="1" hangingPunct="1">
              <a:lnSpc>
                <a:spcPct val="90000"/>
              </a:lnSpc>
              <a:buFont typeface="Wingdings" panose="05000000000000000000" pitchFamily="2" charset="2"/>
              <a:buNone/>
            </a:pPr>
            <a:r>
              <a:rPr lang="en-US" altLang="zh-CN" sz="2400" b="1" dirty="0">
                <a:solidFill>
                  <a:schemeClr val="folHlink"/>
                </a:solidFill>
                <a:latin typeface="Times New Roman" panose="02020603050405020304" pitchFamily="18" charset="0"/>
                <a:ea typeface="华文楷体" pitchFamily="2" charset="-122"/>
              </a:rPr>
              <a:t>.</a:t>
            </a:r>
            <a:endParaRPr lang="en-US" altLang="zh-CN" sz="2400" b="1" dirty="0">
              <a:solidFill>
                <a:schemeClr val="folHlink"/>
              </a:solidFill>
              <a:latin typeface="Times New Roman" panose="02020603050405020304" pitchFamily="18" charset="0"/>
              <a:ea typeface="华文楷体" pitchFamily="2" charset="-122"/>
            </a:endParaRPr>
          </a:p>
        </p:txBody>
      </p:sp>
      <p:graphicFrame>
        <p:nvGraphicFramePr>
          <p:cNvPr id="111622" name="Group 6"/>
          <p:cNvGraphicFramePr>
            <a:graphicFrameLocks noGrp="1"/>
          </p:cNvGraphicFramePr>
          <p:nvPr/>
        </p:nvGraphicFramePr>
        <p:xfrm>
          <a:off x="1258888" y="1557338"/>
          <a:ext cx="7489825" cy="731838"/>
        </p:xfrm>
        <a:graphic>
          <a:graphicData uri="http://schemas.openxmlformats.org/drawingml/2006/table">
            <a:tbl>
              <a:tblPr/>
              <a:tblGrid>
                <a:gridCol w="7489825"/>
              </a:tblGrid>
              <a:tr h="731837">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departments = char(‘ee’, ‘cs’, ‘econ’)  </a:t>
                      </a:r>
                      <a:r>
                        <a:rPr kumimoji="0" lang="en-US" altLang="zh-CN" sz="24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注意</a:t>
                      </a:r>
                      <a:r>
                        <a:rPr kumimoji="0" lang="zh-CN"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空格</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及「</a:t>
                      </a:r>
                      <a:r>
                        <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」的使用</a:t>
                      </a:r>
                      <a:endParaRPr kumimoji="0" lang="zh-TW" altLang="en-US" sz="22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txBody>
                  <a:tcPr marT="45740" marB="4574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graphicFrame>
        <p:nvGraphicFramePr>
          <p:cNvPr id="111628" name="Group 12"/>
          <p:cNvGraphicFramePr>
            <a:graphicFrameLocks noGrp="1"/>
          </p:cNvGraphicFramePr>
          <p:nvPr/>
        </p:nvGraphicFramePr>
        <p:xfrm>
          <a:off x="971550" y="3933825"/>
          <a:ext cx="7705725" cy="2305050"/>
        </p:xfrm>
        <a:graphic>
          <a:graphicData uri="http://schemas.openxmlformats.org/drawingml/2006/table">
            <a:tbl>
              <a:tblPr/>
              <a:tblGrid>
                <a:gridCol w="7705725"/>
              </a:tblGrid>
              <a:tr h="2305050">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departments = char('ee', 'cs', 'econ');</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dept1 = departments(1,:);</a:t>
                      </a:r>
                      <a:r>
                        <a:rPr kumimoji="0" lang="en-US" altLang="zh-CN" sz="24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(1,:)</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代表第一</a:t>
                      </a:r>
                      <a:r>
                        <a:rPr kumimoji="0" lang="zh-CN"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行</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的</a:t>
                      </a:r>
                      <a:r>
                        <a:rPr kumimoji="0" lang="zh-CN"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全部</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元素  </a:t>
                      </a:r>
                      <a:endPar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dept2 = deblank(dept1); </a:t>
                      </a:r>
                      <a:r>
                        <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使用 </a:t>
                      </a:r>
                      <a:r>
                        <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deblank </a:t>
                      </a:r>
                      <a:r>
                        <a:rPr kumimoji="0" lang="zh-CN"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指令清除</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尾部的</a:t>
                      </a:r>
                      <a:r>
                        <a:rPr kumimoji="0" lang="zh-CN"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空格字符</a:t>
                      </a:r>
                      <a:r>
                        <a:rPr kumimoji="0" lang="zh-TW" altLang="en-US" sz="18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endParaRPr kumimoji="0" lang="zh-TW" altLang="en-US" sz="18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len1 = length(dept1)	</a:t>
                      </a:r>
                      <a:r>
                        <a:rPr kumimoji="0" lang="en-US" altLang="zh-CN" sz="24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zh-CN"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显示变量</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dept1 </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的</a:t>
                      </a:r>
                      <a:r>
                        <a:rPr kumimoji="0" lang="zh-CN"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长度</a:t>
                      </a:r>
                      <a:r>
                        <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=4</a:t>
                      </a:r>
                      <a:endPar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len2 = length(dept2)</a:t>
                      </a: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zh-CN"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显示变量</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dept2 </a:t>
                      </a:r>
                      <a:r>
                        <a:rPr kumimoji="0" lang="zh-TW"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的</a:t>
                      </a:r>
                      <a:r>
                        <a:rPr kumimoji="0" lang="zh-CN" altLang="en-US"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长度</a:t>
                      </a:r>
                      <a:r>
                        <a:rPr kumimoji="0" lang="en-US" altLang="zh-CN" sz="18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=2</a:t>
                      </a:r>
                      <a:endParaRPr kumimoji="0" lang="en-US" altLang="zh-CN" sz="22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txBody>
                  <a:tcPr marT="45711" marB="45711"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Rectangle 2"/>
          <p:cNvSpPr>
            <a:spLocks noGrp="1" noChangeArrowheads="1"/>
          </p:cNvSpPr>
          <p:nvPr>
            <p:ph type="title" idx="4294967295"/>
          </p:nvPr>
        </p:nvSpPr>
        <p:spPr>
          <a:xfrm>
            <a:off x="1150938"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4.7.4 </a:t>
            </a:r>
            <a:r>
              <a:rPr kumimoji="0" lang="zh-TW"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字</a:t>
            </a:r>
            <a:r>
              <a:rPr kumimoji="0" lang="zh-CN"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符</a:t>
            </a:r>
            <a:r>
              <a:rPr kumimoji="0" lang="zh-TW"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串的</a:t>
            </a:r>
            <a:r>
              <a:rPr kumimoji="0" lang="zh-CN"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操作</a:t>
            </a:r>
            <a:endParaRPr kumimoji="0" lang="zh-TW" altLang="en-US"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1264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1264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107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12645" name="Rectangle 3"/>
          <p:cNvSpPr>
            <a:spLocks noGrp="1"/>
          </p:cNvSpPr>
          <p:nvPr>
            <p:ph sz="quarter" idx="1"/>
          </p:nvPr>
        </p:nvSpPr>
        <p:spPr>
          <a:xfrm>
            <a:off x="1042988" y="981075"/>
            <a:ext cx="7772400" cy="4608513"/>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strcmp </a:t>
            </a:r>
            <a:r>
              <a:rPr lang="zh-TW" altLang="en-US" sz="2600" b="1" dirty="0">
                <a:latin typeface="Times New Roman" panose="02020603050405020304" pitchFamily="18" charset="0"/>
                <a:ea typeface="华文楷体" pitchFamily="2" charset="-122"/>
                <a:sym typeface="Arial" panose="020B0604020202020204" pitchFamily="34" charset="0"/>
              </a:rPr>
              <a:t>指</a:t>
            </a:r>
            <a:r>
              <a:rPr lang="zh-CN" altLang="en-US" sz="2600" b="1" dirty="0">
                <a:latin typeface="Times New Roman" panose="02020603050405020304" pitchFamily="18" charset="0"/>
                <a:ea typeface="华文楷体" pitchFamily="2" charset="-122"/>
                <a:sym typeface="Arial" panose="020B0604020202020204" pitchFamily="34" charset="0"/>
              </a:rPr>
              <a:t>令</a:t>
            </a:r>
            <a:r>
              <a:rPr lang="en-US" altLang="zh-CN" sz="2600" b="1" dirty="0">
                <a:latin typeface="Times New Roman" panose="02020603050405020304" pitchFamily="18" charset="0"/>
                <a:ea typeface="华文楷体" pitchFamily="2" charset="-122"/>
                <a:sym typeface="Arial" panose="020B0604020202020204" pitchFamily="34" charset="0"/>
              </a:rPr>
              <a:t>: </a:t>
            </a:r>
            <a:r>
              <a:rPr lang="zh-CN" altLang="en-US" sz="2600" b="1" dirty="0">
                <a:latin typeface="Times New Roman" panose="02020603050405020304" pitchFamily="18" charset="0"/>
                <a:ea typeface="华文楷体" pitchFamily="2" charset="-122"/>
                <a:sym typeface="Arial" panose="020B0604020202020204" pitchFamily="34" charset="0"/>
              </a:rPr>
              <a:t>用于比较字符串的</a:t>
            </a:r>
            <a:r>
              <a:rPr lang="zh-TW" altLang="en-US" sz="2600" b="1" dirty="0">
                <a:latin typeface="Times New Roman" panose="02020603050405020304" pitchFamily="18" charset="0"/>
                <a:ea typeface="华文楷体" pitchFamily="2" charset="-122"/>
                <a:sym typeface="Arial" panose="020B0604020202020204" pitchFamily="34" charset="0"/>
              </a:rPr>
              <a:t>內容的</a:t>
            </a:r>
            <a:r>
              <a:rPr lang="zh-CN" altLang="en-US" sz="2600" b="1" dirty="0">
                <a:latin typeface="Times New Roman" panose="02020603050405020304" pitchFamily="18" charset="0"/>
                <a:ea typeface="华文楷体" pitchFamily="2" charset="-122"/>
                <a:sym typeface="Arial" panose="020B0604020202020204" pitchFamily="34" charset="0"/>
              </a:rPr>
              <a:t>异同</a:t>
            </a:r>
            <a:endParaRPr lang="en-US" altLang="zh-CN" sz="2600" b="1" dirty="0">
              <a:latin typeface="Times New Roman" panose="02020603050405020304" pitchFamily="18" charset="0"/>
              <a:ea typeface="华文楷体" pitchFamily="2" charset="-122"/>
              <a:sym typeface="Arial" panose="020B0604020202020204" pitchFamily="34" charset="0"/>
            </a:endParaRPr>
          </a:p>
          <a:p>
            <a:pPr lvl="0" algn="just" eaLnBrk="1" hangingPunct="1"/>
            <a:r>
              <a:rPr lang="zh-TW" altLang="en-US" sz="2600" b="1" dirty="0">
                <a:latin typeface="Times New Roman" panose="02020603050405020304" pitchFamily="18" charset="0"/>
                <a:ea typeface="华文楷体" pitchFamily="2" charset="-122"/>
                <a:sym typeface="Arial" panose="020B0604020202020204" pitchFamily="34" charset="0"/>
              </a:rPr>
              <a:t>不相等</a:t>
            </a:r>
            <a:r>
              <a:rPr lang="zh-CN" altLang="en-US" sz="2600" b="1" dirty="0">
                <a:latin typeface="Times New Roman" panose="02020603050405020304" pitchFamily="18" charset="0"/>
                <a:ea typeface="华文楷体" pitchFamily="2" charset="-122"/>
                <a:sym typeface="Arial" panose="020B0604020202020204" pitchFamily="34" charset="0"/>
              </a:rPr>
              <a:t>返回</a:t>
            </a:r>
            <a:r>
              <a:rPr lang="en-US" altLang="zh-CN" sz="2600" b="1" dirty="0">
                <a:latin typeface="Times New Roman" panose="02020603050405020304" pitchFamily="18" charset="0"/>
                <a:ea typeface="华文楷体" pitchFamily="2" charset="-122"/>
                <a:sym typeface="Arial" panose="020B0604020202020204" pitchFamily="34" charset="0"/>
              </a:rPr>
              <a:t>0,</a:t>
            </a:r>
            <a:r>
              <a:rPr lang="zh-TW" altLang="en-US" sz="2600" b="1" dirty="0">
                <a:latin typeface="Times New Roman" panose="02020603050405020304" pitchFamily="18" charset="0"/>
                <a:ea typeface="华文楷体" pitchFamily="2" charset="-122"/>
                <a:sym typeface="Arial" panose="020B0604020202020204" pitchFamily="34" charset="0"/>
              </a:rPr>
              <a:t>相等</a:t>
            </a:r>
            <a:r>
              <a:rPr lang="zh-CN" altLang="en-US" sz="2600" b="1" dirty="0">
                <a:latin typeface="Times New Roman" panose="02020603050405020304" pitchFamily="18" charset="0"/>
                <a:ea typeface="华文楷体" pitchFamily="2" charset="-122"/>
                <a:sym typeface="Arial" panose="020B0604020202020204" pitchFamily="34" charset="0"/>
              </a:rPr>
              <a:t>返回</a:t>
            </a:r>
            <a:r>
              <a:rPr lang="en-US" altLang="zh-CN" sz="2600" b="1" dirty="0">
                <a:latin typeface="Times New Roman" panose="02020603050405020304" pitchFamily="18" charset="0"/>
                <a:ea typeface="华文楷体" pitchFamily="2" charset="-122"/>
                <a:sym typeface="Arial" panose="020B0604020202020204" pitchFamily="34" charset="0"/>
              </a:rPr>
              <a:t>1</a:t>
            </a:r>
            <a:endParaRPr lang="en-US" altLang="zh-CN" sz="2600"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TW" altLang="en-US" sz="2600" b="1" dirty="0">
                <a:solidFill>
                  <a:schemeClr val="folHlink"/>
                </a:solidFill>
                <a:latin typeface="Times New Roman" panose="02020603050405020304" pitchFamily="18" charset="0"/>
                <a:ea typeface="华文楷体" pitchFamily="2" charset="-122"/>
              </a:rPr>
              <a:t>	</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4.7-7】 : </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字符串比较</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endParaRPr lang="zh-TW" altLang="en-US" sz="2600" b="1" dirty="0">
              <a:solidFill>
                <a:schemeClr val="folHlink"/>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endParaRPr lang="zh-TW" altLang="en-US" sz="2600" dirty="0">
              <a:solidFill>
                <a:schemeClr val="folHlink"/>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endParaRPr lang="zh-CN" altLang="en-US" sz="2600" dirty="0">
              <a:solidFill>
                <a:schemeClr val="folHlink"/>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endParaRPr lang="zh-TW" altLang="en-US" sz="2600" dirty="0">
              <a:solidFill>
                <a:schemeClr val="folHlink"/>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endParaRPr lang="zh-TW" altLang="en-US" sz="2600" dirty="0">
              <a:solidFill>
                <a:schemeClr val="folHlink"/>
              </a:solidFill>
              <a:latin typeface="Times New Roman" panose="02020603050405020304" pitchFamily="18" charset="0"/>
              <a:ea typeface="华文楷体" pitchFamily="2" charset="-122"/>
            </a:endParaRPr>
          </a:p>
        </p:txBody>
      </p:sp>
      <p:graphicFrame>
        <p:nvGraphicFramePr>
          <p:cNvPr id="112646" name="Group 6"/>
          <p:cNvGraphicFramePr>
            <a:graphicFrameLocks noGrp="1"/>
          </p:cNvGraphicFramePr>
          <p:nvPr/>
        </p:nvGraphicFramePr>
        <p:xfrm>
          <a:off x="1403350" y="2565400"/>
          <a:ext cx="7200900" cy="3311525"/>
        </p:xfrm>
        <a:graphic>
          <a:graphicData uri="http://schemas.openxmlformats.org/drawingml/2006/table">
            <a:tbl>
              <a:tblPr/>
              <a:tblGrid>
                <a:gridCol w="7200900"/>
              </a:tblGrid>
              <a:tr h="3311525">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str1 = 'today';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str2 = 'tomorrow';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str3 = 'today';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out1 = strcmp(str1, str2) </a:t>
                      </a:r>
                      <a:r>
                        <a:rPr kumimoji="0" lang="en-US" altLang="zh-CN" sz="24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比较</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字</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符</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串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str1 </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和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str2 </a:t>
                      </a:r>
                      <a:endPar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out1 = 0  </a:t>
                      </a:r>
                      <a:r>
                        <a:rPr kumimoji="0" lang="en-US" altLang="zh-CN" sz="24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表示</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字</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符</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串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str1 </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和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str2</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不同</a:t>
                      </a:r>
                      <a:endPar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out2 = strcmp(str1, str3)</a:t>
                      </a:r>
                      <a:r>
                        <a:rPr kumimoji="0" lang="en-US" altLang="zh-CN" sz="24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 </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比较</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字</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符</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串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str1 </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和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str3</a:t>
                      </a:r>
                      <a:endPar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out2 = 1   </a:t>
                      </a:r>
                      <a:r>
                        <a:rPr kumimoji="0" lang="en-US" altLang="zh-CN" sz="24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表示</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字</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符</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串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str1 </a:t>
                      </a:r>
                      <a:r>
                        <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和 </a:t>
                      </a:r>
                      <a:r>
                        <a:rPr kumimoji="0" lang="en-US" altLang="zh-CN"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str2</a:t>
                      </a:r>
                      <a:r>
                        <a:rPr kumimoji="0" lang="zh-CN"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rPr>
                        <a:t>相同</a:t>
                      </a:r>
                      <a:endParaRPr kumimoji="0" lang="zh-TW" altLang="en-US" sz="2000" b="1" i="0" u="none" strike="noStrike" cap="none" normalizeH="0" baseline="0">
                        <a:ln>
                          <a:noFill/>
                        </a:ln>
                        <a:solidFill>
                          <a:srgbClr val="006600"/>
                        </a:solidFill>
                        <a:effectLst/>
                        <a:latin typeface="Times New Roman" panose="02020603050405020304" pitchFamily="18" charset="0"/>
                        <a:ea typeface="宋体" panose="02010600030101010101" pitchFamily="2" charset="-122"/>
                      </a:endParaRPr>
                    </a:p>
                  </a:txBody>
                  <a:tcPr marT="45698" marB="45698"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2"/>
          <p:cNvSpPr>
            <a:spLocks noGrp="1" noChangeArrowheads="1"/>
          </p:cNvSpPr>
          <p:nvPr>
            <p:ph type="title" idx="4294967295"/>
          </p:nvPr>
        </p:nvSpPr>
        <p:spPr>
          <a:xfrm>
            <a:off x="1150938"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4.8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空数组（empty array）</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1366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1366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108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13669" name="Rectangle 3"/>
          <p:cNvSpPr>
            <a:spLocks noGrp="1"/>
          </p:cNvSpPr>
          <p:nvPr>
            <p:ph sz="quarter" idx="1"/>
          </p:nvPr>
        </p:nvSpPr>
        <p:spPr>
          <a:xfrm>
            <a:off x="1187450" y="1341438"/>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10000"/>
              </a:lnSpc>
              <a:spcBef>
                <a:spcPct val="60000"/>
              </a:spcBef>
            </a:pPr>
            <a:r>
              <a:rPr lang="zh-CN" altLang="en-US" sz="2600" b="1" dirty="0">
                <a:latin typeface="Times New Roman" panose="02020603050405020304" pitchFamily="18" charset="0"/>
                <a:ea typeface="华文楷体" pitchFamily="2" charset="-122"/>
              </a:rPr>
              <a:t>有一维是</a:t>
            </a:r>
            <a:r>
              <a:rPr lang="en-US" altLang="zh-CN" sz="2600" b="1" dirty="0">
                <a:latin typeface="Times New Roman" panose="02020603050405020304" pitchFamily="18" charset="0"/>
                <a:ea typeface="华文楷体" pitchFamily="2" charset="-122"/>
              </a:rPr>
              <a:t>0</a:t>
            </a:r>
            <a:r>
              <a:rPr lang="zh-CN" altLang="en-US" sz="2600" b="1" dirty="0">
                <a:latin typeface="Times New Roman" panose="02020603050405020304" pitchFamily="18" charset="0"/>
                <a:ea typeface="华文楷体" pitchFamily="2" charset="-122"/>
              </a:rPr>
              <a:t>的数组即为空数组</a:t>
            </a:r>
            <a:endParaRPr lang="zh-CN" altLang="en-US" sz="2600" b="1" dirty="0">
              <a:latin typeface="Times New Roman" panose="02020603050405020304" pitchFamily="18" charset="0"/>
              <a:ea typeface="华文楷体" pitchFamily="2" charset="-122"/>
            </a:endParaRPr>
          </a:p>
          <a:p>
            <a:pPr lvl="0" algn="just" eaLnBrk="1" hangingPunct="1">
              <a:lnSpc>
                <a:spcPct val="110000"/>
              </a:lnSpc>
              <a:spcBef>
                <a:spcPct val="60000"/>
              </a:spcBef>
            </a:pPr>
            <a:r>
              <a:rPr lang="zh-CN" altLang="en-US" sz="2600" b="1" dirty="0">
                <a:latin typeface="Times New Roman" panose="02020603050405020304" pitchFamily="18" charset="0"/>
                <a:ea typeface="华文楷体" pitchFamily="2" charset="-122"/>
              </a:rPr>
              <a:t>空数组不占据存储空间</a:t>
            </a:r>
            <a:endParaRPr lang="zh-CN" altLang="en-US" sz="2600" b="1" dirty="0">
              <a:latin typeface="Times New Roman" panose="02020603050405020304" pitchFamily="18" charset="0"/>
              <a:ea typeface="华文楷体" pitchFamily="2" charset="-122"/>
            </a:endParaRPr>
          </a:p>
          <a:p>
            <a:pPr lvl="0" algn="just" eaLnBrk="1" hangingPunct="1">
              <a:lnSpc>
                <a:spcPct val="110000"/>
              </a:lnSpc>
              <a:spcBef>
                <a:spcPct val="60000"/>
              </a:spcBef>
            </a:pPr>
            <a:r>
              <a:rPr lang="zh-CN" altLang="en-US" sz="2600" b="1" dirty="0">
                <a:latin typeface="Times New Roman" panose="02020603050405020304" pitchFamily="18" charset="0"/>
                <a:ea typeface="华文楷体" pitchFamily="2" charset="-122"/>
              </a:rPr>
              <a:t>最简单的空数组：</a:t>
            </a:r>
            <a:r>
              <a:rPr lang="en-US" altLang="zh-CN" sz="2600" b="1" dirty="0">
                <a:latin typeface="Times New Roman" panose="02020603050405020304" pitchFamily="18" charset="0"/>
                <a:ea typeface="华文楷体" pitchFamily="2" charset="-122"/>
              </a:rPr>
              <a:t>0 x 0</a:t>
            </a:r>
            <a:r>
              <a:rPr lang="zh-CN" altLang="en-US" sz="2600" b="1" dirty="0">
                <a:latin typeface="Times New Roman" panose="02020603050405020304" pitchFamily="18" charset="0"/>
                <a:ea typeface="华文楷体" pitchFamily="2" charset="-122"/>
              </a:rPr>
              <a:t>的矩阵</a:t>
            </a:r>
            <a:endParaRPr lang="zh-CN" altLang="en-US" sz="2600" b="1" dirty="0">
              <a:latin typeface="Times New Roman" panose="02020603050405020304" pitchFamily="18" charset="0"/>
              <a:ea typeface="华文楷体" pitchFamily="2" charset="-122"/>
            </a:endParaRPr>
          </a:p>
          <a:p>
            <a:pPr lvl="0" algn="just" eaLnBrk="1" hangingPunct="1">
              <a:lnSpc>
                <a:spcPct val="110000"/>
              </a:lnSpc>
              <a:spcBef>
                <a:spcPct val="60000"/>
              </a:spcBef>
            </a:pPr>
            <a:r>
              <a:rPr lang="zh-CN" altLang="en-US" sz="2600" b="1" dirty="0">
                <a:latin typeface="Times New Roman" panose="02020603050405020304" pitchFamily="18" charset="0"/>
                <a:ea typeface="华文楷体" pitchFamily="2" charset="-122"/>
              </a:rPr>
              <a:t> 复杂的空数组：</a:t>
            </a:r>
            <a:r>
              <a:rPr lang="en-US" altLang="zh-CN" sz="2600" b="1" dirty="0">
                <a:latin typeface="Times New Roman" panose="02020603050405020304" pitchFamily="18" charset="0"/>
                <a:ea typeface="华文楷体" pitchFamily="2" charset="-122"/>
              </a:rPr>
              <a:t>0 x 5 or 10 x 0</a:t>
            </a:r>
            <a:endParaRPr lang="en-US" altLang="zh-CN" sz="2600" b="1" dirty="0">
              <a:latin typeface="Times New Roman" panose="02020603050405020304" pitchFamily="18" charset="0"/>
              <a:ea typeface="华文楷体" pitchFamily="2" charset="-122"/>
            </a:endParaRPr>
          </a:p>
          <a:p>
            <a:pPr lvl="0" algn="just" eaLnBrk="1" hangingPunct="1">
              <a:lnSpc>
                <a:spcPct val="110000"/>
              </a:lnSpc>
              <a:spcBef>
                <a:spcPct val="60000"/>
              </a:spcBef>
              <a:buFont typeface="Wingdings" panose="05000000000000000000" pitchFamily="2" charset="2"/>
              <a:buNone/>
            </a:pPr>
            <a:r>
              <a:rPr lang="zh-CN" altLang="en-US" sz="2600" b="1" dirty="0">
                <a:latin typeface="Times New Roman" panose="02020603050405020304" pitchFamily="18" charset="0"/>
                <a:ea typeface="华文楷体" pitchFamily="2" charset="-122"/>
              </a:rPr>
              <a:t>例如：</a:t>
            </a:r>
            <a:r>
              <a:rPr lang="en-US" altLang="zh-CN" sz="2600" b="1" dirty="0">
                <a:latin typeface="Times New Roman" panose="02020603050405020304" pitchFamily="18" charset="0"/>
                <a:ea typeface="华文楷体" pitchFamily="2" charset="-122"/>
              </a:rPr>
              <a:t>&gt;&gt;a=[]; b=ones(0,5); </a:t>
            </a:r>
            <a:endParaRPr lang="en-US" altLang="zh-CN" sz="2600" b="1" dirty="0">
              <a:latin typeface="Times New Roman" panose="02020603050405020304" pitchFamily="18" charset="0"/>
              <a:ea typeface="华文楷体" pitchFamily="2" charset="-122"/>
            </a:endParaRPr>
          </a:p>
          <a:p>
            <a:pPr lvl="0" algn="just" eaLnBrk="1" hangingPunct="1">
              <a:lnSpc>
                <a:spcPct val="110000"/>
              </a:lnSpc>
              <a:spcBef>
                <a:spcPct val="60000"/>
              </a:spcBef>
              <a:buFont typeface="Wingdings" panose="05000000000000000000" pitchFamily="2" charset="2"/>
              <a:buNone/>
            </a:pPr>
            <a:r>
              <a:rPr lang="zh-CN" altLang="en-US" sz="2600" b="1" dirty="0">
                <a:latin typeface="Times New Roman" panose="02020603050405020304" pitchFamily="18" charset="0"/>
                <a:ea typeface="华文楷体" pitchFamily="2" charset="-122"/>
              </a:rPr>
              <a:t>察看空数组：</a:t>
            </a:r>
            <a:r>
              <a:rPr lang="en-US" altLang="zh-CN" sz="2600" b="1" dirty="0">
                <a:latin typeface="Times New Roman" panose="02020603050405020304" pitchFamily="18" charset="0"/>
                <a:ea typeface="华文楷体" pitchFamily="2" charset="-122"/>
              </a:rPr>
              <a:t>&gt;&gt;a, b, c    </a:t>
            </a:r>
            <a:r>
              <a:rPr lang="en-US" altLang="zh-CN" sz="2600" b="1" dirty="0">
                <a:solidFill>
                  <a:srgbClr val="006600"/>
                </a:solidFill>
                <a:latin typeface="Times New Roman" panose="02020603050405020304" pitchFamily="18" charset="0"/>
                <a:ea typeface="华文楷体" pitchFamily="2" charset="-122"/>
              </a:rPr>
              <a:t>% or  whos a b c</a:t>
            </a:r>
            <a:endParaRPr lang="en-US" altLang="zh-CN" sz="2600" b="1" dirty="0">
              <a:solidFill>
                <a:srgbClr val="006600"/>
              </a:solidFill>
              <a:latin typeface="Times New Roman" panose="02020603050405020304" pitchFamily="18" charset="0"/>
              <a:ea typeface="华文楷体" pitchFamily="2" charset="-122"/>
            </a:endParaRPr>
          </a:p>
          <a:p>
            <a:pPr lvl="0" algn="just" eaLnBrk="1" hangingPunct="1">
              <a:lnSpc>
                <a:spcPct val="110000"/>
              </a:lnSpc>
              <a:spcBef>
                <a:spcPct val="60000"/>
              </a:spcBef>
              <a:buFont typeface="Arial Unicode MS" pitchFamily="34" charset="-122"/>
              <a:buChar char="✻"/>
            </a:pPr>
            <a:r>
              <a:rPr lang="zh-CN" altLang="en-US" sz="2600" b="1" dirty="0">
                <a:solidFill>
                  <a:srgbClr val="0000FF"/>
                </a:solidFill>
                <a:latin typeface="Times New Roman" panose="02020603050405020304" pitchFamily="18" charset="0"/>
                <a:ea typeface="华文楷体" pitchFamily="2" charset="-122"/>
              </a:rPr>
              <a:t>空数组并非全</a:t>
            </a:r>
            <a:r>
              <a:rPr lang="en-US" altLang="zh-CN" sz="2600" b="1" dirty="0">
                <a:solidFill>
                  <a:srgbClr val="0000FF"/>
                </a:solidFill>
                <a:latin typeface="Times New Roman" panose="02020603050405020304" pitchFamily="18" charset="0"/>
                <a:ea typeface="华文楷体" pitchFamily="2" charset="-122"/>
              </a:rPr>
              <a:t>0</a:t>
            </a:r>
            <a:r>
              <a:rPr lang="zh-CN" altLang="en-US" sz="2600" b="1" dirty="0">
                <a:solidFill>
                  <a:srgbClr val="0000FF"/>
                </a:solidFill>
                <a:latin typeface="Times New Roman" panose="02020603050405020304" pitchFamily="18" charset="0"/>
                <a:ea typeface="华文楷体" pitchFamily="2" charset="-122"/>
              </a:rPr>
              <a:t>数组</a:t>
            </a:r>
            <a:endParaRPr lang="zh-CN" altLang="en-US" sz="2600" b="1" dirty="0">
              <a:solidFill>
                <a:srgbClr val="0000FF"/>
              </a:solidFill>
              <a:latin typeface="Times New Roman" panose="02020603050405020304" pitchFamily="18" charset="0"/>
              <a:ea typeface="华文楷体" pitchFamily="2"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2"/>
          <p:cNvSpPr>
            <a:spLocks noGrp="1" noChangeArrowheads="1"/>
          </p:cNvSpPr>
          <p:nvPr>
            <p:ph type="title" idx="4294967295"/>
          </p:nvPr>
        </p:nvSpPr>
        <p:spPr>
          <a:xfrm>
            <a:off x="1350963" y="296863"/>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4.8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空数组 （empty array）      </a:t>
            </a:r>
            <a:r>
              <a:rPr kumimoji="0" lang="zh-CN" altLang="zh-CN"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 </a:t>
            </a:r>
            <a:endParaRPr kumimoji="0" lang="zh-CN" altLang="zh-CN"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1469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1469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109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1469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10000"/>
              </a:lnSpc>
            </a:pPr>
            <a:r>
              <a:rPr lang="zh-CN" altLang="en-US" sz="2600" b="1" dirty="0">
                <a:latin typeface="Times New Roman" panose="02020603050405020304" pitchFamily="18" charset="0"/>
                <a:ea typeface="华文楷体" pitchFamily="2" charset="-122"/>
              </a:rPr>
              <a:t>数组维数的减小</a:t>
            </a:r>
            <a:endParaRPr lang="zh-CN" altLang="en-US" sz="2600" b="1" dirty="0">
              <a:latin typeface="Times New Roman" panose="02020603050405020304" pitchFamily="18" charset="0"/>
              <a:ea typeface="华文楷体" pitchFamily="2" charset="-122"/>
            </a:endParaRPr>
          </a:p>
          <a:p>
            <a:pPr lvl="1" algn="just" eaLnBrk="1" hangingPunct="1">
              <a:lnSpc>
                <a:spcPct val="110000"/>
              </a:lnSpc>
            </a:pPr>
            <a:r>
              <a:rPr lang="zh-CN" altLang="en-US" sz="2400" b="1" dirty="0">
                <a:latin typeface="Times New Roman" panose="02020603050405020304" pitchFamily="18" charset="0"/>
                <a:ea typeface="华文楷体" pitchFamily="2" charset="-122"/>
              </a:rPr>
              <a:t>删除数组的某列和行</a:t>
            </a:r>
            <a:endParaRPr lang="zh-CN" altLang="en-US" sz="2400" b="1" dirty="0">
              <a:latin typeface="Times New Roman" panose="02020603050405020304" pitchFamily="18" charset="0"/>
              <a:ea typeface="华文楷体" pitchFamily="2" charset="-122"/>
            </a:endParaRPr>
          </a:p>
          <a:p>
            <a:pPr lvl="1" algn="just" eaLnBrk="1" hangingPunct="1">
              <a:lnSpc>
                <a:spcPct val="11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&gt;&gt;a = magic(4), a(:,</a:t>
            </a:r>
            <a:r>
              <a:rPr lang="en-US" altLang="zh-CN" sz="2400" b="1" dirty="0">
                <a:latin typeface="Times New Roman" panose="02020603050405020304" pitchFamily="18" charset="0"/>
                <a:ea typeface="华文楷体" pitchFamily="2" charset="-122"/>
                <a:sym typeface="Arial" panose="020B0604020202020204" pitchFamily="34" charset="0"/>
              </a:rPr>
              <a:t>2)=[]</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lnSpc>
                <a:spcPct val="110000"/>
              </a:lnSpc>
            </a:pPr>
            <a:r>
              <a:rPr lang="zh-CN" altLang="en-US" sz="2400" b="1" dirty="0">
                <a:latin typeface="Times New Roman" panose="02020603050405020304" pitchFamily="18" charset="0"/>
                <a:ea typeface="华文楷体" pitchFamily="2" charset="-122"/>
              </a:rPr>
              <a:t>删除</a:t>
            </a:r>
            <a:r>
              <a:rPr lang="en-US" altLang="zh-CN" sz="2400" b="1" dirty="0">
                <a:latin typeface="Times New Roman" panose="02020603050405020304" pitchFamily="18" charset="0"/>
                <a:ea typeface="华文楷体" pitchFamily="2" charset="-122"/>
              </a:rPr>
              <a:t>(2-D</a:t>
            </a:r>
            <a:r>
              <a:rPr lang="zh-CN" altLang="en-US" sz="24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3-D)</a:t>
            </a:r>
            <a:r>
              <a:rPr lang="zh-CN" altLang="en-US" sz="2400" b="1" dirty="0">
                <a:latin typeface="Times New Roman" panose="02020603050405020304" pitchFamily="18" charset="0"/>
                <a:ea typeface="华文楷体" pitchFamily="2" charset="-122"/>
              </a:rPr>
              <a:t>数组的单个元素</a:t>
            </a:r>
            <a:endParaRPr lang="zh-CN" altLang="en-US" sz="2400" b="1" dirty="0">
              <a:latin typeface="Times New Roman" panose="02020603050405020304" pitchFamily="18" charset="0"/>
              <a:ea typeface="华文楷体" pitchFamily="2" charset="-122"/>
            </a:endParaRPr>
          </a:p>
          <a:p>
            <a:pPr lvl="2" algn="just" eaLnBrk="1" hangingPunct="1">
              <a:lnSpc>
                <a:spcPct val="110000"/>
              </a:lnSpc>
            </a:pPr>
            <a:r>
              <a:rPr lang="zh-CN" altLang="en-US" sz="2400" b="1" dirty="0">
                <a:latin typeface="Times New Roman" panose="02020603050405020304" pitchFamily="18" charset="0"/>
                <a:ea typeface="华文楷体" pitchFamily="2" charset="-122"/>
                <a:sym typeface="Arial" panose="020B0604020202020204" pitchFamily="34" charset="0"/>
              </a:rPr>
              <a:t>使用“全下标”方式，不能删除单个元素</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2" algn="just" eaLnBrk="1" hangingPunct="1">
              <a:lnSpc>
                <a:spcPct val="110000"/>
              </a:lnSpc>
              <a:buFont typeface="Wingdings" panose="05000000000000000000" pitchFamily="2" charset="2"/>
              <a:buNone/>
            </a:pPr>
            <a:r>
              <a:rPr lang="en-US" altLang="zh-CN" sz="2800" b="1" dirty="0">
                <a:latin typeface="Times New Roman" panose="02020603050405020304" pitchFamily="18" charset="0"/>
                <a:ea typeface="华文楷体" pitchFamily="2" charset="-122"/>
              </a:rPr>
              <a:t>&gt;&gt;a(1, 2)=[]</a:t>
            </a:r>
            <a:r>
              <a:rPr lang="en-US" altLang="zh-CN" sz="2400" b="1" dirty="0">
                <a:latin typeface="Times New Roman" panose="02020603050405020304" pitchFamily="18" charset="0"/>
                <a:ea typeface="华文楷体" pitchFamily="2" charset="-122"/>
              </a:rPr>
              <a:t>   </a:t>
            </a:r>
            <a:r>
              <a:rPr lang="en-US" altLang="zh-CN" sz="2400" b="1" dirty="0">
                <a:solidFill>
                  <a:srgbClr val="006600"/>
                </a:solidFill>
                <a:latin typeface="Times New Roman" panose="02020603050405020304" pitchFamily="18" charset="0"/>
                <a:ea typeface="华文楷体" pitchFamily="2" charset="-122"/>
              </a:rPr>
              <a:t>%</a:t>
            </a:r>
            <a:r>
              <a:rPr lang="zh-CN" altLang="en-US" sz="2400" b="1" dirty="0">
                <a:solidFill>
                  <a:srgbClr val="006600"/>
                </a:solidFill>
                <a:latin typeface="Times New Roman" panose="02020603050405020304" pitchFamily="18" charset="0"/>
                <a:ea typeface="华文楷体" pitchFamily="2" charset="-122"/>
              </a:rPr>
              <a:t>系统会警告信息</a:t>
            </a:r>
            <a:endParaRPr lang="zh-CN" altLang="en-US" sz="2400" b="1" dirty="0">
              <a:solidFill>
                <a:srgbClr val="006600"/>
              </a:solidFill>
              <a:latin typeface="Times New Roman" panose="02020603050405020304" pitchFamily="18" charset="0"/>
              <a:ea typeface="华文楷体" pitchFamily="2" charset="-122"/>
            </a:endParaRPr>
          </a:p>
          <a:p>
            <a:pPr lvl="2" algn="just" eaLnBrk="1" hangingPunct="1">
              <a:lnSpc>
                <a:spcPct val="110000"/>
              </a:lnSpc>
            </a:pPr>
            <a:r>
              <a:rPr lang="zh-CN" altLang="en-US" sz="2400" b="1" dirty="0">
                <a:latin typeface="Times New Roman" panose="02020603050405020304" pitchFamily="18" charset="0"/>
                <a:ea typeface="华文楷体" pitchFamily="2" charset="-122"/>
                <a:sym typeface="Arial" panose="020B0604020202020204" pitchFamily="34" charset="0"/>
              </a:rPr>
              <a:t>使用“单下标”可以删除单个元素</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2" algn="just" eaLnBrk="1" hangingPunct="1">
              <a:lnSpc>
                <a:spcPct val="110000"/>
              </a:lnSpc>
              <a:buFont typeface="Wingdings" panose="05000000000000000000" pitchFamily="2" charset="2"/>
              <a:buNone/>
            </a:pPr>
            <a:r>
              <a:rPr lang="en-US" altLang="zh-CN" sz="2800" b="1" dirty="0">
                <a:latin typeface="Times New Roman" panose="02020603050405020304" pitchFamily="18" charset="0"/>
                <a:ea typeface="华文楷体" pitchFamily="2" charset="-122"/>
              </a:rPr>
              <a:t>&gt;&gt;a(2:4)=[]   </a:t>
            </a:r>
            <a:r>
              <a:rPr lang="en-US" altLang="zh-CN" sz="2400" b="1" dirty="0">
                <a:solidFill>
                  <a:srgbClr val="006600"/>
                </a:solidFill>
                <a:latin typeface="Times New Roman" panose="02020603050405020304" pitchFamily="18" charset="0"/>
                <a:ea typeface="华文楷体" pitchFamily="2" charset="-122"/>
              </a:rPr>
              <a:t>%</a:t>
            </a:r>
            <a:r>
              <a:rPr lang="zh-CN" altLang="en-US" sz="2400" b="1" dirty="0">
                <a:solidFill>
                  <a:srgbClr val="006600"/>
                </a:solidFill>
                <a:latin typeface="Times New Roman" panose="02020603050405020304" pitchFamily="18" charset="0"/>
                <a:ea typeface="华文楷体" pitchFamily="2" charset="-122"/>
              </a:rPr>
              <a:t>数组</a:t>
            </a:r>
            <a:r>
              <a:rPr lang="en-US" altLang="zh-CN" sz="2400" b="1" dirty="0">
                <a:solidFill>
                  <a:srgbClr val="006600"/>
                </a:solidFill>
                <a:latin typeface="Times New Roman" panose="02020603050405020304" pitchFamily="18" charset="0"/>
                <a:ea typeface="华文楷体" pitchFamily="2" charset="-122"/>
              </a:rPr>
              <a:t>a</a:t>
            </a:r>
            <a:r>
              <a:rPr lang="zh-CN" altLang="en-US" sz="2400" b="1" dirty="0">
                <a:solidFill>
                  <a:srgbClr val="006600"/>
                </a:solidFill>
                <a:latin typeface="Times New Roman" panose="02020603050405020304" pitchFamily="18" charset="0"/>
                <a:ea typeface="华文楷体" pitchFamily="2" charset="-122"/>
              </a:rPr>
              <a:t>将变为向量</a:t>
            </a:r>
            <a:endParaRPr lang="zh-CN" altLang="en-US" sz="2400" b="1" dirty="0">
              <a:solidFill>
                <a:srgbClr val="006600"/>
              </a:solidFill>
              <a:latin typeface="Times New Roman" panose="02020603050405020304" pitchFamily="18" charset="0"/>
              <a:ea typeface="华文楷体" pitchFamily="2" charset="-122"/>
            </a:endParaRPr>
          </a:p>
          <a:p>
            <a:pPr lvl="1" algn="just" eaLnBrk="1" hangingPunct="1">
              <a:lnSpc>
                <a:spcPct val="110000"/>
              </a:lnSpc>
            </a:pPr>
            <a:r>
              <a:rPr lang="zh-CN" altLang="en-US" sz="2400" b="1" dirty="0">
                <a:latin typeface="Times New Roman" panose="02020603050405020304" pitchFamily="18" charset="0"/>
                <a:ea typeface="华文楷体" pitchFamily="2" charset="-122"/>
                <a:sym typeface="Arial" panose="020B0604020202020204" pitchFamily="34" charset="0"/>
              </a:rPr>
              <a:t>使用“</a:t>
            </a:r>
            <a:r>
              <a:rPr lang="en-US" altLang="zh-CN" sz="2400" b="1" dirty="0">
                <a:latin typeface="Times New Roman" panose="02020603050405020304" pitchFamily="18" charset="0"/>
                <a:ea typeface="华文楷体" pitchFamily="2" charset="-122"/>
                <a:sym typeface="Arial" panose="020B0604020202020204" pitchFamily="34" charset="0"/>
              </a:rPr>
              <a:t>[]”</a:t>
            </a:r>
            <a:r>
              <a:rPr lang="zh-CN" altLang="en-US" sz="2400" b="1" dirty="0">
                <a:latin typeface="Times New Roman" panose="02020603050405020304" pitchFamily="18" charset="0"/>
                <a:ea typeface="华文楷体" pitchFamily="2" charset="-122"/>
                <a:sym typeface="Arial" panose="020B0604020202020204" pitchFamily="34" charset="0"/>
              </a:rPr>
              <a:t>同样可以减小字符数组的维数</a:t>
            </a:r>
            <a:endParaRPr lang="zh-CN" altLang="en-US" sz="24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4339" name="页脚占位符 4"/>
          <p:cNvSpPr txBox="1">
            <a:spLocks noGrp="1"/>
          </p:cNvSpPr>
          <p:nvPr/>
        </p:nvSpPr>
        <p:spPr>
          <a:xfrm>
            <a:off x="539750"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4340" name="Rectangle 4"/>
          <p:cNvSpPr/>
          <p:nvPr/>
        </p:nvSpPr>
        <p:spPr>
          <a:xfrm>
            <a:off x="395288" y="4899025"/>
            <a:ext cx="8353425" cy="1266825"/>
          </a:xfrm>
          <a:prstGeom prst="rect">
            <a:avLst/>
          </a:prstGeom>
          <a:noFill/>
          <a:ln w="9525">
            <a:noFill/>
          </a:ln>
        </p:spPr>
        <p:txBody>
          <a:bodyPr>
            <a:spAutoFit/>
          </a:bodyPr>
          <a:p>
            <a:pPr algn="just" eaLnBrk="1" hangingPunct="1">
              <a:lnSpc>
                <a:spcPct val="120000"/>
              </a:lnSpc>
              <a:buFont typeface="Arial" panose="020B0604020202020204" pitchFamily="34" charset="0"/>
              <a:buChar char="•"/>
            </a:pPr>
            <a:r>
              <a:rPr lang="en-US" altLang="zh-CN" sz="1600" dirty="0">
                <a:solidFill>
                  <a:srgbClr val="000099"/>
                </a:solidFill>
                <a:latin typeface="楷体_GB2312" pitchFamily="1" charset="-122"/>
                <a:ea typeface="楷体_GB2312" pitchFamily="1" charset="-122"/>
              </a:rPr>
              <a:t>  </a:t>
            </a:r>
            <a:r>
              <a:rPr lang="en-US" altLang="zh-CN" sz="1600" dirty="0">
                <a:solidFill>
                  <a:srgbClr val="0000FF"/>
                </a:solidFill>
                <a:latin typeface="楷体_GB2312" pitchFamily="1" charset="-122"/>
                <a:ea typeface="楷体_GB2312" pitchFamily="1" charset="-122"/>
              </a:rPr>
              <a:t> </a:t>
            </a:r>
            <a:r>
              <a:rPr lang="en-US" altLang="zh-CN" sz="1600" b="1" dirty="0">
                <a:solidFill>
                  <a:srgbClr val="0000FF"/>
                </a:solidFill>
                <a:latin typeface="楷体_GB2312" pitchFamily="1" charset="-122"/>
                <a:ea typeface="楷体_GB2312" pitchFamily="1" charset="-122"/>
              </a:rPr>
              <a:t>Cleve Moler</a:t>
            </a:r>
            <a:r>
              <a:rPr lang="zh-CN" altLang="en-US" sz="1600" b="1" dirty="0">
                <a:solidFill>
                  <a:srgbClr val="0000FF"/>
                </a:solidFill>
                <a:latin typeface="楷体_GB2312" pitchFamily="1" charset="-122"/>
                <a:ea typeface="楷体_GB2312" pitchFamily="1" charset="-122"/>
              </a:rPr>
              <a:t>至今仍是该公司的首席科学家，</a:t>
            </a:r>
            <a:r>
              <a:rPr lang="zh-CN" altLang="en-US" sz="1600" b="1" dirty="0">
                <a:latin typeface="楷体_GB2312" pitchFamily="1" charset="-122"/>
                <a:ea typeface="楷体_GB2312" pitchFamily="1" charset="-122"/>
              </a:rPr>
              <a:t>他以</a:t>
            </a:r>
            <a:r>
              <a:rPr lang="en-US" altLang="zh-CN" sz="1600" b="1" dirty="0">
                <a:latin typeface="楷体_GB2312" pitchFamily="1" charset="-122"/>
                <a:ea typeface="楷体_GB2312" pitchFamily="1" charset="-122"/>
              </a:rPr>
              <a:t>60</a:t>
            </a:r>
            <a:r>
              <a:rPr lang="zh-CN" altLang="en-US" sz="1600" b="1" dirty="0">
                <a:latin typeface="楷体_GB2312" pitchFamily="1" charset="-122"/>
                <a:ea typeface="楷体_GB2312" pitchFamily="1" charset="-122"/>
              </a:rPr>
              <a:t>多岁的高龄，还常常亲自进行撰写程序的工作，非常令人佩服。如果你有数值运算方面的高水平问题，寄到 </a:t>
            </a:r>
            <a:r>
              <a:rPr lang="en-US" altLang="zh-CN" sz="1600" b="1" dirty="0">
                <a:latin typeface="楷体_GB2312" pitchFamily="1" charset="-122"/>
                <a:ea typeface="楷体_GB2312" pitchFamily="1" charset="-122"/>
              </a:rPr>
              <a:t>MathWorks </a:t>
            </a:r>
            <a:r>
              <a:rPr lang="zh-CN" altLang="en-US" sz="1600" b="1" dirty="0">
                <a:latin typeface="楷体_GB2312" pitchFamily="1" charset="-122"/>
                <a:ea typeface="楷体_GB2312" pitchFamily="1" charset="-122"/>
              </a:rPr>
              <a:t>后，大部份还是会由 </a:t>
            </a:r>
            <a:r>
              <a:rPr lang="en-US" altLang="zh-CN" sz="1600" b="1" dirty="0">
                <a:latin typeface="楷体_GB2312" pitchFamily="1" charset="-122"/>
                <a:ea typeface="楷体_GB2312" pitchFamily="1" charset="-122"/>
              </a:rPr>
              <a:t>Cleve Moler</a:t>
            </a:r>
            <a:r>
              <a:rPr lang="zh-CN" altLang="en-US" sz="1600" b="1" dirty="0">
                <a:latin typeface="楷体_GB2312" pitchFamily="1" charset="-122"/>
                <a:ea typeface="楷体_GB2312" pitchFamily="1" charset="-122"/>
              </a:rPr>
              <a:t>亲自回答。在</a:t>
            </a:r>
            <a:r>
              <a:rPr lang="en-US" altLang="zh-CN" sz="1600" b="1" dirty="0">
                <a:latin typeface="楷体_GB2312" pitchFamily="1" charset="-122"/>
                <a:ea typeface="楷体_GB2312" pitchFamily="1" charset="-122"/>
              </a:rPr>
              <a:t>1994</a:t>
            </a:r>
            <a:r>
              <a:rPr lang="zh-CN" altLang="en-US" sz="1600" b="1" dirty="0">
                <a:latin typeface="楷体_GB2312" pitchFamily="1" charset="-122"/>
                <a:ea typeface="楷体_GB2312" pitchFamily="1" charset="-122"/>
              </a:rPr>
              <a:t>年，</a:t>
            </a:r>
            <a:r>
              <a:rPr lang="en-US" altLang="zh-CN" sz="1600" b="1" dirty="0">
                <a:latin typeface="楷体_GB2312" pitchFamily="1" charset="-122"/>
                <a:ea typeface="楷体_GB2312" pitchFamily="1" charset="-122"/>
              </a:rPr>
              <a:t>Pentium</a:t>
            </a:r>
            <a:r>
              <a:rPr lang="zh-CN" altLang="en-US" sz="1600" b="1" dirty="0">
                <a:latin typeface="楷体_GB2312" pitchFamily="1" charset="-122"/>
                <a:ea typeface="楷体_GB2312" pitchFamily="1" charset="-122"/>
              </a:rPr>
              <a:t>芯片曾发生</a:t>
            </a:r>
            <a:r>
              <a:rPr lang="en-US" altLang="zh-CN" sz="1600" b="1" dirty="0">
                <a:latin typeface="楷体_GB2312" pitchFamily="1" charset="-122"/>
                <a:ea typeface="楷体_GB2312" pitchFamily="1" charset="-122"/>
              </a:rPr>
              <a:t>Fdiv</a:t>
            </a:r>
            <a:r>
              <a:rPr lang="zh-CN" altLang="en-US" sz="1600" b="1" dirty="0">
                <a:latin typeface="楷体_GB2312" pitchFamily="1" charset="-122"/>
                <a:ea typeface="楷体_GB2312" pitchFamily="1" charset="-122"/>
              </a:rPr>
              <a:t>的</a:t>
            </a:r>
            <a:r>
              <a:rPr lang="en-US" altLang="zh-CN" sz="1600" b="1" dirty="0">
                <a:latin typeface="楷体_GB2312" pitchFamily="1" charset="-122"/>
                <a:ea typeface="楷体_GB2312" pitchFamily="1" charset="-122"/>
              </a:rPr>
              <a:t>bug</a:t>
            </a:r>
            <a:r>
              <a:rPr lang="zh-CN" altLang="en-US" sz="1600" b="1" dirty="0">
                <a:latin typeface="楷体_GB2312" pitchFamily="1" charset="-122"/>
                <a:ea typeface="楷体_GB2312" pitchFamily="1" charset="-122"/>
              </a:rPr>
              <a:t>，当时</a:t>
            </a:r>
            <a:r>
              <a:rPr lang="en-US" altLang="zh-CN" sz="1600" b="1" dirty="0">
                <a:latin typeface="楷体_GB2312" pitchFamily="1" charset="-122"/>
                <a:ea typeface="楷体_GB2312" pitchFamily="1" charset="-122"/>
              </a:rPr>
              <a:t>Cleve Moler</a:t>
            </a:r>
            <a:r>
              <a:rPr lang="zh-CN" altLang="en-US" sz="1600" b="1" dirty="0">
                <a:latin typeface="楷体_GB2312" pitchFamily="1" charset="-122"/>
                <a:ea typeface="楷体_GB2312" pitchFamily="1" charset="-122"/>
              </a:rPr>
              <a:t>是第一个以软件方式解决此</a:t>
            </a:r>
            <a:r>
              <a:rPr lang="en-US" altLang="zh-CN" sz="1600" b="1" dirty="0">
                <a:latin typeface="楷体_GB2312" pitchFamily="1" charset="-122"/>
                <a:ea typeface="楷体_GB2312" pitchFamily="1" charset="-122"/>
              </a:rPr>
              <a:t>bug</a:t>
            </a:r>
            <a:r>
              <a:rPr lang="zh-CN" altLang="en-US" sz="1600" b="1" dirty="0">
                <a:latin typeface="楷体_GB2312" pitchFamily="1" charset="-122"/>
                <a:ea typeface="楷体_GB2312" pitchFamily="1" charset="-122"/>
              </a:rPr>
              <a:t>的人，曾一时脍炙人口。</a:t>
            </a:r>
            <a:endParaRPr lang="zh-CN" altLang="en-US" sz="1600" b="1" dirty="0">
              <a:latin typeface="楷体_GB2312" pitchFamily="1" charset="-122"/>
              <a:ea typeface="楷体_GB2312" pitchFamily="1" charset="-122"/>
            </a:endParaRPr>
          </a:p>
        </p:txBody>
      </p:sp>
      <p:sp>
        <p:nvSpPr>
          <p:cNvPr id="14341" name="Rectangle 5"/>
          <p:cNvSpPr/>
          <p:nvPr/>
        </p:nvSpPr>
        <p:spPr>
          <a:xfrm>
            <a:off x="381000" y="1155700"/>
            <a:ext cx="8382000" cy="1552575"/>
          </a:xfrm>
          <a:prstGeom prst="rect">
            <a:avLst/>
          </a:prstGeom>
          <a:noFill/>
          <a:ln w="9525">
            <a:noFill/>
          </a:ln>
        </p:spPr>
        <p:txBody>
          <a:bodyPr>
            <a:spAutoFit/>
          </a:bodyPr>
          <a:p>
            <a:pPr algn="just" eaLnBrk="1" hangingPunct="1">
              <a:lnSpc>
                <a:spcPct val="120000"/>
              </a:lnSpc>
              <a:spcBef>
                <a:spcPct val="200000"/>
              </a:spcBef>
              <a:buFont typeface="Arial" panose="020B0604020202020204" pitchFamily="34" charset="0"/>
              <a:buChar char="•"/>
            </a:pPr>
            <a:r>
              <a:rPr lang="en-US" altLang="zh-CN" sz="1600" dirty="0">
                <a:solidFill>
                  <a:srgbClr val="000099"/>
                </a:solidFill>
                <a:latin typeface="楷体_GB2312" pitchFamily="1" charset="-122"/>
                <a:ea typeface="楷体_GB2312" pitchFamily="1" charset="-122"/>
              </a:rPr>
              <a:t>    </a:t>
            </a:r>
            <a:r>
              <a:rPr lang="zh-CN" altLang="en-US" sz="1600" b="1" dirty="0">
                <a:latin typeface="楷体_GB2312" pitchFamily="1" charset="-122"/>
                <a:ea typeface="楷体_GB2312" pitchFamily="1" charset="-122"/>
                <a:sym typeface="Arial" panose="020B0604020202020204" pitchFamily="34" charset="0"/>
              </a:rPr>
              <a:t>在公司初创的五年，</a:t>
            </a:r>
            <a:r>
              <a:rPr lang="en-US" altLang="zh-CN" sz="1600" b="1" dirty="0">
                <a:latin typeface="楷体_GB2312" pitchFamily="1" charset="-122"/>
                <a:ea typeface="楷体_GB2312" pitchFamily="1" charset="-122"/>
                <a:sym typeface="Arial" panose="020B0604020202020204" pitchFamily="34" charset="0"/>
              </a:rPr>
              <a:t>Jack Little</a:t>
            </a:r>
            <a:r>
              <a:rPr lang="zh-CN" altLang="en-US" sz="1600" b="1" dirty="0">
                <a:latin typeface="楷体_GB2312" pitchFamily="1" charset="-122"/>
                <a:ea typeface="楷体_GB2312" pitchFamily="1" charset="-122"/>
                <a:sym typeface="Arial" panose="020B0604020202020204" pitchFamily="34" charset="0"/>
              </a:rPr>
              <a:t>非常辛苦，常常身兼数职（董事长、总经理、推销、程序开发等），但公司一直稳定发展，从当初的一人公司，到</a:t>
            </a:r>
            <a:r>
              <a:rPr lang="en-US" altLang="zh-CN" sz="1600" b="1" dirty="0">
                <a:latin typeface="楷体_GB2312" pitchFamily="1" charset="-122"/>
                <a:ea typeface="楷体_GB2312" pitchFamily="1" charset="-122"/>
                <a:sym typeface="Arial" panose="020B0604020202020204" pitchFamily="34" charset="0"/>
              </a:rPr>
              <a:t>1993</a:t>
            </a:r>
            <a:r>
              <a:rPr lang="zh-CN" altLang="en-US" sz="1600" b="1" dirty="0">
                <a:latin typeface="楷体_GB2312" pitchFamily="1" charset="-122"/>
                <a:ea typeface="楷体_GB2312" pitchFamily="1" charset="-122"/>
                <a:sym typeface="Arial" panose="020B0604020202020204" pitchFamily="34" charset="0"/>
              </a:rPr>
              <a:t>年的</a:t>
            </a:r>
            <a:r>
              <a:rPr lang="en-US" altLang="zh-CN" sz="1600" b="1" dirty="0">
                <a:latin typeface="楷体_GB2312" pitchFamily="1" charset="-122"/>
                <a:ea typeface="楷体_GB2312" pitchFamily="1" charset="-122"/>
                <a:sym typeface="Arial" panose="020B0604020202020204" pitchFamily="34" charset="0"/>
              </a:rPr>
              <a:t>200</a:t>
            </a:r>
            <a:r>
              <a:rPr lang="zh-CN" altLang="en-US" sz="1600" b="1" dirty="0">
                <a:latin typeface="楷体_GB2312" pitchFamily="1" charset="-122"/>
                <a:ea typeface="楷体_GB2312" pitchFamily="1" charset="-122"/>
                <a:sym typeface="Arial" panose="020B0604020202020204" pitchFamily="34" charset="0"/>
              </a:rPr>
              <a:t>人，到</a:t>
            </a:r>
            <a:r>
              <a:rPr lang="en-US" altLang="zh-CN" sz="1600" b="1" dirty="0">
                <a:latin typeface="楷体_GB2312" pitchFamily="1" charset="-122"/>
                <a:ea typeface="楷体_GB2312" pitchFamily="1" charset="-122"/>
                <a:sym typeface="Arial" panose="020B0604020202020204" pitchFamily="34" charset="0"/>
              </a:rPr>
              <a:t>2000</a:t>
            </a:r>
            <a:r>
              <a:rPr lang="zh-CN" altLang="en-US" sz="1600" b="1" dirty="0">
                <a:latin typeface="楷体_GB2312" pitchFamily="1" charset="-122"/>
                <a:ea typeface="楷体_GB2312" pitchFamily="1" charset="-122"/>
                <a:sym typeface="Arial" panose="020B0604020202020204" pitchFamily="34" charset="0"/>
              </a:rPr>
              <a:t>年的 </a:t>
            </a:r>
            <a:r>
              <a:rPr lang="en-US" altLang="zh-CN" sz="1600" b="1" dirty="0">
                <a:latin typeface="楷体_GB2312" pitchFamily="1" charset="-122"/>
                <a:ea typeface="楷体_GB2312" pitchFamily="1" charset="-122"/>
                <a:sym typeface="Arial" panose="020B0604020202020204" pitchFamily="34" charset="0"/>
              </a:rPr>
              <a:t>500</a:t>
            </a:r>
            <a:r>
              <a:rPr lang="zh-CN" altLang="en-US" sz="1600" b="1" dirty="0">
                <a:latin typeface="楷体_GB2312" pitchFamily="1" charset="-122"/>
                <a:ea typeface="楷体_GB2312" pitchFamily="1" charset="-122"/>
                <a:sym typeface="Arial" panose="020B0604020202020204" pitchFamily="34" charset="0"/>
              </a:rPr>
              <a:t>余人，到</a:t>
            </a:r>
            <a:r>
              <a:rPr lang="en-US" altLang="zh-CN" sz="1600" b="1" dirty="0">
                <a:latin typeface="楷体_GB2312" pitchFamily="1" charset="-122"/>
                <a:ea typeface="楷体_GB2312" pitchFamily="1" charset="-122"/>
                <a:sym typeface="Arial" panose="020B0604020202020204" pitchFamily="34" charset="0"/>
              </a:rPr>
              <a:t>2005</a:t>
            </a:r>
            <a:r>
              <a:rPr lang="zh-CN" altLang="en-US" sz="1600" b="1" dirty="0">
                <a:latin typeface="楷体_GB2312" pitchFamily="1" charset="-122"/>
                <a:ea typeface="楷体_GB2312" pitchFamily="1" charset="-122"/>
                <a:sym typeface="Arial" panose="020B0604020202020204" pitchFamily="34" charset="0"/>
              </a:rPr>
              <a:t>年公司员工达到了</a:t>
            </a:r>
            <a:r>
              <a:rPr lang="en-US" altLang="zh-CN" sz="1600" b="1" dirty="0">
                <a:latin typeface="楷体_GB2312" pitchFamily="1" charset="-122"/>
                <a:ea typeface="楷体_GB2312" pitchFamily="1" charset="-122"/>
                <a:sym typeface="Arial" panose="020B0604020202020204" pitchFamily="34" charset="0"/>
              </a:rPr>
              <a:t>1300</a:t>
            </a:r>
            <a:r>
              <a:rPr lang="zh-CN" altLang="en-US" sz="1600" b="1" dirty="0">
                <a:latin typeface="楷体_GB2312" pitchFamily="1" charset="-122"/>
                <a:ea typeface="楷体_GB2312" pitchFamily="1" charset="-122"/>
                <a:sym typeface="Arial" panose="020B0604020202020204" pitchFamily="34" charset="0"/>
              </a:rPr>
              <a:t>人，不但打败其他竞争软件，而且前景一片欣欣向荣。根据</a:t>
            </a:r>
            <a:r>
              <a:rPr lang="en-US" altLang="zh-CN" sz="1600" b="1" dirty="0">
                <a:latin typeface="楷体_GB2312" pitchFamily="1" charset="-122"/>
                <a:ea typeface="楷体_GB2312" pitchFamily="1" charset="-122"/>
                <a:sym typeface="Arial" panose="020B0604020202020204" pitchFamily="34" charset="0"/>
              </a:rPr>
              <a:t>Jack Little</a:t>
            </a:r>
            <a:r>
              <a:rPr lang="zh-CN" altLang="en-US" sz="1600" b="1" dirty="0">
                <a:latin typeface="楷体_GB2312" pitchFamily="1" charset="-122"/>
                <a:ea typeface="楷体_GB2312" pitchFamily="1" charset="-122"/>
                <a:sym typeface="Arial" panose="020B0604020202020204" pitchFamily="34" charset="0"/>
              </a:rPr>
              <a:t>个人说法，</a:t>
            </a:r>
            <a:r>
              <a:rPr lang="en-US" altLang="zh-CN" sz="1600" b="1" dirty="0">
                <a:solidFill>
                  <a:srgbClr val="0000FF"/>
                </a:solidFill>
                <a:latin typeface="楷体_GB2312" pitchFamily="1" charset="-122"/>
                <a:ea typeface="楷体_GB2312" pitchFamily="1" charset="-122"/>
              </a:rPr>
              <a:t>MATLAB</a:t>
            </a:r>
            <a:r>
              <a:rPr lang="zh-CN" altLang="en-US" sz="1600" b="1" dirty="0">
                <a:solidFill>
                  <a:srgbClr val="0000FF"/>
                </a:solidFill>
                <a:latin typeface="楷体_GB2312" pitchFamily="1" charset="-122"/>
                <a:ea typeface="楷体_GB2312" pitchFamily="1" charset="-122"/>
              </a:rPr>
              <a:t>早期成功的两大因素是：选用了</a:t>
            </a:r>
            <a:r>
              <a:rPr lang="en-US" altLang="zh-CN" sz="1600" b="1" dirty="0">
                <a:solidFill>
                  <a:srgbClr val="0000FF"/>
                </a:solidFill>
                <a:latin typeface="楷体_GB2312" pitchFamily="1" charset="-122"/>
                <a:ea typeface="楷体_GB2312" pitchFamily="1" charset="-122"/>
              </a:rPr>
              <a:t>C</a:t>
            </a:r>
            <a:r>
              <a:rPr lang="zh-CN" altLang="en-US" sz="1600" b="1" dirty="0">
                <a:solidFill>
                  <a:srgbClr val="0000FF"/>
                </a:solidFill>
                <a:latin typeface="楷体_GB2312" pitchFamily="1" charset="-122"/>
                <a:ea typeface="楷体_GB2312" pitchFamily="1" charset="-122"/>
              </a:rPr>
              <a:t>语言及选定</a:t>
            </a:r>
            <a:r>
              <a:rPr lang="en-US" altLang="zh-CN" sz="1600" b="1" dirty="0">
                <a:solidFill>
                  <a:srgbClr val="0000FF"/>
                </a:solidFill>
                <a:latin typeface="楷体_GB2312" pitchFamily="1" charset="-122"/>
                <a:ea typeface="楷体_GB2312" pitchFamily="1" charset="-122"/>
              </a:rPr>
              <a:t>PC</a:t>
            </a:r>
            <a:r>
              <a:rPr lang="zh-CN" altLang="en-US" sz="1600" b="1" dirty="0">
                <a:solidFill>
                  <a:srgbClr val="0000FF"/>
                </a:solidFill>
                <a:latin typeface="楷体_GB2312" pitchFamily="1" charset="-122"/>
                <a:ea typeface="楷体_GB2312" pitchFamily="1" charset="-122"/>
              </a:rPr>
              <a:t>为主要平台，这似乎和微软的成功有相互呼应之妙。</a:t>
            </a:r>
            <a:endParaRPr lang="zh-CN" altLang="en-US" sz="1600" b="1" dirty="0">
              <a:solidFill>
                <a:srgbClr val="0000FF"/>
              </a:solidFill>
              <a:latin typeface="楷体_GB2312" pitchFamily="1" charset="-122"/>
              <a:ea typeface="楷体_GB2312" pitchFamily="1" charset="-122"/>
            </a:endParaRPr>
          </a:p>
        </p:txBody>
      </p:sp>
      <p:sp>
        <p:nvSpPr>
          <p:cNvPr id="14342" name="Rectangle 6"/>
          <p:cNvSpPr/>
          <p:nvPr/>
        </p:nvSpPr>
        <p:spPr>
          <a:xfrm>
            <a:off x="323850" y="2781300"/>
            <a:ext cx="8382000" cy="2120900"/>
          </a:xfrm>
          <a:prstGeom prst="rect">
            <a:avLst/>
          </a:prstGeom>
          <a:noFill/>
          <a:ln w="9525">
            <a:noFill/>
          </a:ln>
        </p:spPr>
        <p:txBody>
          <a:bodyPr>
            <a:spAutoFit/>
          </a:bodyPr>
          <a:p>
            <a:pPr algn="just" eaLnBrk="1" hangingPunct="1">
              <a:lnSpc>
                <a:spcPct val="120000"/>
              </a:lnSpc>
              <a:spcBef>
                <a:spcPct val="200000"/>
              </a:spcBef>
              <a:buFont typeface="Arial" panose="020B0604020202020204" pitchFamily="34" charset="0"/>
              <a:buChar char="•"/>
            </a:pPr>
            <a:r>
              <a:rPr lang="en-US" altLang="zh-CN" sz="1600" dirty="0">
                <a:solidFill>
                  <a:srgbClr val="000099"/>
                </a:solidFill>
                <a:latin typeface="宋体" panose="02010600030101010101" pitchFamily="2" charset="-122"/>
              </a:rPr>
              <a:t>    </a:t>
            </a:r>
            <a:r>
              <a:rPr lang="en-US" altLang="zh-CN" sz="1600" b="1" dirty="0">
                <a:latin typeface="楷体_GB2312" pitchFamily="1" charset="-122"/>
                <a:ea typeface="楷体_GB2312" pitchFamily="1" charset="-122"/>
              </a:rPr>
              <a:t>MathWorks</a:t>
            </a:r>
            <a:r>
              <a:rPr lang="zh-CN" altLang="en-US" sz="1600" b="1" dirty="0">
                <a:latin typeface="楷体_GB2312" pitchFamily="1" charset="-122"/>
                <a:ea typeface="楷体_GB2312" pitchFamily="1" charset="-122"/>
              </a:rPr>
              <a:t>公司，目前仍然是私人企业，并未上市，这和</a:t>
            </a:r>
            <a:r>
              <a:rPr lang="en-US" altLang="zh-CN" sz="1600" b="1" dirty="0">
                <a:latin typeface="楷体_GB2312" pitchFamily="1" charset="-122"/>
                <a:ea typeface="楷体_GB2312" pitchFamily="1" charset="-122"/>
              </a:rPr>
              <a:t>Jack Little</a:t>
            </a:r>
            <a:r>
              <a:rPr lang="zh-CN" altLang="en-US" sz="1600" b="1" dirty="0">
                <a:latin typeface="楷体_GB2312" pitchFamily="1" charset="-122"/>
                <a:ea typeface="楷体_GB2312" pitchFamily="1" charset="-122"/>
              </a:rPr>
              <a:t>个人理念有关，他认为</a:t>
            </a:r>
            <a:r>
              <a:rPr lang="en-US" altLang="zh-CN" sz="1600" b="1" dirty="0">
                <a:solidFill>
                  <a:srgbClr val="0000FF"/>
                </a:solidFill>
                <a:latin typeface="楷体_GB2312" pitchFamily="1" charset="-122"/>
                <a:ea typeface="楷体_GB2312" pitchFamily="1" charset="-122"/>
              </a:rPr>
              <a:t>MATLAB</a:t>
            </a:r>
            <a:r>
              <a:rPr lang="zh-CN" altLang="en-US" sz="1600" b="1" dirty="0">
                <a:solidFill>
                  <a:srgbClr val="0000FF"/>
                </a:solidFill>
                <a:latin typeface="楷体_GB2312" pitchFamily="1" charset="-122"/>
                <a:ea typeface="楷体_GB2312" pitchFamily="1" charset="-122"/>
              </a:rPr>
              <a:t>的设计方向应该一直是以顾客的需求与软件的完整性为首要目标，</a:t>
            </a:r>
            <a:r>
              <a:rPr lang="zh-CN" altLang="en-US" sz="1600" b="1" dirty="0">
                <a:latin typeface="楷体_GB2312" pitchFamily="1" charset="-122"/>
                <a:ea typeface="楷体_GB2312" pitchFamily="1" charset="-122"/>
              </a:rPr>
              <a:t>而不是以盈利为主要目的，因此</a:t>
            </a:r>
            <a:r>
              <a:rPr lang="en-US" altLang="zh-CN" sz="1600" b="1" dirty="0">
                <a:latin typeface="楷体_GB2312" pitchFamily="1" charset="-122"/>
                <a:ea typeface="楷体_GB2312" pitchFamily="1" charset="-122"/>
              </a:rPr>
              <a:t>MATLAB</a:t>
            </a:r>
            <a:r>
              <a:rPr lang="zh-CN" altLang="en-US" sz="1600" b="1" dirty="0">
                <a:latin typeface="楷体_GB2312" pitchFamily="1" charset="-122"/>
                <a:ea typeface="楷体_GB2312" pitchFamily="1" charset="-122"/>
              </a:rPr>
              <a:t>一直是在稳定中求进步，而不会因为上市而遭受股东左右其发展方向。这也是为什么</a:t>
            </a:r>
            <a:r>
              <a:rPr lang="en-US" altLang="zh-CN" sz="1600" b="1" dirty="0">
                <a:latin typeface="楷体_GB2312" pitchFamily="1" charset="-122"/>
                <a:ea typeface="楷体_GB2312" pitchFamily="1" charset="-122"/>
              </a:rPr>
              <a:t>MATLAB</a:t>
            </a:r>
            <a:r>
              <a:rPr lang="zh-CN" altLang="en-US" sz="1600" b="1" dirty="0">
                <a:latin typeface="楷体_GB2312" pitchFamily="1" charset="-122"/>
                <a:ea typeface="楷体_GB2312" pitchFamily="1" charset="-122"/>
              </a:rPr>
              <a:t>新版本总是姗姗来迟的原因，因为他们不会因为市场的需求而推出不成熟的产品。此外，由于</a:t>
            </a:r>
            <a:r>
              <a:rPr lang="en-US" altLang="zh-CN" sz="1600" b="1" dirty="0">
                <a:latin typeface="楷体_GB2312" pitchFamily="1" charset="-122"/>
                <a:ea typeface="楷体_GB2312" pitchFamily="1" charset="-122"/>
              </a:rPr>
              <a:t>Jack Little</a:t>
            </a:r>
            <a:r>
              <a:rPr lang="zh-CN" altLang="en-US" sz="1600" b="1" dirty="0">
                <a:latin typeface="楷体_GB2312" pitchFamily="1" charset="-122"/>
                <a:ea typeface="楷体_GB2312" pitchFamily="1" charset="-122"/>
              </a:rPr>
              <a:t>保守的个性，也使得</a:t>
            </a:r>
            <a:r>
              <a:rPr lang="en-US" altLang="zh-CN" sz="1600" b="1" dirty="0">
                <a:latin typeface="楷体_GB2312" pitchFamily="1" charset="-122"/>
                <a:ea typeface="楷体_GB2312" pitchFamily="1" charset="-122"/>
              </a:rPr>
              <a:t>MathWorks</a:t>
            </a:r>
            <a:r>
              <a:rPr lang="zh-CN" altLang="en-US" sz="1600" b="1" dirty="0">
                <a:latin typeface="楷体_GB2312" pitchFamily="1" charset="-122"/>
                <a:ea typeface="楷体_GB2312" pitchFamily="1" charset="-122"/>
              </a:rPr>
              <a:t>不曾跨足</a:t>
            </a:r>
            <a:r>
              <a:rPr lang="en-US" altLang="zh-CN" sz="1600" b="1" dirty="0">
                <a:latin typeface="楷体_GB2312" pitchFamily="1" charset="-122"/>
                <a:ea typeface="楷体_GB2312" pitchFamily="1" charset="-122"/>
              </a:rPr>
              <a:t>MATLAB/Simulink</a:t>
            </a:r>
            <a:r>
              <a:rPr lang="zh-CN" altLang="en-US" sz="1600" b="1" dirty="0">
                <a:latin typeface="楷体_GB2312" pitchFamily="1" charset="-122"/>
                <a:ea typeface="楷体_GB2312" pitchFamily="1" charset="-122"/>
              </a:rPr>
              <a:t>以外的行业，当前商场上纷纷扰扰的并购或分家，</a:t>
            </a:r>
            <a:r>
              <a:rPr lang="en-US" altLang="zh-CN" sz="1600" b="1" dirty="0">
                <a:latin typeface="楷体_GB2312" pitchFamily="1" charset="-122"/>
                <a:ea typeface="楷体_GB2312" pitchFamily="1" charset="-122"/>
              </a:rPr>
              <a:t>MathWorks</a:t>
            </a:r>
            <a:r>
              <a:rPr lang="zh-CN" altLang="en-US" sz="1600" b="1" dirty="0">
                <a:latin typeface="楷体_GB2312" pitchFamily="1" charset="-122"/>
                <a:ea typeface="楷体_GB2312" pitchFamily="1" charset="-122"/>
              </a:rPr>
              <a:t>完全是绝缘体。</a:t>
            </a:r>
            <a:endParaRPr lang="zh-CN" altLang="en-US" sz="1600" b="1" dirty="0">
              <a:latin typeface="楷体_GB2312" pitchFamily="1" charset="-122"/>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blinds(horizontal)">
                                      <p:cBhvr>
                                        <p:cTn id="7" dur="500"/>
                                        <p:tgtEl>
                                          <p:spTgt spid="143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342"/>
                                        </p:tgtEl>
                                        <p:attrNameLst>
                                          <p:attrName>style.visibility</p:attrName>
                                        </p:attrNameLst>
                                      </p:cBhvr>
                                      <p:to>
                                        <p:strVal val="visible"/>
                                      </p:to>
                                    </p:set>
                                    <p:animEffect transition="in" filter="wipe(up)">
                                      <p:cBhvr>
                                        <p:cTn id="12" dur="500"/>
                                        <p:tgtEl>
                                          <p:spTgt spid="143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340"/>
                                        </p:tgtEl>
                                        <p:attrNameLst>
                                          <p:attrName>style.visibility</p:attrName>
                                        </p:attrNameLst>
                                      </p:cBhvr>
                                      <p:to>
                                        <p:strVal val="visible"/>
                                      </p:to>
                                    </p:set>
                                    <p:animEffect transition="in" filter="wipe(up)">
                                      <p:cBhvr>
                                        <p:cTn id="1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1" grpId="0"/>
      <p:bldP spid="1434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Rectangle 2"/>
          <p:cNvSpPr>
            <a:spLocks noGrp="1" noChangeArrowheads="1"/>
          </p:cNvSpPr>
          <p:nvPr>
            <p:ph type="title" idx="4294967295"/>
          </p:nvPr>
        </p:nvSpPr>
        <p:spPr>
          <a:xfrm>
            <a:off x="1116013" y="368300"/>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4.9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元胞数组（cell array）</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15715" name="Rectangle 3"/>
          <p:cNvSpPr>
            <a:spLocks noGrp="1"/>
          </p:cNvSpPr>
          <p:nvPr>
            <p:ph type="body" sz="half" idx="4294967295"/>
          </p:nvPr>
        </p:nvSpPr>
        <p:spPr>
          <a:xfrm>
            <a:off x="755650" y="1052513"/>
            <a:ext cx="8137525" cy="4791075"/>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lvl="0" algn="just" eaLnBrk="1" hangingPunct="1">
              <a:buFont typeface="Wingdings" panose="05000000000000000000" pitchFamily="2" charset="2"/>
              <a:buNone/>
            </a:pPr>
            <a:r>
              <a:rPr lang="zh-CN" altLang="en-US" sz="2600" b="1" dirty="0">
                <a:solidFill>
                  <a:srgbClr val="0000CC"/>
                </a:solidFill>
                <a:latin typeface="Times New Roman" panose="02020603050405020304" pitchFamily="18" charset="0"/>
                <a:ea typeface="华文楷体" pitchFamily="2" charset="-122"/>
              </a:rPr>
              <a:t>元胞数组（单元数组）的概念</a:t>
            </a:r>
            <a:endParaRPr lang="zh-CN" altLang="en-US" sz="2600" b="1" dirty="0">
              <a:solidFill>
                <a:srgbClr val="0000CC"/>
              </a:solidFill>
              <a:latin typeface="Times New Roman" panose="02020603050405020304" pitchFamily="18" charset="0"/>
              <a:ea typeface="华文楷体" pitchFamily="2" charset="-122"/>
            </a:endParaRPr>
          </a:p>
          <a:p>
            <a:pPr lvl="0" algn="just" eaLnBrk="1" hangingPunct="1">
              <a:spcBef>
                <a:spcPct val="50000"/>
              </a:spcBef>
            </a:pPr>
            <a:r>
              <a:rPr lang="zh-CN" altLang="en-US" sz="2600" b="1" dirty="0">
                <a:latin typeface="Times New Roman" panose="02020603050405020304" pitchFamily="18" charset="0"/>
                <a:ea typeface="华文楷体" pitchFamily="2" charset="-122"/>
                <a:sym typeface="Arial" panose="020B0604020202020204" pitchFamily="34" charset="0"/>
              </a:rPr>
              <a:t>特殊的数据类型，在一个数组中存放各种不同类型的数据</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spcBef>
                <a:spcPct val="50000"/>
              </a:spcBef>
            </a:pPr>
            <a:r>
              <a:rPr lang="zh-CN" altLang="en-US" sz="2600" b="1" dirty="0">
                <a:latin typeface="Times New Roman" panose="02020603050405020304" pitchFamily="18" charset="0"/>
                <a:ea typeface="华文楷体" pitchFamily="2" charset="-122"/>
                <a:sym typeface="Arial" panose="020B0604020202020204" pitchFamily="34" charset="0"/>
              </a:rPr>
              <a:t>每个单元相当于一个“盒子”</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spcBef>
                <a:spcPct val="50000"/>
              </a:spcBef>
            </a:pPr>
            <a:r>
              <a:rPr lang="zh-CN" altLang="en-US" sz="2600" b="1" dirty="0">
                <a:latin typeface="Times New Roman" panose="02020603050405020304" pitchFamily="18" charset="0"/>
                <a:ea typeface="华文楷体" pitchFamily="2" charset="-122"/>
                <a:sym typeface="Arial" panose="020B0604020202020204" pitchFamily="34" charset="0"/>
              </a:rPr>
              <a:t>“盒子”</a:t>
            </a:r>
            <a:r>
              <a:rPr lang="zh-TW" altLang="en-US" sz="2600" b="1" dirty="0">
                <a:latin typeface="Times New Roman" panose="02020603050405020304" pitchFamily="18" charset="0"/>
                <a:ea typeface="华文楷体" pitchFamily="2" charset="-122"/>
                <a:sym typeface="Arial" panose="020B0604020202020204" pitchFamily="34" charset="0"/>
              </a:rPr>
              <a:t>可</a:t>
            </a:r>
            <a:r>
              <a:rPr lang="zh-CN" altLang="en-US" sz="2600" b="1" dirty="0">
                <a:latin typeface="Times New Roman" panose="02020603050405020304" pitchFamily="18" charset="0"/>
                <a:ea typeface="华文楷体" pitchFamily="2" charset="-122"/>
                <a:sym typeface="Arial" panose="020B0604020202020204" pitchFamily="34" charset="0"/>
              </a:rPr>
              <a:t>存储各种</a:t>
            </a:r>
            <a:r>
              <a:rPr lang="zh-TW" altLang="en-US" sz="2600" b="1" dirty="0">
                <a:latin typeface="Times New Roman" panose="02020603050405020304" pitchFamily="18" charset="0"/>
                <a:ea typeface="华文楷体" pitchFamily="2" charset="-122"/>
                <a:sym typeface="Arial" panose="020B0604020202020204" pitchFamily="34" charset="0"/>
              </a:rPr>
              <a:t>不同</a:t>
            </a:r>
            <a:r>
              <a:rPr lang="zh-CN" altLang="en-US" sz="2600" b="1" dirty="0">
                <a:latin typeface="Times New Roman" panose="02020603050405020304" pitchFamily="18" charset="0"/>
                <a:ea typeface="华文楷体" pitchFamily="2" charset="-122"/>
                <a:sym typeface="Arial" panose="020B0604020202020204" pitchFamily="34" charset="0"/>
              </a:rPr>
              <a:t>类型</a:t>
            </a:r>
            <a:r>
              <a:rPr lang="zh-TW" altLang="en-US" sz="2600" b="1" dirty="0">
                <a:latin typeface="Times New Roman" panose="02020603050405020304" pitchFamily="18" charset="0"/>
                <a:ea typeface="华文楷体" pitchFamily="2" charset="-122"/>
                <a:sym typeface="Arial" panose="020B0604020202020204" pitchFamily="34" charset="0"/>
              </a:rPr>
              <a:t>的</a:t>
            </a:r>
            <a:r>
              <a:rPr lang="en-US" altLang="zh-CN" sz="2600" b="1" dirty="0">
                <a:latin typeface="Times New Roman" panose="02020603050405020304" pitchFamily="18" charset="0"/>
                <a:ea typeface="华文楷体" pitchFamily="2" charset="-122"/>
                <a:sym typeface="Arial" panose="020B0604020202020204" pitchFamily="34" charset="0"/>
              </a:rPr>
              <a:t>MATLAB</a:t>
            </a:r>
            <a:r>
              <a:rPr lang="zh-CN" altLang="en-US" sz="2600" b="1" dirty="0">
                <a:latin typeface="Times New Roman" panose="02020603050405020304" pitchFamily="18" charset="0"/>
                <a:ea typeface="华文楷体" pitchFamily="2" charset="-122"/>
                <a:sym typeface="Arial" panose="020B0604020202020204" pitchFamily="34" charset="0"/>
              </a:rPr>
              <a:t>数据</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1" algn="just" eaLnBrk="1" hangingPunct="1">
              <a:spcBef>
                <a:spcPct val="50000"/>
              </a:spcBef>
              <a:buFont typeface="Wingdings" panose="05000000000000000000" pitchFamily="2" charset="2"/>
              <a:buNone/>
            </a:pPr>
            <a:r>
              <a:rPr lang="zh-CN" altLang="en-US" sz="2400" b="1" dirty="0">
                <a:latin typeface="Times New Roman" panose="02020603050405020304" pitchFamily="18" charset="0"/>
                <a:ea typeface="华文楷体" pitchFamily="2" charset="-122"/>
              </a:rPr>
              <a:t>元胞数组例子：</a:t>
            </a:r>
            <a:endParaRPr lang="zh-CN" altLang="en-US" sz="2400" b="1" dirty="0">
              <a:latin typeface="Times New Roman" panose="02020603050405020304" pitchFamily="18" charset="0"/>
              <a:ea typeface="华文楷体" pitchFamily="2" charset="-122"/>
            </a:endParaRPr>
          </a:p>
        </p:txBody>
      </p:sp>
      <p:graphicFrame>
        <p:nvGraphicFramePr>
          <p:cNvPr id="115716" name="Group 4"/>
          <p:cNvGraphicFramePr>
            <a:graphicFrameLocks noGrp="1"/>
          </p:cNvGraphicFramePr>
          <p:nvPr>
            <p:ph sz="half" idx="1"/>
          </p:nvPr>
        </p:nvGraphicFramePr>
        <p:xfrm>
          <a:off x="1474788" y="4483100"/>
          <a:ext cx="6769100" cy="1543050"/>
        </p:xfrm>
        <a:graphic>
          <a:graphicData uri="http://schemas.openxmlformats.org/drawingml/2006/table">
            <a:tbl>
              <a:tblPr/>
              <a:tblGrid>
                <a:gridCol w="2255837"/>
                <a:gridCol w="2257425"/>
                <a:gridCol w="2255838"/>
              </a:tblGrid>
              <a:tr h="1543050">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Cell 1,1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rPr>
                        <a:t>Taiwan</a:t>
                      </a:r>
                      <a:endPar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rPr>
                        <a:t>Taibei</a:t>
                      </a:r>
                      <a:endPar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endParaRP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Cell 1,2</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rPr>
                        <a:t>Mainland</a:t>
                      </a:r>
                      <a:endPar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rPr>
                        <a:t>Beijing</a:t>
                      </a:r>
                      <a:endPar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endParaRP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Cell 1,3</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rPr>
                        <a:t>[1 2 3 4]</a:t>
                      </a:r>
                      <a:endPar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endParaRPr>
                    </a:p>
                    <a:p>
                      <a:pPr marL="0" marR="0" lvl="0" indent="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rPr>
                        <a:t>test</a:t>
                      </a:r>
                      <a:endParaRPr kumimoji="0"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endParaRPr>
                    </a:p>
                  </a:txBody>
                  <a:tcPr marT="45743" marB="45743"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
        <p:nvSpPr>
          <p:cNvPr id="115726" name="日期占位符 4"/>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15727" name="页脚占位符 5"/>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110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Rectangle 2"/>
          <p:cNvSpPr>
            <a:spLocks noGrp="1" noChangeArrowheads="1"/>
          </p:cNvSpPr>
          <p:nvPr>
            <p:ph type="title" idx="4294967295"/>
          </p:nvPr>
        </p:nvSpPr>
        <p:spPr>
          <a:xfrm>
            <a:off x="1509713"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4.9.1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元胞数组的创建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1673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1674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111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16741"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70000"/>
              </a:lnSpc>
            </a:pPr>
            <a:r>
              <a:rPr lang="zh-CN" altLang="en-US" sz="2600" b="1" dirty="0">
                <a:solidFill>
                  <a:srgbClr val="0000CC"/>
                </a:solidFill>
                <a:latin typeface="Times New Roman" panose="02020603050405020304" pitchFamily="18" charset="0"/>
                <a:ea typeface="华文楷体" pitchFamily="2" charset="-122"/>
                <a:sym typeface="Arial" panose="020B0604020202020204" pitchFamily="34" charset="0"/>
              </a:rPr>
              <a:t>创建方法</a:t>
            </a:r>
            <a:endParaRPr lang="zh-CN" altLang="en-US" sz="2600" b="1" dirty="0">
              <a:solidFill>
                <a:srgbClr val="0000CC"/>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70000"/>
              </a:lnSpc>
              <a:spcBef>
                <a:spcPct val="40000"/>
              </a:spcBef>
            </a:pPr>
            <a:r>
              <a:rPr lang="zh-CN" altLang="en-US" sz="2600" b="1" dirty="0">
                <a:latin typeface="Times New Roman" panose="02020603050405020304" pitchFamily="18" charset="0"/>
                <a:ea typeface="华文楷体" pitchFamily="2" charset="-122"/>
                <a:sym typeface="Arial" panose="020B0604020202020204" pitchFamily="34" charset="0"/>
              </a:rPr>
              <a:t>赋值语句</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1" algn="just" eaLnBrk="1" hangingPunct="1">
              <a:lnSpc>
                <a:spcPct val="70000"/>
              </a:lnSpc>
              <a:spcBef>
                <a:spcPct val="40000"/>
              </a:spcBef>
            </a:pPr>
            <a:r>
              <a:rPr lang="en-US" altLang="zh-CN" sz="2600" b="1" dirty="0">
                <a:latin typeface="Times New Roman" panose="02020603050405020304" pitchFamily="18" charset="0"/>
                <a:ea typeface="华文楷体" pitchFamily="2" charset="-122"/>
                <a:sym typeface="Arial" panose="020B0604020202020204" pitchFamily="34" charset="0"/>
              </a:rPr>
              <a:t>cell</a:t>
            </a:r>
            <a:r>
              <a:rPr lang="zh-CN" altLang="en-US" sz="2600" b="1" dirty="0">
                <a:latin typeface="Times New Roman" panose="02020603050405020304" pitchFamily="18" charset="0"/>
                <a:ea typeface="华文楷体" pitchFamily="2" charset="-122"/>
                <a:sym typeface="Arial" panose="020B0604020202020204" pitchFamily="34" charset="0"/>
              </a:rPr>
              <a:t>函数</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70000"/>
              </a:lnSpc>
              <a:spcBef>
                <a:spcPct val="40000"/>
              </a:spcBef>
            </a:pPr>
            <a:r>
              <a:rPr lang="zh-CN" altLang="en-US" sz="2600" b="1" dirty="0">
                <a:solidFill>
                  <a:srgbClr val="0000CC"/>
                </a:solidFill>
                <a:latin typeface="Times New Roman" panose="02020603050405020304" pitchFamily="18" charset="0"/>
                <a:ea typeface="华文楷体" pitchFamily="2" charset="-122"/>
                <a:sym typeface="Arial" panose="020B0604020202020204" pitchFamily="34" charset="0"/>
              </a:rPr>
              <a:t>赋值语句创建元胞数组</a:t>
            </a:r>
            <a:endParaRPr lang="zh-CN" altLang="en-US" sz="2600" b="1" dirty="0">
              <a:solidFill>
                <a:srgbClr val="0000CC"/>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70000"/>
              </a:lnSpc>
              <a:spcBef>
                <a:spcPct val="30000"/>
              </a:spcBef>
            </a:pPr>
            <a:r>
              <a:rPr lang="zh-CN" altLang="en-US" sz="2600" b="1" dirty="0">
                <a:latin typeface="Times New Roman" panose="02020603050405020304" pitchFamily="18" charset="0"/>
                <a:ea typeface="华文楷体" pitchFamily="2" charset="-122"/>
                <a:sym typeface="Arial" panose="020B0604020202020204" pitchFamily="34" charset="0"/>
              </a:rPr>
              <a:t>元胞索引</a:t>
            </a:r>
            <a:r>
              <a:rPr lang="en-US" altLang="zh-CN" sz="2600" b="1" dirty="0">
                <a:latin typeface="Times New Roman" panose="02020603050405020304" pitchFamily="18" charset="0"/>
                <a:ea typeface="华文楷体" pitchFamily="2" charset="-122"/>
                <a:sym typeface="Arial" panose="020B0604020202020204" pitchFamily="34" charset="0"/>
              </a:rPr>
              <a:t>(cell indexing)</a:t>
            </a:r>
            <a:r>
              <a:rPr lang="zh-CN" altLang="en-US" sz="2600" b="1" dirty="0">
                <a:latin typeface="Times New Roman" panose="02020603050405020304" pitchFamily="18" charset="0"/>
                <a:ea typeface="华文楷体" pitchFamily="2" charset="-122"/>
                <a:sym typeface="Arial" panose="020B0604020202020204" pitchFamily="34" charset="0"/>
              </a:rPr>
              <a:t>方式</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2" algn="just" eaLnBrk="1" hangingPunct="1">
              <a:lnSpc>
                <a:spcPct val="70000"/>
              </a:lnSpc>
              <a:spcBef>
                <a:spcPct val="30000"/>
              </a:spcBef>
              <a:buFont typeface="Wingdings" panose="05000000000000000000" pitchFamily="2" charset="2"/>
              <a:buNone/>
            </a:pPr>
            <a:r>
              <a:rPr lang="zh-CN" altLang="en-US" sz="2800" b="1" dirty="0">
                <a:latin typeface="Times New Roman" panose="02020603050405020304" pitchFamily="18" charset="0"/>
                <a:ea typeface="华文楷体" pitchFamily="2" charset="-122"/>
              </a:rPr>
              <a:t>   </a:t>
            </a:r>
            <a:r>
              <a:rPr lang="zh-CN" altLang="en-US" sz="2400" b="1" dirty="0">
                <a:latin typeface="Times New Roman" panose="02020603050405020304" pitchFamily="18" charset="0"/>
                <a:ea typeface="华文楷体" pitchFamily="2" charset="-122"/>
              </a:rPr>
              <a:t>格式：</a:t>
            </a:r>
            <a:r>
              <a:rPr lang="en-US" altLang="zh-CN" sz="2400" b="1" dirty="0">
                <a:latin typeface="Times New Roman" panose="02020603050405020304" pitchFamily="18" charset="0"/>
                <a:ea typeface="华文楷体" pitchFamily="2" charset="-122"/>
              </a:rPr>
              <a:t>a(1, 2)={… … …}</a:t>
            </a:r>
            <a:endParaRPr lang="en-US" altLang="zh-CN" sz="2400" b="1" dirty="0">
              <a:latin typeface="Times New Roman" panose="02020603050405020304" pitchFamily="18" charset="0"/>
              <a:ea typeface="华文楷体" pitchFamily="2" charset="-122"/>
            </a:endParaRPr>
          </a:p>
          <a:p>
            <a:pPr lvl="1" algn="just" eaLnBrk="1" hangingPunct="1">
              <a:lnSpc>
                <a:spcPct val="70000"/>
              </a:lnSpc>
              <a:spcBef>
                <a:spcPct val="30000"/>
              </a:spcBef>
            </a:pPr>
            <a:r>
              <a:rPr lang="zh-CN" altLang="en-US" sz="2600" b="1" dirty="0">
                <a:latin typeface="Times New Roman" panose="02020603050405020304" pitchFamily="18" charset="0"/>
                <a:ea typeface="华文楷体" pitchFamily="2" charset="-122"/>
                <a:sym typeface="Arial" panose="020B0604020202020204" pitchFamily="34" charset="0"/>
              </a:rPr>
              <a:t>元胞内容索引</a:t>
            </a:r>
            <a:r>
              <a:rPr lang="en-US" altLang="zh-CN" sz="2600" b="1" dirty="0">
                <a:latin typeface="Times New Roman" panose="02020603050405020304" pitchFamily="18" charset="0"/>
                <a:ea typeface="华文楷体" pitchFamily="2" charset="-122"/>
                <a:sym typeface="Arial" panose="020B0604020202020204" pitchFamily="34" charset="0"/>
              </a:rPr>
              <a:t>(content indexing)</a:t>
            </a:r>
            <a:r>
              <a:rPr lang="zh-CN" altLang="en-US" sz="2600" b="1" dirty="0">
                <a:latin typeface="Times New Roman" panose="02020603050405020304" pitchFamily="18" charset="0"/>
                <a:ea typeface="华文楷体" pitchFamily="2" charset="-122"/>
                <a:sym typeface="Arial" panose="020B0604020202020204" pitchFamily="34" charset="0"/>
              </a:rPr>
              <a:t>方式</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2" algn="just" eaLnBrk="1" hangingPunct="1">
              <a:lnSpc>
                <a:spcPct val="70000"/>
              </a:lnSpc>
              <a:spcBef>
                <a:spcPct val="30000"/>
              </a:spcBef>
              <a:buFont typeface="Wingdings" panose="05000000000000000000" pitchFamily="2" charset="2"/>
              <a:buNone/>
            </a:pPr>
            <a:r>
              <a:rPr lang="zh-CN" altLang="en-US" sz="2400" b="1" dirty="0">
                <a:latin typeface="Times New Roman" panose="02020603050405020304" pitchFamily="18" charset="0"/>
                <a:ea typeface="华文楷体" pitchFamily="2" charset="-122"/>
              </a:rPr>
              <a:t>   格式：</a:t>
            </a:r>
            <a:r>
              <a:rPr lang="en-US" altLang="zh-CN" sz="2400" b="1" dirty="0">
                <a:latin typeface="Times New Roman" panose="02020603050405020304" pitchFamily="18" charset="0"/>
                <a:ea typeface="华文楷体" pitchFamily="2" charset="-122"/>
              </a:rPr>
              <a:t>a{1, 2}=[…]  or ‘…’</a:t>
            </a:r>
            <a:endParaRPr lang="en-US" altLang="zh-CN" sz="2400" b="1" dirty="0">
              <a:latin typeface="Times New Roman" panose="02020603050405020304" pitchFamily="18" charset="0"/>
              <a:ea typeface="华文楷体" pitchFamily="2" charset="-122"/>
            </a:endParaRPr>
          </a:p>
          <a:p>
            <a:pPr lvl="1" algn="just" eaLnBrk="1" hangingPunct="1">
              <a:lnSpc>
                <a:spcPct val="70000"/>
              </a:lnSpc>
              <a:spcBef>
                <a:spcPct val="30000"/>
              </a:spcBef>
            </a:pPr>
            <a:r>
              <a:rPr lang="zh-TW" altLang="en-US" sz="2600" b="1" dirty="0">
                <a:latin typeface="Times New Roman" panose="02020603050405020304" pitchFamily="18" charset="0"/>
                <a:ea typeface="华文楷体" pitchFamily="2" charset="-122"/>
                <a:sym typeface="Arial" panose="020B0604020202020204" pitchFamily="34" charset="0"/>
              </a:rPr>
              <a:t>直接用大括</a:t>
            </a:r>
            <a:r>
              <a:rPr lang="zh-CN" altLang="en-US" sz="2600" b="1" dirty="0">
                <a:latin typeface="Times New Roman" panose="02020603050405020304" pitchFamily="18" charset="0"/>
                <a:ea typeface="华文楷体" pitchFamily="2" charset="-122"/>
                <a:sym typeface="Arial" panose="020B0604020202020204" pitchFamily="34" charset="0"/>
              </a:rPr>
              <a:t>号</a:t>
            </a:r>
            <a:r>
              <a:rPr lang="zh-TW" altLang="en-US" sz="2600" b="1" dirty="0">
                <a:latin typeface="Times New Roman" panose="02020603050405020304" pitchFamily="18" charset="0"/>
                <a:ea typeface="华文楷体" pitchFamily="2" charset="-122"/>
                <a:sym typeface="Arial" panose="020B0604020202020204" pitchFamily="34" charset="0"/>
              </a:rPr>
              <a:t>一次把所有元素括起</a:t>
            </a:r>
            <a:r>
              <a:rPr lang="zh-CN" altLang="en-US" sz="2600" b="1" dirty="0">
                <a:latin typeface="Times New Roman" panose="02020603050405020304" pitchFamily="18" charset="0"/>
                <a:ea typeface="华文楷体" pitchFamily="2" charset="-122"/>
                <a:sym typeface="Arial" panose="020B0604020202020204" pitchFamily="34" charset="0"/>
              </a:rPr>
              <a:t>来</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2" algn="just" eaLnBrk="1" hangingPunct="1">
              <a:lnSpc>
                <a:spcPct val="70000"/>
              </a:lnSpc>
              <a:spcBef>
                <a:spcPct val="30000"/>
              </a:spcBef>
              <a:buClr>
                <a:schemeClr val="hlink"/>
              </a:buClr>
              <a:buFont typeface="Wingdings" panose="05000000000000000000" pitchFamily="2" charset="2"/>
              <a:buNone/>
            </a:pPr>
            <a:r>
              <a:rPr lang="en-US" altLang="zh-CN" sz="2400" b="1" dirty="0">
                <a:latin typeface="Times New Roman" panose="02020603050405020304" pitchFamily="18" charset="0"/>
                <a:ea typeface="华文楷体" pitchFamily="2" charset="-122"/>
              </a:rPr>
              <a:t>b = {'James Bond', [1 2;3 4;5 6]; pi, ones(5)}</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Rectangle 2"/>
          <p:cNvSpPr>
            <a:spLocks noGrp="1" noChangeArrowheads="1"/>
          </p:cNvSpPr>
          <p:nvPr>
            <p:ph type="title" idx="4294967295"/>
          </p:nvPr>
        </p:nvSpPr>
        <p:spPr>
          <a:xfrm>
            <a:off x="1350963"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4.9.1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元胞数组的创建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1776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1776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112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1776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en-US" altLang="zh-CN" sz="2600" b="1" dirty="0">
                <a:solidFill>
                  <a:srgbClr val="0000FF"/>
                </a:solidFill>
                <a:latin typeface="Times New Roman" panose="02020603050405020304" pitchFamily="18" charset="0"/>
                <a:ea typeface="华文楷体" pitchFamily="2" charset="-122"/>
              </a:rPr>
              <a:t>Cell indexing</a:t>
            </a:r>
            <a:r>
              <a:rPr lang="zh-CN" altLang="en-US" sz="2600" b="1" dirty="0">
                <a:solidFill>
                  <a:srgbClr val="0000FF"/>
                </a:solidFill>
                <a:latin typeface="Times New Roman" panose="02020603050405020304" pitchFamily="18" charset="0"/>
                <a:ea typeface="华文楷体" pitchFamily="2" charset="-122"/>
              </a:rPr>
              <a:t>方式创建元胞数组</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it-IT" altLang="en-US" sz="2400" b="1" dirty="0">
                <a:latin typeface="Times New Roman" panose="02020603050405020304" pitchFamily="18" charset="0"/>
              </a:rPr>
              <a:t>&gt;&gt; a(1,1) = {[1 4 3; 0 5 8; 7 2 9]};</a:t>
            </a:r>
            <a:endParaRPr lang="it-IT" altLang="en-US"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it-IT" altLang="en-US" sz="2400" b="1" dirty="0">
                <a:latin typeface="Times New Roman" panose="02020603050405020304" pitchFamily="18" charset="0"/>
              </a:rPr>
              <a:t>&gt;&gt; a(1,2) = {'Anne Smith'};</a:t>
            </a:r>
            <a:endParaRPr lang="it-IT" altLang="en-US"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it-IT" altLang="en-US" sz="2400" b="1" dirty="0">
                <a:latin typeface="Times New Roman" panose="02020603050405020304" pitchFamily="18" charset="0"/>
              </a:rPr>
              <a:t>&gt;&gt; a(2,1) = {3+7i};</a:t>
            </a:r>
            <a:endParaRPr lang="it-IT" altLang="en-US"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it-IT" altLang="en-US" sz="2400" b="1" dirty="0">
                <a:latin typeface="Times New Roman" panose="02020603050405020304" pitchFamily="18" charset="0"/>
              </a:rPr>
              <a:t>&gt;&gt; a(2,2) = {-pi:pi/10:pi};</a:t>
            </a:r>
            <a:endParaRPr lang="it-IT" altLang="en-US" sz="2400" b="1" dirty="0">
              <a:latin typeface="Times New Roman" panose="02020603050405020304" pitchFamily="18" charset="0"/>
            </a:endParaRPr>
          </a:p>
          <a:p>
            <a:pPr lvl="1" algn="just" eaLnBrk="1" hangingPunct="1">
              <a:lnSpc>
                <a:spcPct val="90000"/>
              </a:lnSpc>
            </a:pPr>
            <a:r>
              <a:rPr lang="en-US" altLang="zh-CN" sz="2400" b="1" dirty="0">
                <a:solidFill>
                  <a:srgbClr val="0000FF"/>
                </a:solidFill>
                <a:latin typeface="Times New Roman" panose="02020603050405020304" pitchFamily="18" charset="0"/>
                <a:ea typeface="华文楷体" pitchFamily="2" charset="-122"/>
              </a:rPr>
              <a:t>“{ }” </a:t>
            </a:r>
            <a:r>
              <a:rPr lang="zh-CN" altLang="en-US" sz="2400" b="1" dirty="0">
                <a:solidFill>
                  <a:srgbClr val="0000FF"/>
                </a:solidFill>
                <a:latin typeface="Times New Roman" panose="02020603050405020304" pitchFamily="18" charset="0"/>
                <a:ea typeface="华文楷体" pitchFamily="2" charset="-122"/>
              </a:rPr>
              <a:t>表示空元胞数组</a:t>
            </a:r>
            <a:endParaRPr lang="it-IT" altLang="en-US" sz="2400" b="1" dirty="0">
              <a:solidFill>
                <a:srgbClr val="0000FF"/>
              </a:solidFill>
              <a:latin typeface="Times New Roman" panose="02020603050405020304" pitchFamily="18" charset="0"/>
              <a:ea typeface="华文楷体" pitchFamily="2" charset="-122"/>
            </a:endParaRPr>
          </a:p>
          <a:p>
            <a:pPr lvl="0" algn="just" eaLnBrk="1" hangingPunct="1">
              <a:lnSpc>
                <a:spcPct val="90000"/>
              </a:lnSpc>
            </a:pPr>
            <a:r>
              <a:rPr lang="en-US" altLang="zh-CN" sz="2600" b="1" dirty="0">
                <a:solidFill>
                  <a:srgbClr val="0000FF"/>
                </a:solidFill>
                <a:latin typeface="Times New Roman" panose="02020603050405020304" pitchFamily="18" charset="0"/>
                <a:ea typeface="华文楷体" pitchFamily="2" charset="-122"/>
              </a:rPr>
              <a:t>Content indexing</a:t>
            </a:r>
            <a:r>
              <a:rPr lang="zh-CN" altLang="en-US" sz="2600" b="1" dirty="0">
                <a:solidFill>
                  <a:srgbClr val="0000FF"/>
                </a:solidFill>
                <a:latin typeface="Times New Roman" panose="02020603050405020304" pitchFamily="18" charset="0"/>
                <a:ea typeface="华文楷体" pitchFamily="2" charset="-122"/>
              </a:rPr>
              <a:t>方式创建元胞数组</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it-IT" altLang="en-US" sz="2400" b="1" dirty="0">
                <a:latin typeface="Times New Roman" panose="02020603050405020304" pitchFamily="18" charset="0"/>
              </a:rPr>
              <a:t>&gt;&gt; </a:t>
            </a:r>
            <a:r>
              <a:rPr lang="en-US" altLang="zh-CN" sz="2400" b="1" dirty="0">
                <a:latin typeface="Times New Roman" panose="02020603050405020304" pitchFamily="18" charset="0"/>
              </a:rPr>
              <a:t>b{1,1} = 'James Bond' ;</a:t>
            </a: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it-IT" altLang="en-US" sz="2400" b="1" dirty="0">
                <a:latin typeface="Times New Roman" panose="02020603050405020304" pitchFamily="18" charset="0"/>
              </a:rPr>
              <a:t>&gt;&gt; </a:t>
            </a:r>
            <a:r>
              <a:rPr lang="en-US" altLang="zh-CN" sz="2400" b="1" dirty="0">
                <a:latin typeface="Times New Roman" panose="02020603050405020304" pitchFamily="18" charset="0"/>
              </a:rPr>
              <a:t>b{1,2} = [1 2;3 4;5 6];</a:t>
            </a: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it-IT" altLang="en-US" sz="2400" b="1" dirty="0">
                <a:latin typeface="Times New Roman" panose="02020603050405020304" pitchFamily="18" charset="0"/>
              </a:rPr>
              <a:t>&gt;&gt; </a:t>
            </a:r>
            <a:r>
              <a:rPr lang="en-US" altLang="zh-CN" sz="2400" b="1" dirty="0">
                <a:latin typeface="Times New Roman" panose="02020603050405020304" pitchFamily="18" charset="0"/>
              </a:rPr>
              <a:t>b{2,1} = pi;</a:t>
            </a: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it-IT" altLang="en-US" sz="2400" b="1" dirty="0">
                <a:latin typeface="Times New Roman" panose="02020603050405020304" pitchFamily="18" charset="0"/>
              </a:rPr>
              <a:t>&gt;&gt; </a:t>
            </a:r>
            <a:r>
              <a:rPr lang="en-US" altLang="zh-CN" sz="2400" b="1" dirty="0">
                <a:latin typeface="Times New Roman" panose="02020603050405020304" pitchFamily="18" charset="0"/>
              </a:rPr>
              <a:t>b{2,2} = zeros(5); </a:t>
            </a:r>
            <a:endParaRPr lang="en-US" altLang="zh-CN" sz="2400" b="1" dirty="0">
              <a:latin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Rectangle 2"/>
          <p:cNvSpPr>
            <a:spLocks noGrp="1" noChangeArrowheads="1"/>
          </p:cNvSpPr>
          <p:nvPr>
            <p:ph type="title" idx="4294967295"/>
          </p:nvPr>
        </p:nvSpPr>
        <p:spPr>
          <a:xfrm>
            <a:off x="1116013" y="404813"/>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4.9.1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元胞数组的创建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1878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1878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113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18789"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zh-CN" altLang="en-US" sz="2600" b="1" dirty="0">
                <a:solidFill>
                  <a:srgbClr val="0000FF"/>
                </a:solidFill>
                <a:latin typeface="Times New Roman" panose="02020603050405020304" pitchFamily="18" charset="0"/>
                <a:ea typeface="华文楷体" pitchFamily="2" charset="-122"/>
              </a:rPr>
              <a:t>元胞数组的连接</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Exam: </a:t>
            </a:r>
            <a:r>
              <a:rPr lang="zh-CN" altLang="en-US" sz="2400" b="1" dirty="0">
                <a:solidFill>
                  <a:srgbClr val="0000FF"/>
                </a:solidFill>
                <a:latin typeface="Times New Roman" panose="02020603050405020304" pitchFamily="18" charset="0"/>
                <a:ea typeface="华文楷体" pitchFamily="2" charset="-122"/>
              </a:rPr>
              <a:t>连接元胞数组</a:t>
            </a:r>
            <a:r>
              <a:rPr lang="en-US" altLang="zh-CN" sz="2400" b="1" dirty="0">
                <a:solidFill>
                  <a:srgbClr val="0000FF"/>
                </a:solidFill>
                <a:latin typeface="Times New Roman" panose="02020603050405020304" pitchFamily="18" charset="0"/>
                <a:ea typeface="华文楷体" pitchFamily="2" charset="-122"/>
              </a:rPr>
              <a:t>a</a:t>
            </a:r>
            <a:r>
              <a:rPr lang="zh-CN" altLang="en-US" sz="2400" b="1" dirty="0">
                <a:solidFill>
                  <a:srgbClr val="0000FF"/>
                </a:solidFill>
                <a:latin typeface="Times New Roman" panose="02020603050405020304" pitchFamily="18" charset="0"/>
                <a:ea typeface="华文楷体" pitchFamily="2" charset="-122"/>
              </a:rPr>
              <a:t>、</a:t>
            </a:r>
            <a:r>
              <a:rPr lang="en-US" altLang="zh-CN" sz="2400" b="1" dirty="0">
                <a:solidFill>
                  <a:srgbClr val="0000FF"/>
                </a:solidFill>
                <a:latin typeface="Times New Roman" panose="02020603050405020304" pitchFamily="18" charset="0"/>
                <a:ea typeface="华文楷体" pitchFamily="2" charset="-122"/>
              </a:rPr>
              <a:t>b</a:t>
            </a:r>
            <a:r>
              <a:rPr lang="zh-CN" altLang="en-US" sz="2400" b="1" dirty="0">
                <a:solidFill>
                  <a:srgbClr val="0000FF"/>
                </a:solidFill>
                <a:latin typeface="Times New Roman" panose="02020603050405020304" pitchFamily="18" charset="0"/>
                <a:ea typeface="华文楷体" pitchFamily="2" charset="-122"/>
              </a:rPr>
              <a:t>，生成元胞数组</a:t>
            </a:r>
            <a:r>
              <a:rPr lang="en-US" altLang="zh-CN" sz="2400" b="1" dirty="0">
                <a:solidFill>
                  <a:srgbClr val="0000FF"/>
                </a:solidFill>
                <a:latin typeface="Times New Roman" panose="02020603050405020304" pitchFamily="18" charset="0"/>
                <a:ea typeface="华文楷体" pitchFamily="2" charset="-122"/>
              </a:rPr>
              <a:t>c</a:t>
            </a:r>
            <a:r>
              <a:rPr lang="zh-CN" altLang="en-US" sz="2400" b="1" dirty="0">
                <a:solidFill>
                  <a:srgbClr val="0000FF"/>
                </a:solidFill>
                <a:latin typeface="Times New Roman" panose="02020603050405020304" pitchFamily="18" charset="0"/>
                <a:ea typeface="华文楷体" pitchFamily="2" charset="-122"/>
              </a:rPr>
              <a:t>。</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rPr>
              <a:t>clear c</a:t>
            </a: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rPr>
              <a:t>c=[a b]     </a:t>
            </a:r>
            <a:r>
              <a:rPr lang="en-US" altLang="zh-CN" sz="2400" b="1" dirty="0">
                <a:solidFill>
                  <a:srgbClr val="008000"/>
                </a:solidFill>
                <a:latin typeface="Times New Roman" panose="02020603050405020304" pitchFamily="18" charset="0"/>
              </a:rPr>
              <a:t>% or c=[a; b]</a:t>
            </a:r>
            <a:endParaRPr lang="en-US" altLang="zh-CN" sz="2400" b="1" dirty="0">
              <a:solidFill>
                <a:srgbClr val="008000"/>
              </a:solidFill>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rPr>
              <a:t>c = </a:t>
            </a: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rPr>
              <a:t>[3x3 double]          'Anne Smith'     'James Bond'    [3x2 double]</a:t>
            </a: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rPr>
              <a:t>[3.0000 + 7.0000i]  [1x21 double]    [    3.1416]    [5x5 double]</a:t>
            </a:r>
            <a:endParaRPr lang="en-US" altLang="zh-CN" sz="2400" b="1" dirty="0">
              <a:latin typeface="Times New Roman" panose="02020603050405020304" pitchFamily="18" charset="0"/>
            </a:endParaRPr>
          </a:p>
          <a:p>
            <a:pPr lvl="1" algn="just" eaLnBrk="1" hangingPunct="1">
              <a:lnSpc>
                <a:spcPct val="90000"/>
              </a:lnSpc>
              <a:spcBef>
                <a:spcPct val="60000"/>
              </a:spcBef>
              <a:buFont typeface="Wingdings" panose="05000000000000000000" pitchFamily="2" charset="2"/>
              <a:buNone/>
            </a:pPr>
            <a:r>
              <a:rPr lang="en-US" altLang="zh-CN" sz="2400" b="1" dirty="0">
                <a:latin typeface="Times New Roman" panose="02020603050405020304" pitchFamily="18" charset="0"/>
              </a:rPr>
              <a:t>&gt;&gt;c=[a; b] </a:t>
            </a:r>
            <a:endParaRPr lang="en-US" altLang="zh-CN" sz="2400" b="1" dirty="0">
              <a:latin typeface="Times New Roman" panose="02020603050405020304" pitchFamily="18" charset="0"/>
            </a:endParaRPr>
          </a:p>
          <a:p>
            <a:pPr lvl="1" algn="just" eaLnBrk="1" hangingPunct="1">
              <a:lnSpc>
                <a:spcPct val="90000"/>
              </a:lnSpc>
              <a:spcBef>
                <a:spcPct val="40000"/>
              </a:spcBef>
              <a:buFont typeface="Wingdings" panose="05000000000000000000" pitchFamily="2" charset="2"/>
              <a:buNone/>
            </a:pPr>
            <a:r>
              <a:rPr lang="en-US" altLang="zh-CN" sz="2400" b="1" dirty="0">
                <a:solidFill>
                  <a:srgbClr val="FF3300"/>
                </a:solidFill>
                <a:latin typeface="Times New Roman" panose="02020603050405020304" pitchFamily="18" charset="0"/>
              </a:rPr>
              <a:t>Result ?</a:t>
            </a:r>
            <a:endParaRPr lang="en-US" altLang="zh-CN" sz="2400" b="1" dirty="0">
              <a:solidFill>
                <a:srgbClr val="FF3300"/>
              </a:solidFill>
              <a:latin typeface="Times New Roman" panose="02020603050405020304" pitchFamily="18"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Rectangle 2"/>
          <p:cNvSpPr>
            <a:spLocks noGrp="1" noChangeArrowheads="1"/>
          </p:cNvSpPr>
          <p:nvPr>
            <p:ph type="title" idx="4294967295"/>
          </p:nvPr>
        </p:nvSpPr>
        <p:spPr>
          <a:xfrm>
            <a:off x="1350963" y="368300"/>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4.9.1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元胞数组的创建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1981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1981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114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1981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en-US" altLang="zh-CN" sz="2600" b="1" dirty="0">
                <a:solidFill>
                  <a:srgbClr val="0000FF"/>
                </a:solidFill>
                <a:latin typeface="Times New Roman" panose="02020603050405020304" pitchFamily="18" charset="0"/>
              </a:rPr>
              <a:t>cell</a:t>
            </a:r>
            <a:r>
              <a:rPr lang="zh-CN" altLang="en-US" sz="2600" b="1" dirty="0">
                <a:solidFill>
                  <a:srgbClr val="0000FF"/>
                </a:solidFill>
                <a:latin typeface="Times New Roman" panose="02020603050405020304" pitchFamily="18" charset="0"/>
                <a:ea typeface="华文楷体" pitchFamily="2" charset="-122"/>
              </a:rPr>
              <a:t>函数创建元胞数组</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&gt;&gt;b = cell(2, 3)</a:t>
            </a:r>
            <a:endParaRPr lang="en-US" altLang="zh-CN" sz="2400" b="1" dirty="0">
              <a:latin typeface="Times New Roman" panose="02020603050405020304" pitchFamily="18"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b = </a:t>
            </a:r>
            <a:endParaRPr lang="en-US" altLang="zh-CN" sz="2000" b="1" dirty="0">
              <a:latin typeface="Times New Roman" panose="02020603050405020304" pitchFamily="18"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     []     []     []</a:t>
            </a:r>
            <a:endParaRPr lang="en-US" altLang="zh-CN" sz="2000" b="1" dirty="0">
              <a:latin typeface="Times New Roman" panose="02020603050405020304" pitchFamily="18"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     []     []     []</a:t>
            </a:r>
            <a:endParaRPr lang="en-US" altLang="zh-CN" sz="2000" b="1" dirty="0">
              <a:latin typeface="Times New Roman" panose="02020603050405020304" pitchFamily="18" charset="0"/>
            </a:endParaRPr>
          </a:p>
          <a:p>
            <a:pPr lvl="1" algn="just" eaLnBrk="1" hangingPunct="1">
              <a:spcBef>
                <a:spcPct val="60000"/>
              </a:spcBef>
              <a:buFont typeface="Wingdings" panose="05000000000000000000" pitchFamily="2" charset="2"/>
              <a:buNone/>
            </a:pPr>
            <a:r>
              <a:rPr lang="en-US" altLang="zh-CN" sz="2400" b="1" dirty="0">
                <a:latin typeface="Times New Roman" panose="02020603050405020304" pitchFamily="18" charset="0"/>
              </a:rPr>
              <a:t>&gt;&gt; whos b</a:t>
            </a:r>
            <a:endParaRPr lang="en-US" altLang="zh-CN" sz="2400" b="1" dirty="0">
              <a:latin typeface="Times New Roman" panose="02020603050405020304" pitchFamily="18"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  Name      Size                    Bytes  Class</a:t>
            </a:r>
            <a:endParaRPr lang="en-US" altLang="zh-CN" sz="2000" b="1" dirty="0">
              <a:latin typeface="Times New Roman" panose="02020603050405020304" pitchFamily="18"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  b            2x3                     24      cell array</a:t>
            </a:r>
            <a:endParaRPr lang="en-US" altLang="zh-CN" sz="2000" b="1" dirty="0">
              <a:latin typeface="Times New Roman" panose="02020603050405020304" pitchFamily="18" charset="0"/>
            </a:endParaRPr>
          </a:p>
          <a:p>
            <a:pPr lvl="1" algn="just" eaLnBrk="1" hangingPunct="1">
              <a:spcBef>
                <a:spcPct val="60000"/>
              </a:spcBef>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注意：每个</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cell</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占有</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个字节的空间</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spcBef>
                <a:spcPct val="40000"/>
              </a:spcBef>
              <a:buFont typeface="Wingdings" panose="05000000000000000000" pitchFamily="2" charset="2"/>
              <a:buNone/>
            </a:pPr>
            <a:r>
              <a:rPr lang="en-US" altLang="zh-CN" sz="2400" b="1" dirty="0">
                <a:latin typeface="Times New Roman" panose="02020603050405020304" pitchFamily="18" charset="0"/>
              </a:rPr>
              <a:t>&gt;&gt;b(1,3) = {1:3};  </a:t>
            </a:r>
            <a:r>
              <a:rPr lang="en-US" altLang="zh-CN" sz="2400" b="1" dirty="0">
                <a:solidFill>
                  <a:srgbClr val="006600"/>
                </a:solidFill>
                <a:latin typeface="Times New Roman" panose="02020603050405020304" pitchFamily="18" charset="0"/>
              </a:rPr>
              <a:t>% or b{1,3} = 1:3;</a:t>
            </a:r>
            <a:r>
              <a:rPr lang="en-US" altLang="zh-CN" sz="2400" b="1" dirty="0">
                <a:latin typeface="Times New Roman" panose="02020603050405020304" pitchFamily="18" charset="0"/>
              </a:rPr>
              <a:t> </a:t>
            </a:r>
            <a:endParaRPr lang="en-US" altLang="zh-CN" sz="2400" b="1" dirty="0">
              <a:latin typeface="Times New Roman" panose="020206030504050203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Rectangle 2"/>
          <p:cNvSpPr>
            <a:spLocks noGrp="1" noChangeArrowheads="1"/>
          </p:cNvSpPr>
          <p:nvPr>
            <p:ph type="title" idx="4294967295"/>
          </p:nvPr>
        </p:nvSpPr>
        <p:spPr>
          <a:xfrm>
            <a:off x="1366838"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4.9.2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显示元胞数组的内容</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2083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2083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115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2083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en-US" altLang="zh-CN" sz="2600" b="1" dirty="0">
                <a:solidFill>
                  <a:srgbClr val="0000FF"/>
                </a:solidFill>
                <a:latin typeface="Times New Roman" panose="02020603050405020304" pitchFamily="18" charset="0"/>
                <a:ea typeface="华文楷体" pitchFamily="2" charset="-122"/>
              </a:rPr>
              <a:t>celldisp</a:t>
            </a:r>
            <a:r>
              <a:rPr lang="zh-CN" altLang="en-US" sz="2600" b="1" dirty="0">
                <a:latin typeface="Times New Roman" panose="02020603050405020304" pitchFamily="18" charset="0"/>
                <a:ea typeface="华文楷体" pitchFamily="2" charset="-122"/>
              </a:rPr>
              <a:t>显示元胞数组的全部内容</a:t>
            </a:r>
            <a:endParaRPr lang="zh-CN" altLang="en-US" sz="26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&gt;&gt;a</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a = </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    [3x3 double]    'Anne Smith' </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    [3.0000 + 7.0000i]    [1x21 double]</a:t>
            </a:r>
            <a:endParaRPr lang="en-US" altLang="zh-CN" sz="2400" b="1" dirty="0">
              <a:latin typeface="Times New Roman" panose="02020603050405020304" pitchFamily="18" charset="0"/>
            </a:endParaRPr>
          </a:p>
          <a:p>
            <a:pPr lvl="1" algn="just" eaLnBrk="1" hangingPunct="1">
              <a:spcBef>
                <a:spcPct val="60000"/>
              </a:spcBef>
              <a:buFont typeface="Wingdings" panose="05000000000000000000" pitchFamily="2" charset="2"/>
              <a:buNone/>
            </a:pPr>
            <a:r>
              <a:rPr lang="en-US" altLang="zh-CN" sz="2400" b="1" dirty="0">
                <a:latin typeface="Times New Roman" panose="02020603050405020304" pitchFamily="18" charset="0"/>
              </a:rPr>
              <a:t>&gt;&gt;celldisp(a)  </a:t>
            </a:r>
            <a:r>
              <a:rPr lang="en-US" altLang="zh-CN" sz="2000" b="1" dirty="0">
                <a:solidFill>
                  <a:srgbClr val="006600"/>
                </a:solidFill>
                <a:latin typeface="Times New Roman" panose="02020603050405020304" pitchFamily="18" charset="0"/>
              </a:rPr>
              <a:t>%</a:t>
            </a:r>
            <a:r>
              <a:rPr lang="zh-CN" altLang="en-US" sz="2000" b="1" dirty="0">
                <a:solidFill>
                  <a:srgbClr val="006600"/>
                </a:solidFill>
                <a:latin typeface="Times New Roman" panose="02020603050405020304" pitchFamily="18" charset="0"/>
                <a:ea typeface="华文楷体" pitchFamily="2" charset="-122"/>
              </a:rPr>
              <a:t>显示全部内容</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&gt;&gt;cellplot(a)   </a:t>
            </a:r>
            <a:r>
              <a:rPr lang="en-US" altLang="zh-CN" sz="2000" b="1" dirty="0">
                <a:solidFill>
                  <a:srgbClr val="006600"/>
                </a:solidFill>
                <a:latin typeface="Times New Roman" panose="02020603050405020304" pitchFamily="18" charset="0"/>
              </a:rPr>
              <a:t>%</a:t>
            </a:r>
            <a:r>
              <a:rPr lang="zh-CN" altLang="en-US" sz="2000" b="1" dirty="0">
                <a:solidFill>
                  <a:srgbClr val="006600"/>
                </a:solidFill>
                <a:latin typeface="Times New Roman" panose="02020603050405020304" pitchFamily="18" charset="0"/>
                <a:ea typeface="华文楷体" pitchFamily="2" charset="-122"/>
              </a:rPr>
              <a:t>图形方式显示元胞数组的结构</a:t>
            </a:r>
            <a:endParaRPr lang="zh-CN" altLang="en-US" sz="2000" b="1" dirty="0">
              <a:solidFill>
                <a:srgbClr val="006600"/>
              </a:solidFill>
              <a:latin typeface="Times New Roman" panose="02020603050405020304" pitchFamily="18" charset="0"/>
              <a:ea typeface="华文楷体" pitchFamily="2"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Rectangle 2"/>
          <p:cNvSpPr>
            <a:spLocks noGrp="1" noChangeArrowheads="1"/>
          </p:cNvSpPr>
          <p:nvPr>
            <p:ph type="title" idx="4294967295"/>
          </p:nvPr>
        </p:nvSpPr>
        <p:spPr>
          <a:xfrm>
            <a:off x="1079500"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4.9.2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显示元胞数组的内容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2185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2186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116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21861"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2600" b="1" dirty="0">
                <a:solidFill>
                  <a:srgbClr val="0000FF"/>
                </a:solidFill>
                <a:latin typeface="Times New Roman" panose="02020603050405020304" pitchFamily="18" charset="0"/>
                <a:ea typeface="华文楷体" pitchFamily="2" charset="-122"/>
              </a:rPr>
              <a:t>使用内容下标索引显示指定元胞的数据</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rPr>
              <a:t>格式：</a:t>
            </a:r>
            <a:r>
              <a:rPr lang="en-US" altLang="zh-CN" sz="2400" b="1" dirty="0">
                <a:solidFill>
                  <a:srgbClr val="0000FF"/>
                </a:solidFill>
                <a:latin typeface="Times New Roman" panose="02020603050405020304" pitchFamily="18" charset="0"/>
                <a:ea typeface="华文楷体" pitchFamily="2" charset="-122"/>
              </a:rPr>
              <a:t>var_name{row_index, column_index}</a:t>
            </a:r>
            <a:endParaRPr lang="en-US" altLang="zh-CN" sz="24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         </a:t>
            </a:r>
            <a:r>
              <a:rPr lang="zh-CN" altLang="en-US" sz="2400" b="1" dirty="0">
                <a:latin typeface="Times New Roman" panose="02020603050405020304" pitchFamily="18" charset="0"/>
                <a:ea typeface="华文楷体" pitchFamily="2" charset="-122"/>
              </a:rPr>
              <a:t>或  </a:t>
            </a:r>
            <a:endParaRPr lang="zh-CN" altLang="en-US"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rPr>
              <a:t>    </a:t>
            </a:r>
            <a:r>
              <a:rPr lang="zh-CN" altLang="en-US" sz="2400" b="1" dirty="0">
                <a:solidFill>
                  <a:srgbClr val="0000FF"/>
                </a:solidFill>
                <a:latin typeface="Times New Roman" panose="02020603050405020304" pitchFamily="18" charset="0"/>
                <a:ea typeface="华文楷体" pitchFamily="2" charset="-122"/>
              </a:rPr>
              <a:t>     </a:t>
            </a:r>
            <a:r>
              <a:rPr lang="en-US" altLang="zh-CN" sz="2400" b="1" dirty="0">
                <a:solidFill>
                  <a:srgbClr val="0000FF"/>
                </a:solidFill>
                <a:latin typeface="Times New Roman" panose="02020603050405020304" pitchFamily="18" charset="0"/>
                <a:ea typeface="华文楷体" pitchFamily="2" charset="-122"/>
              </a:rPr>
              <a:t>var_name{:}</a:t>
            </a:r>
            <a:endParaRPr lang="en-US" altLang="zh-CN" sz="2400" b="1" dirty="0">
              <a:solidFill>
                <a:srgbClr val="0000FF"/>
              </a:solidFill>
              <a:latin typeface="Times New Roman" panose="02020603050405020304" pitchFamily="18" charset="0"/>
              <a:ea typeface="华文楷体" pitchFamily="2" charset="-122"/>
            </a:endParaRPr>
          </a:p>
          <a:p>
            <a:pPr lvl="1" algn="just" eaLnBrk="1" hangingPunct="1">
              <a:spcBef>
                <a:spcPct val="60000"/>
              </a:spcBef>
              <a:buFont typeface="Wingdings" panose="05000000000000000000" pitchFamily="2" charset="2"/>
              <a:buNone/>
            </a:pPr>
            <a:r>
              <a:rPr lang="en-US" altLang="zh-CN" sz="2800" b="1" dirty="0">
                <a:solidFill>
                  <a:srgbClr val="0000FF"/>
                </a:solidFill>
                <a:latin typeface="Times New Roman" panose="02020603050405020304" pitchFamily="18" charset="0"/>
                <a:ea typeface="华文楷体" pitchFamily="2" charset="-122"/>
              </a:rPr>
              <a:t>Example:</a:t>
            </a:r>
            <a:endParaRPr lang="en-US" altLang="zh-CN" sz="28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&gt;&gt;a{1, 2}</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&gt;&gt;a{:}         </a:t>
            </a:r>
            <a:r>
              <a:rPr lang="en-US" altLang="zh-CN" sz="2400" b="1" dirty="0">
                <a:solidFill>
                  <a:srgbClr val="008000"/>
                </a:solidFill>
                <a:latin typeface="Times New Roman" panose="02020603050405020304" pitchFamily="18" charset="0"/>
                <a:ea typeface="华文楷体" pitchFamily="2" charset="-122"/>
              </a:rPr>
              <a:t> </a:t>
            </a:r>
            <a:r>
              <a:rPr lang="en-US" altLang="zh-CN" sz="2000" b="1" dirty="0">
                <a:solidFill>
                  <a:srgbClr val="008000"/>
                </a:solidFill>
                <a:latin typeface="Times New Roman" panose="02020603050405020304" pitchFamily="18" charset="0"/>
                <a:ea typeface="华文楷体" pitchFamily="2" charset="-122"/>
              </a:rPr>
              <a:t>%</a:t>
            </a:r>
            <a:r>
              <a:rPr lang="zh-CN" altLang="en-US" sz="2000" b="1" dirty="0">
                <a:solidFill>
                  <a:srgbClr val="008000"/>
                </a:solidFill>
                <a:latin typeface="Times New Roman" panose="02020603050405020304" pitchFamily="18" charset="0"/>
                <a:ea typeface="华文楷体" pitchFamily="2" charset="-122"/>
              </a:rPr>
              <a:t>一次显示</a:t>
            </a:r>
            <a:r>
              <a:rPr lang="en-US" altLang="zh-CN" sz="2000" b="1" dirty="0">
                <a:solidFill>
                  <a:srgbClr val="008000"/>
                </a:solidFill>
                <a:latin typeface="Times New Roman" panose="02020603050405020304" pitchFamily="18" charset="0"/>
                <a:ea typeface="华文楷体" pitchFamily="2" charset="-122"/>
              </a:rPr>
              <a:t>a</a:t>
            </a:r>
            <a:r>
              <a:rPr lang="zh-CN" altLang="en-US" sz="2000" b="1" dirty="0">
                <a:solidFill>
                  <a:srgbClr val="008000"/>
                </a:solidFill>
                <a:latin typeface="Times New Roman" panose="02020603050405020304" pitchFamily="18" charset="0"/>
                <a:ea typeface="华文楷体" pitchFamily="2" charset="-122"/>
              </a:rPr>
              <a:t>的全部数据</a:t>
            </a:r>
            <a:endParaRPr lang="zh-CN" altLang="en-US" sz="2000" b="1" dirty="0">
              <a:solidFill>
                <a:srgbClr val="008000"/>
              </a:solidFill>
              <a:latin typeface="Times New Roman" panose="02020603050405020304" pitchFamily="18" charset="0"/>
              <a:ea typeface="华文楷体" pitchFamily="2" charset="-122"/>
            </a:endParaRPr>
          </a:p>
          <a:p>
            <a:pPr lvl="1"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Rectangle 2"/>
          <p:cNvSpPr>
            <a:spLocks noGrp="1" noChangeArrowheads="1"/>
          </p:cNvSpPr>
          <p:nvPr>
            <p:ph type="title" idx="4294967295"/>
          </p:nvPr>
        </p:nvSpPr>
        <p:spPr>
          <a:xfrm>
            <a:off x="1474788"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4.9.3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读取元胞数组中的内容</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2288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2288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117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22885" name="Rectangle 3"/>
          <p:cNvSpPr>
            <a:spLocks noGrp="1"/>
          </p:cNvSpPr>
          <p:nvPr>
            <p:ph sz="quarter" idx="1"/>
          </p:nvPr>
        </p:nvSpPr>
        <p:spPr>
          <a:xfrm>
            <a:off x="1182688" y="1493838"/>
            <a:ext cx="7772400" cy="375443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40000"/>
              </a:lnSpc>
              <a:spcBef>
                <a:spcPct val="60000"/>
              </a:spcBef>
            </a:pPr>
            <a:r>
              <a:rPr lang="zh-TW" altLang="en-US" sz="2600" b="1" dirty="0">
                <a:ea typeface="华文楷体" pitchFamily="2" charset="-122"/>
              </a:rPr>
              <a:t>直接取用</a:t>
            </a:r>
            <a:r>
              <a:rPr lang="zh-CN" altLang="en-US" sz="2600" b="1" dirty="0">
                <a:ea typeface="华文楷体" pitchFamily="2" charset="-122"/>
              </a:rPr>
              <a:t>元胞数组</a:t>
            </a:r>
            <a:r>
              <a:rPr lang="zh-TW" altLang="en-US" sz="2600" b="1" dirty="0">
                <a:ea typeface="华文楷体" pitchFamily="2" charset="-122"/>
              </a:rPr>
              <a:t>的</a:t>
            </a:r>
            <a:r>
              <a:rPr lang="zh-CN" altLang="en-US" sz="2600" b="1" dirty="0">
                <a:ea typeface="华文楷体" pitchFamily="2" charset="-122"/>
              </a:rPr>
              <a:t>整个元胞（单元）</a:t>
            </a:r>
            <a:endParaRPr lang="zh-CN" altLang="en-US" sz="2600" b="1" dirty="0">
              <a:ea typeface="华文楷体" pitchFamily="2" charset="-122"/>
            </a:endParaRPr>
          </a:p>
          <a:p>
            <a:pPr lvl="0" algn="just" eaLnBrk="1" hangingPunct="1">
              <a:lnSpc>
                <a:spcPct val="140000"/>
              </a:lnSpc>
              <a:spcBef>
                <a:spcPct val="60000"/>
              </a:spcBef>
            </a:pPr>
            <a:r>
              <a:rPr lang="zh-TW" altLang="en-US" sz="2600" b="1" dirty="0">
                <a:ea typeface="华文楷体" pitchFamily="2" charset="-122"/>
              </a:rPr>
              <a:t>取用</a:t>
            </a:r>
            <a:r>
              <a:rPr lang="zh-CN" altLang="en-US" sz="2600" b="1" dirty="0">
                <a:ea typeface="华文楷体" pitchFamily="2" charset="-122"/>
              </a:rPr>
              <a:t>元胞数组某元胞</a:t>
            </a:r>
            <a:r>
              <a:rPr lang="zh-TW" altLang="en-US" sz="2600" b="1" dirty="0">
                <a:ea typeface="华文楷体" pitchFamily="2" charset="-122"/>
              </a:rPr>
              <a:t>內的</a:t>
            </a:r>
            <a:r>
              <a:rPr lang="zh-CN" altLang="en-US" sz="2600" b="1" dirty="0">
                <a:ea typeface="华文楷体" pitchFamily="2" charset="-122"/>
              </a:rPr>
              <a:t>数据单位</a:t>
            </a:r>
            <a:endParaRPr lang="zh-CN" altLang="en-US" sz="2600" b="1" dirty="0">
              <a:ea typeface="华文楷体" pitchFamily="2" charset="-122"/>
            </a:endParaRPr>
          </a:p>
          <a:p>
            <a:pPr lvl="0" algn="just" eaLnBrk="1" hangingPunct="1">
              <a:lnSpc>
                <a:spcPct val="140000"/>
              </a:lnSpc>
              <a:spcBef>
                <a:spcPct val="60000"/>
              </a:spcBef>
            </a:pPr>
            <a:r>
              <a:rPr lang="zh-TW" altLang="en-US" sz="2600" b="1" dirty="0">
                <a:ea typeface="华文楷体" pitchFamily="2" charset="-122"/>
              </a:rPr>
              <a:t>一次</a:t>
            </a:r>
            <a:r>
              <a:rPr lang="zh-CN" altLang="en-US" sz="2600" b="1" dirty="0">
                <a:ea typeface="华文楷体" pitchFamily="2" charset="-122"/>
              </a:rPr>
              <a:t>读取</a:t>
            </a:r>
            <a:r>
              <a:rPr lang="zh-TW" altLang="en-US" sz="2600" b="1" dirty="0">
                <a:ea typeface="华文楷体" pitchFamily="2" charset="-122"/>
              </a:rPr>
              <a:t>或刪除多</a:t>
            </a:r>
            <a:r>
              <a:rPr lang="zh-CN" altLang="en-US" sz="2600" b="1" dirty="0">
                <a:ea typeface="华文楷体" pitchFamily="2" charset="-122"/>
              </a:rPr>
              <a:t>个元胞</a:t>
            </a:r>
            <a:endParaRPr lang="zh-CN" altLang="en-US" sz="2600" b="1" dirty="0">
              <a:ea typeface="华文楷体" pitchFamily="2"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Rectangle 2"/>
          <p:cNvSpPr>
            <a:spLocks noGrp="1" noChangeArrowheads="1"/>
          </p:cNvSpPr>
          <p:nvPr>
            <p:ph type="title" idx="4294967295"/>
          </p:nvPr>
        </p:nvSpPr>
        <p:spPr>
          <a:xfrm>
            <a:off x="1403350"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4.9.3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读取元胞数组中的内容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2390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2390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118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23909"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rPr>
              <a:t>Exam: </a:t>
            </a:r>
            <a:r>
              <a:rPr lang="zh-CN" altLang="en-US" sz="2600" b="1" dirty="0">
                <a:latin typeface="Times New Roman" panose="02020603050405020304" pitchFamily="18" charset="0"/>
                <a:ea typeface="华文楷体" pitchFamily="2" charset="-122"/>
              </a:rPr>
              <a:t>读取上述</a:t>
            </a:r>
            <a:r>
              <a:rPr lang="en-US" altLang="zh-CN" sz="2600" b="1" dirty="0">
                <a:latin typeface="Times New Roman" panose="02020603050405020304" pitchFamily="18" charset="0"/>
                <a:ea typeface="华文楷体" pitchFamily="2" charset="-122"/>
              </a:rPr>
              <a:t>b</a:t>
            </a:r>
            <a:r>
              <a:rPr lang="zh-CN" altLang="en-US" sz="2600" b="1" dirty="0">
                <a:latin typeface="Times New Roman" panose="02020603050405020304" pitchFamily="18" charset="0"/>
                <a:ea typeface="华文楷体" pitchFamily="2" charset="-122"/>
              </a:rPr>
              <a:t>元胞数组的第</a:t>
            </a:r>
            <a:r>
              <a:rPr lang="en-US" altLang="zh-CN" sz="2600" b="1" dirty="0">
                <a:latin typeface="Times New Roman" panose="02020603050405020304" pitchFamily="18" charset="0"/>
                <a:ea typeface="华文楷体" pitchFamily="2" charset="-122"/>
              </a:rPr>
              <a:t>1</a:t>
            </a:r>
            <a:r>
              <a:rPr lang="zh-CN" altLang="en-US" sz="2600" b="1" dirty="0">
                <a:latin typeface="Times New Roman" panose="02020603050405020304" pitchFamily="18" charset="0"/>
                <a:ea typeface="华文楷体" pitchFamily="2" charset="-122"/>
              </a:rPr>
              <a:t>行、第</a:t>
            </a:r>
            <a:r>
              <a:rPr lang="en-US" altLang="zh-CN" sz="2600" b="1" dirty="0">
                <a:latin typeface="Times New Roman" panose="02020603050405020304" pitchFamily="18" charset="0"/>
                <a:ea typeface="华文楷体" pitchFamily="2" charset="-122"/>
              </a:rPr>
              <a:t>2</a:t>
            </a:r>
            <a:r>
              <a:rPr lang="zh-CN" altLang="en-US" sz="2600" b="1" dirty="0">
                <a:latin typeface="Times New Roman" panose="02020603050405020304" pitchFamily="18" charset="0"/>
                <a:ea typeface="华文楷体" pitchFamily="2" charset="-122"/>
              </a:rPr>
              <a:t>列元胞的内容</a:t>
            </a:r>
            <a:endParaRPr lang="zh-CN" altLang="en-US" sz="2600" b="1" dirty="0">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rPr>
              <a:t>&gt;&gt;b, d=b{1, 2}</a:t>
            </a:r>
            <a:endParaRPr lang="en-US" altLang="zh-CN" sz="2600" b="1" dirty="0">
              <a:solidFill>
                <a:srgbClr val="0000FF"/>
              </a:solidFill>
              <a:latin typeface="Times New Roman" panose="02020603050405020304" pitchFamily="18" charset="0"/>
            </a:endParaRPr>
          </a:p>
        </p:txBody>
      </p:sp>
      <p:sp>
        <p:nvSpPr>
          <p:cNvPr id="123910" name="Text Box 4"/>
          <p:cNvSpPr txBox="1"/>
          <p:nvPr/>
        </p:nvSpPr>
        <p:spPr>
          <a:xfrm>
            <a:off x="1476375" y="4278313"/>
            <a:ext cx="1250950" cy="1552575"/>
          </a:xfrm>
          <a:prstGeom prst="rect">
            <a:avLst/>
          </a:prstGeom>
          <a:noFill/>
          <a:ln w="9525">
            <a:noFill/>
          </a:ln>
        </p:spPr>
        <p:txBody>
          <a:bodyPr wrap="none">
            <a:spAutoFit/>
          </a:bodyPr>
          <a:p>
            <a:pPr algn="just" eaLnBrk="1" hangingPunct="1"/>
            <a:r>
              <a:rPr lang="en-US" altLang="zh-CN" sz="2400" b="1" dirty="0">
                <a:latin typeface="Times New Roman" panose="02020603050405020304" pitchFamily="18" charset="0"/>
                <a:ea typeface="PMingLiU" pitchFamily="18" charset="-120"/>
              </a:rPr>
              <a:t>d =</a:t>
            </a:r>
            <a:endParaRPr lang="en-US" altLang="zh-CN" sz="2400" b="1" dirty="0">
              <a:latin typeface="Times New Roman" panose="02020603050405020304" pitchFamily="18" charset="0"/>
              <a:ea typeface="PMingLiU" pitchFamily="18" charset="-120"/>
            </a:endParaRPr>
          </a:p>
          <a:p>
            <a:pPr algn="just" eaLnBrk="1" hangingPunct="1"/>
            <a:r>
              <a:rPr lang="en-US" altLang="zh-CN" sz="2400" b="1" dirty="0">
                <a:latin typeface="Times New Roman" panose="02020603050405020304" pitchFamily="18" charset="0"/>
                <a:ea typeface="PMingLiU" pitchFamily="18" charset="-120"/>
              </a:rPr>
              <a:t>     1     2</a:t>
            </a:r>
            <a:endParaRPr lang="en-US" altLang="zh-CN" sz="2400" b="1" dirty="0">
              <a:latin typeface="Times New Roman" panose="02020603050405020304" pitchFamily="18" charset="0"/>
              <a:ea typeface="PMingLiU" pitchFamily="18" charset="-120"/>
            </a:endParaRPr>
          </a:p>
          <a:p>
            <a:pPr algn="just" eaLnBrk="1" hangingPunct="1"/>
            <a:r>
              <a:rPr lang="en-US" altLang="zh-CN" sz="2400" b="1" dirty="0">
                <a:latin typeface="Times New Roman" panose="02020603050405020304" pitchFamily="18" charset="0"/>
                <a:ea typeface="PMingLiU" pitchFamily="18" charset="-120"/>
              </a:rPr>
              <a:t>     3     4</a:t>
            </a:r>
            <a:endParaRPr lang="en-US" altLang="zh-CN" sz="2400" b="1" dirty="0">
              <a:latin typeface="Times New Roman" panose="02020603050405020304" pitchFamily="18" charset="0"/>
              <a:ea typeface="PMingLiU" pitchFamily="18" charset="-120"/>
            </a:endParaRPr>
          </a:p>
          <a:p>
            <a:pPr algn="just" eaLnBrk="1" hangingPunct="1"/>
            <a:r>
              <a:rPr lang="en-US" altLang="zh-CN" sz="2400" b="1" dirty="0">
                <a:latin typeface="Times New Roman" panose="02020603050405020304" pitchFamily="18" charset="0"/>
                <a:ea typeface="PMingLiU" pitchFamily="18" charset="-120"/>
              </a:rPr>
              <a:t>     5     6</a:t>
            </a:r>
            <a:endParaRPr lang="en-US" altLang="zh-CN" sz="2400" b="1" dirty="0">
              <a:latin typeface="Times New Roman" panose="02020603050405020304" pitchFamily="18" charset="0"/>
              <a:ea typeface="PMingLiU" pitchFamily="18" charset="-120"/>
            </a:endParaRPr>
          </a:p>
        </p:txBody>
      </p:sp>
      <p:sp>
        <p:nvSpPr>
          <p:cNvPr id="123911" name="Text Box 5"/>
          <p:cNvSpPr txBox="1"/>
          <p:nvPr/>
        </p:nvSpPr>
        <p:spPr>
          <a:xfrm>
            <a:off x="1476375" y="2933700"/>
            <a:ext cx="4164013" cy="1187450"/>
          </a:xfrm>
          <a:prstGeom prst="rect">
            <a:avLst/>
          </a:prstGeom>
          <a:noFill/>
          <a:ln w="9525">
            <a:noFill/>
          </a:ln>
        </p:spPr>
        <p:txBody>
          <a:bodyPr wrap="none">
            <a:spAutoFit/>
          </a:bodyPr>
          <a:p>
            <a:pPr algn="just" eaLnBrk="1" hangingPunct="1"/>
            <a:r>
              <a:rPr lang="en-US" altLang="zh-CN" sz="2400" b="1" dirty="0">
                <a:latin typeface="Times New Roman" panose="02020603050405020304" pitchFamily="18" charset="0"/>
                <a:ea typeface="PMingLiU" pitchFamily="18" charset="-120"/>
              </a:rPr>
              <a:t>b = </a:t>
            </a:r>
            <a:endParaRPr lang="en-US" altLang="zh-CN" sz="2400" b="1" dirty="0">
              <a:latin typeface="Times New Roman" panose="02020603050405020304" pitchFamily="18" charset="0"/>
              <a:ea typeface="PMingLiU" pitchFamily="18" charset="-120"/>
            </a:endParaRPr>
          </a:p>
          <a:p>
            <a:pPr algn="just" eaLnBrk="1" hangingPunct="1"/>
            <a:r>
              <a:rPr lang="en-US" altLang="zh-CN" sz="2400" b="1" dirty="0">
                <a:latin typeface="Times New Roman" panose="02020603050405020304" pitchFamily="18" charset="0"/>
                <a:ea typeface="PMingLiU" pitchFamily="18" charset="-120"/>
              </a:rPr>
              <a:t>    'James Bond'    [3x2 double]</a:t>
            </a:r>
            <a:endParaRPr lang="en-US" altLang="zh-CN" sz="2400" b="1" dirty="0">
              <a:latin typeface="Times New Roman" panose="02020603050405020304" pitchFamily="18" charset="0"/>
              <a:ea typeface="PMingLiU" pitchFamily="18" charset="-120"/>
            </a:endParaRPr>
          </a:p>
          <a:p>
            <a:pPr algn="just" eaLnBrk="1" hangingPunct="1"/>
            <a:r>
              <a:rPr lang="en-US" altLang="zh-CN" sz="2400" b="1" dirty="0">
                <a:latin typeface="Times New Roman" panose="02020603050405020304" pitchFamily="18" charset="0"/>
                <a:ea typeface="PMingLiU" pitchFamily="18" charset="-120"/>
              </a:rPr>
              <a:t>    [    3.1416]      [5x5 double]</a:t>
            </a:r>
            <a:endParaRPr lang="en-US" altLang="zh-CN" sz="2400" b="1" dirty="0">
              <a:latin typeface="Times New Roman" panose="02020603050405020304" pitchFamily="18" charset="0"/>
              <a:ea typeface="PMingLiU" pitchFamily="18" charset="-12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Rectangle 2"/>
          <p:cNvSpPr>
            <a:spLocks noGrp="1" noChangeArrowheads="1"/>
          </p:cNvSpPr>
          <p:nvPr>
            <p:ph type="title" idx="4294967295"/>
          </p:nvPr>
        </p:nvSpPr>
        <p:spPr>
          <a:xfrm>
            <a:off x="1042988" y="296863"/>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4.9.3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读取元胞数组中的内容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2493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2493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119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2493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en-US" altLang="zh-CN" sz="2600" b="1" dirty="0">
                <a:solidFill>
                  <a:srgbClr val="0000FF"/>
                </a:solidFill>
                <a:latin typeface="Times New Roman" panose="02020603050405020304" pitchFamily="18" charset="0"/>
                <a:ea typeface="华文楷体" pitchFamily="2" charset="-122"/>
              </a:rPr>
              <a:t>Exam:</a:t>
            </a:r>
            <a:r>
              <a:rPr lang="zh-CN" altLang="en-US" sz="2600" b="1" dirty="0">
                <a:latin typeface="Times New Roman" panose="02020603050405020304" pitchFamily="18" charset="0"/>
                <a:ea typeface="华文楷体" pitchFamily="2" charset="-122"/>
              </a:rPr>
              <a:t>读取</a:t>
            </a:r>
            <a:r>
              <a:rPr lang="en-US" altLang="zh-CN" sz="2600" b="1" dirty="0">
                <a:latin typeface="Times New Roman" panose="02020603050405020304" pitchFamily="18" charset="0"/>
                <a:ea typeface="华文楷体" pitchFamily="2" charset="-122"/>
              </a:rPr>
              <a:t>b{1, 2}</a:t>
            </a:r>
            <a:r>
              <a:rPr lang="zh-CN" altLang="en-US" sz="2600" b="1" dirty="0">
                <a:latin typeface="Times New Roman" panose="02020603050405020304" pitchFamily="18" charset="0"/>
                <a:ea typeface="华文楷体" pitchFamily="2" charset="-122"/>
              </a:rPr>
              <a:t>的第</a:t>
            </a:r>
            <a:r>
              <a:rPr lang="en-US" altLang="zh-CN" sz="2600" b="1" dirty="0">
                <a:latin typeface="Times New Roman" panose="02020603050405020304" pitchFamily="18" charset="0"/>
                <a:ea typeface="华文楷体" pitchFamily="2" charset="-122"/>
              </a:rPr>
              <a:t>3</a:t>
            </a:r>
            <a:r>
              <a:rPr lang="zh-CN" altLang="en-US" sz="2600" b="1" dirty="0">
                <a:latin typeface="Times New Roman" panose="02020603050405020304" pitchFamily="18" charset="0"/>
                <a:ea typeface="华文楷体" pitchFamily="2" charset="-122"/>
              </a:rPr>
              <a:t>行、第</a:t>
            </a:r>
            <a:r>
              <a:rPr lang="en-US" altLang="zh-CN" sz="2600" b="1" dirty="0">
                <a:latin typeface="Times New Roman" panose="02020603050405020304" pitchFamily="18" charset="0"/>
                <a:ea typeface="华文楷体" pitchFamily="2" charset="-122"/>
              </a:rPr>
              <a:t>1</a:t>
            </a:r>
            <a:r>
              <a:rPr lang="zh-CN" altLang="en-US" sz="2600" b="1" dirty="0">
                <a:latin typeface="Times New Roman" panose="02020603050405020304" pitchFamily="18" charset="0"/>
                <a:ea typeface="华文楷体" pitchFamily="2" charset="-122"/>
              </a:rPr>
              <a:t>列的数据。</a:t>
            </a:r>
            <a:endParaRPr lang="zh-CN" altLang="en-US" sz="2600" b="1" dirty="0">
              <a:latin typeface="Times New Roman" panose="02020603050405020304" pitchFamily="18" charset="0"/>
              <a:ea typeface="华文楷体" pitchFamily="2" charset="-122"/>
            </a:endParaRPr>
          </a:p>
          <a:p>
            <a:pPr lvl="1" algn="just" eaLnBrk="1" hangingPunct="1">
              <a:spcBef>
                <a:spcPct val="50000"/>
              </a:spcBef>
              <a:buFont typeface="Wingdings" panose="05000000000000000000" pitchFamily="2" charset="2"/>
              <a:buNone/>
            </a:pPr>
            <a:r>
              <a:rPr lang="en-US" altLang="zh-CN" sz="2400" b="1" dirty="0">
                <a:solidFill>
                  <a:srgbClr val="0000FF"/>
                </a:solidFill>
                <a:latin typeface="Times New Roman" panose="02020603050405020304" pitchFamily="18" charset="0"/>
              </a:rPr>
              <a:t>&gt;&gt;</a:t>
            </a:r>
            <a:r>
              <a:rPr lang="en-US" altLang="zh-CN" sz="2400" b="1" dirty="0">
                <a:solidFill>
                  <a:srgbClr val="0000FF"/>
                </a:solidFill>
                <a:latin typeface="Times New Roman" panose="02020603050405020304" pitchFamily="18" charset="0"/>
                <a:ea typeface="PMingLiU" pitchFamily="18" charset="-120"/>
              </a:rPr>
              <a:t> </a:t>
            </a:r>
            <a:r>
              <a:rPr lang="en-US" altLang="zh-CN" sz="2400" b="1" dirty="0">
                <a:solidFill>
                  <a:srgbClr val="0000FF"/>
                </a:solidFill>
                <a:latin typeface="Times New Roman" panose="02020603050405020304" pitchFamily="18" charset="0"/>
              </a:rPr>
              <a:t>e</a:t>
            </a:r>
            <a:r>
              <a:rPr lang="en-US" altLang="zh-CN" sz="2400" b="1" dirty="0">
                <a:solidFill>
                  <a:srgbClr val="0000FF"/>
                </a:solidFill>
                <a:latin typeface="Times New Roman" panose="02020603050405020304" pitchFamily="18" charset="0"/>
                <a:ea typeface="PMingLiU" pitchFamily="18" charset="-120"/>
              </a:rPr>
              <a:t> = </a:t>
            </a:r>
            <a:r>
              <a:rPr lang="en-US" altLang="zh-CN" sz="2400" b="1" dirty="0">
                <a:solidFill>
                  <a:srgbClr val="0000FF"/>
                </a:solidFill>
                <a:latin typeface="Times New Roman" panose="02020603050405020304" pitchFamily="18" charset="0"/>
              </a:rPr>
              <a:t>b{1,2</a:t>
            </a:r>
            <a:r>
              <a:rPr lang="en-US" altLang="zh-CN" sz="2400" b="1" dirty="0">
                <a:solidFill>
                  <a:srgbClr val="0000FF"/>
                </a:solidFill>
                <a:latin typeface="Times New Roman" panose="02020603050405020304" pitchFamily="18" charset="0"/>
                <a:ea typeface="PMingLiU" pitchFamily="18" charset="-120"/>
              </a:rPr>
              <a:t>}(3,1) </a:t>
            </a:r>
            <a:endParaRPr lang="en-US" altLang="zh-CN" sz="2400" b="1" dirty="0">
              <a:solidFill>
                <a:srgbClr val="0000FF"/>
              </a:solidFill>
              <a:latin typeface="Times New Roman" panose="02020603050405020304" pitchFamily="18" charset="0"/>
            </a:endParaRPr>
          </a:p>
        </p:txBody>
      </p:sp>
      <p:sp>
        <p:nvSpPr>
          <p:cNvPr id="124934" name="Text Box 4"/>
          <p:cNvSpPr txBox="1"/>
          <p:nvPr/>
        </p:nvSpPr>
        <p:spPr>
          <a:xfrm>
            <a:off x="1763713" y="3143250"/>
            <a:ext cx="1600200" cy="1012825"/>
          </a:xfrm>
          <a:prstGeom prst="rect">
            <a:avLst/>
          </a:prstGeom>
          <a:noFill/>
          <a:ln w="9525" cap="flat" cmpd="sng">
            <a:solidFill>
              <a:schemeClr val="accent2"/>
            </a:solidFill>
            <a:prstDash val="dash"/>
            <a:miter/>
            <a:headEnd type="none" w="med" len="med"/>
            <a:tailEnd type="none" w="med" len="med"/>
          </a:ln>
        </p:spPr>
        <p:txBody>
          <a:bodyPr>
            <a:spAutoFit/>
          </a:bodyPr>
          <a:p>
            <a:pPr algn="just" eaLnBrk="1" hangingPunct="1">
              <a:spcBef>
                <a:spcPct val="50000"/>
              </a:spcBef>
            </a:pPr>
            <a:r>
              <a:rPr lang="en-US" altLang="zh-CN" sz="2400" b="1" dirty="0">
                <a:latin typeface="Times New Roman" panose="02020603050405020304" pitchFamily="18" charset="0"/>
              </a:rPr>
              <a:t>e</a:t>
            </a:r>
            <a:r>
              <a:rPr lang="en-US" altLang="zh-CN" sz="2400" b="1" dirty="0">
                <a:latin typeface="Times New Roman" panose="02020603050405020304" pitchFamily="18" charset="0"/>
                <a:ea typeface="PMingLiU" pitchFamily="18" charset="-120"/>
              </a:rPr>
              <a:t> =</a:t>
            </a:r>
            <a:endParaRPr lang="en-US" altLang="zh-CN" sz="2400" b="1" dirty="0">
              <a:latin typeface="Times New Roman" panose="02020603050405020304" pitchFamily="18" charset="0"/>
              <a:ea typeface="PMingLiU" pitchFamily="18" charset="-120"/>
            </a:endParaRPr>
          </a:p>
          <a:p>
            <a:pPr algn="just" eaLnBrk="1" hangingPunct="1">
              <a:spcBef>
                <a:spcPct val="50000"/>
              </a:spcBef>
            </a:pPr>
            <a:r>
              <a:rPr lang="en-US" altLang="zh-CN" sz="2400" b="1" dirty="0">
                <a:latin typeface="Times New Roman" panose="02020603050405020304" pitchFamily="18" charset="0"/>
                <a:ea typeface="PMingLiU" pitchFamily="18" charset="-120"/>
              </a:rPr>
              <a:t>     5  </a:t>
            </a:r>
            <a:endParaRPr lang="en-US" altLang="zh-CN" sz="2400" b="1" dirty="0">
              <a:latin typeface="Times New Roman" panose="02020603050405020304" pitchFamily="18" charset="0"/>
              <a:ea typeface="PMingLiU" pitchFamily="18" charset="-120"/>
            </a:endParaRPr>
          </a:p>
        </p:txBody>
      </p:sp>
      <p:sp>
        <p:nvSpPr>
          <p:cNvPr id="124935" name="Text Box 5"/>
          <p:cNvSpPr txBox="1"/>
          <p:nvPr/>
        </p:nvSpPr>
        <p:spPr>
          <a:xfrm>
            <a:off x="1763713" y="4151313"/>
            <a:ext cx="6480175" cy="2081212"/>
          </a:xfrm>
          <a:prstGeom prst="rect">
            <a:avLst/>
          </a:prstGeom>
          <a:noFill/>
          <a:ln w="9525" cap="flat" cmpd="sng">
            <a:solidFill>
              <a:schemeClr val="accent2"/>
            </a:solidFill>
            <a:prstDash val="dash"/>
            <a:miter/>
            <a:headEnd type="none" w="med" len="med"/>
            <a:tailEnd type="none" w="med" len="med"/>
          </a:ln>
        </p:spPr>
        <p:txBody>
          <a:bodyPr>
            <a:sp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itchFamily="18" charset="2"/>
              <a:buChar char=""/>
              <a:defRPr sz="2400">
                <a:solidFill>
                  <a:schemeClr val="tx1"/>
                </a:solidFill>
                <a:latin typeface="+mn-lt"/>
                <a:ea typeface="+mn-ea"/>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a:solidFill>
                  <a:schemeClr val="tx1"/>
                </a:solidFill>
                <a:latin typeface="+mn-lt"/>
                <a:ea typeface="+mn-ea"/>
              </a:defRPr>
            </a:lvl3pPr>
            <a:lvl4pPr marL="1097280" indent="-228600" algn="l" rtl="0" eaLnBrk="0" fontAlgn="base" hangingPunct="0">
              <a:spcBef>
                <a:spcPts val="375"/>
              </a:spcBef>
              <a:spcAft>
                <a:spcPct val="0"/>
              </a:spcAft>
              <a:buClr>
                <a:srgbClr val="A28E6A"/>
              </a:buClr>
              <a:buSzPct val="80000"/>
              <a:buFont typeface="Wingdings 2" pitchFamily="18" charset="2"/>
              <a:buChar char=""/>
              <a:defRPr sz="2000">
                <a:solidFill>
                  <a:schemeClr val="tx1"/>
                </a:solidFill>
                <a:latin typeface="+mn-lt"/>
                <a:ea typeface="+mn-ea"/>
              </a:defRPr>
            </a:lvl4pPr>
            <a:lvl5pPr marL="13716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5pPr>
          </a:lstStyle>
          <a:p>
            <a:pPr marL="273050" lvl="0" indent="-273050" algn="just"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ea typeface="华文楷体" pitchFamily="2" charset="-122"/>
                <a:sym typeface="Arial" panose="020B0604020202020204" pitchFamily="34" charset="0"/>
              </a:rPr>
              <a:t>读取元胞数组元胞内部分数据：</a:t>
            </a:r>
            <a:endParaRPr lang="zh-CN" altLang="en-US" b="1" dirty="0">
              <a:latin typeface="Times New Roman" panose="02020603050405020304" pitchFamily="18" charset="0"/>
              <a:ea typeface="华文楷体" pitchFamily="2" charset="-122"/>
              <a:sym typeface="Arial" panose="020B0604020202020204" pitchFamily="34" charset="0"/>
            </a:endParaRPr>
          </a:p>
          <a:p>
            <a:pPr marL="273050" lvl="0" indent="-273050" algn="just"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ea typeface="华文楷体" pitchFamily="2" charset="-122"/>
                <a:sym typeface="Arial" panose="020B0604020202020204" pitchFamily="34" charset="0"/>
              </a:rPr>
              <a:t>元胞数组内容索引，再加上一般数组的索引，</a:t>
            </a:r>
            <a:endParaRPr lang="zh-CN" altLang="en-US" b="1" dirty="0">
              <a:latin typeface="Times New Roman" panose="02020603050405020304" pitchFamily="18" charset="0"/>
              <a:ea typeface="华文楷体" pitchFamily="2" charset="-122"/>
              <a:sym typeface="Arial" panose="020B0604020202020204" pitchFamily="34" charset="0"/>
            </a:endParaRPr>
          </a:p>
          <a:p>
            <a:pPr marL="273050" lvl="0" indent="-273050" algn="just" eaLnBrk="1" hangingPunct="1">
              <a:spcBef>
                <a:spcPct val="50000"/>
              </a:spcBef>
              <a:buClrTx/>
              <a:buSzTx/>
              <a:buFont typeface="Arial" panose="020B0604020202020204" pitchFamily="34" charset="0"/>
              <a:buNone/>
            </a:pPr>
            <a:r>
              <a:rPr lang="zh-CN" altLang="en-US" b="1" dirty="0">
                <a:latin typeface="Times New Roman" panose="02020603050405020304" pitchFamily="18" charset="0"/>
                <a:ea typeface="华文楷体" pitchFamily="2" charset="-122"/>
                <a:sym typeface="Arial" panose="020B0604020202020204" pitchFamily="34" charset="0"/>
              </a:rPr>
              <a:t>即：</a:t>
            </a:r>
            <a:r>
              <a:rPr lang="en-US" altLang="zh-CN" b="1" dirty="0">
                <a:latin typeface="Times New Roman" panose="02020603050405020304" pitchFamily="18" charset="0"/>
                <a:ea typeface="华文楷体" pitchFamily="2" charset="-122"/>
                <a:sym typeface="Arial" panose="020B0604020202020204" pitchFamily="34" charset="0"/>
              </a:rPr>
              <a:t>var_name{row_ind,col_ind}(r_ind, </a:t>
            </a:r>
            <a:r>
              <a:rPr lang="zh-CN" altLang="en-US" b="1" dirty="0">
                <a:latin typeface="Times New Roman" panose="02020603050405020304" pitchFamily="18" charset="0"/>
                <a:ea typeface="华文楷体" pitchFamily="2" charset="-122"/>
                <a:sym typeface="Arial" panose="020B0604020202020204" pitchFamily="34" charset="0"/>
              </a:rPr>
              <a:t>       </a:t>
            </a:r>
            <a:r>
              <a:rPr lang="en-US" altLang="zh-CN" b="1" dirty="0">
                <a:latin typeface="Times New Roman" panose="02020603050405020304" pitchFamily="18" charset="0"/>
                <a:ea typeface="华文楷体" pitchFamily="2" charset="-122"/>
                <a:sym typeface="Arial" panose="020B0604020202020204" pitchFamily="34" charset="0"/>
              </a:rPr>
              <a:t>c_ind)</a:t>
            </a:r>
            <a:endParaRPr lang="en-US" altLang="zh-CN"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5363"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5364" name="Rectangle 4"/>
          <p:cNvSpPr/>
          <p:nvPr/>
        </p:nvSpPr>
        <p:spPr>
          <a:xfrm>
            <a:off x="539750" y="1196975"/>
            <a:ext cx="8496300" cy="749300"/>
          </a:xfrm>
          <a:prstGeom prst="rect">
            <a:avLst/>
          </a:prstGeom>
          <a:noFill/>
          <a:ln w="9525">
            <a:noFill/>
          </a:ln>
        </p:spPr>
        <p:txBody>
          <a:bodyPr>
            <a:spAutoFit/>
          </a:bodyPr>
          <a:p>
            <a:pPr algn="just" eaLnBrk="1" hangingPunct="1">
              <a:lnSpc>
                <a:spcPct val="120000"/>
              </a:lnSpc>
              <a:buFont typeface="Arial" panose="020B0604020202020204" pitchFamily="34" charset="0"/>
              <a:buChar char="•"/>
            </a:pPr>
            <a:r>
              <a:rPr lang="en-US" altLang="zh-CN" b="1" dirty="0">
                <a:latin typeface="华文楷体" pitchFamily="2" charset="-122"/>
                <a:ea typeface="华文楷体" pitchFamily="2" charset="-122"/>
                <a:sym typeface="Arial" panose="020B0604020202020204" pitchFamily="34" charset="0"/>
              </a:rPr>
              <a:t> 1992</a:t>
            </a:r>
            <a:r>
              <a:rPr lang="zh-CN" altLang="en-US" b="1" dirty="0">
                <a:latin typeface="华文楷体" pitchFamily="2" charset="-122"/>
                <a:ea typeface="华文楷体" pitchFamily="2" charset="-122"/>
                <a:sym typeface="Arial" panose="020B0604020202020204" pitchFamily="34" charset="0"/>
              </a:rPr>
              <a:t>年，支持</a:t>
            </a:r>
            <a:r>
              <a:rPr lang="en-US" altLang="zh-CN" b="1" dirty="0">
                <a:latin typeface="华文楷体" pitchFamily="2" charset="-122"/>
                <a:ea typeface="华文楷体" pitchFamily="2" charset="-122"/>
                <a:sym typeface="Arial" panose="020B0604020202020204" pitchFamily="34" charset="0"/>
              </a:rPr>
              <a:t>Windows 3.x</a:t>
            </a:r>
            <a:r>
              <a:rPr lang="zh-CN" altLang="en-US" b="1" dirty="0">
                <a:latin typeface="华文楷体" pitchFamily="2" charset="-122"/>
                <a:ea typeface="华文楷体" pitchFamily="2" charset="-122"/>
                <a:sym typeface="Arial" panose="020B0604020202020204" pitchFamily="34" charset="0"/>
              </a:rPr>
              <a:t>的</a:t>
            </a:r>
            <a:r>
              <a:rPr lang="en-US" altLang="zh-CN" b="1" dirty="0">
                <a:latin typeface="华文楷体" pitchFamily="2" charset="-122"/>
                <a:ea typeface="华文楷体" pitchFamily="2" charset="-122"/>
                <a:sym typeface="Arial" panose="020B0604020202020204" pitchFamily="34" charset="0"/>
              </a:rPr>
              <a:t>MATLAB 4.0</a:t>
            </a:r>
            <a:r>
              <a:rPr lang="zh-CN" altLang="en-US" b="1" dirty="0">
                <a:latin typeface="华文楷体" pitchFamily="2" charset="-122"/>
                <a:ea typeface="华文楷体" pitchFamily="2" charset="-122"/>
                <a:sym typeface="Arial" panose="020B0604020202020204" pitchFamily="34" charset="0"/>
              </a:rPr>
              <a:t>版本推出，增加了</a:t>
            </a:r>
            <a:r>
              <a:rPr lang="en-US" altLang="zh-CN" b="1" dirty="0">
                <a:latin typeface="华文楷体" pitchFamily="2" charset="-122"/>
                <a:ea typeface="华文楷体" pitchFamily="2" charset="-122"/>
                <a:sym typeface="Arial" panose="020B0604020202020204" pitchFamily="34" charset="0"/>
              </a:rPr>
              <a:t>Simulink</a:t>
            </a:r>
            <a:r>
              <a:rPr lang="zh-CN" altLang="en-US" b="1" dirty="0">
                <a:latin typeface="华文楷体" pitchFamily="2" charset="-122"/>
                <a:ea typeface="华文楷体" pitchFamily="2" charset="-122"/>
                <a:sym typeface="Arial" panose="020B0604020202020204" pitchFamily="34" charset="0"/>
              </a:rPr>
              <a:t>，</a:t>
            </a:r>
            <a:r>
              <a:rPr lang="en-US" altLang="zh-CN" b="1" dirty="0">
                <a:latin typeface="华文楷体" pitchFamily="2" charset="-122"/>
                <a:ea typeface="华文楷体" pitchFamily="2" charset="-122"/>
                <a:sym typeface="Arial" panose="020B0604020202020204" pitchFamily="34" charset="0"/>
              </a:rPr>
              <a:t>Control</a:t>
            </a:r>
            <a:r>
              <a:rPr lang="zh-CN" altLang="en-US" b="1" dirty="0">
                <a:latin typeface="华文楷体" pitchFamily="2" charset="-122"/>
                <a:ea typeface="华文楷体" pitchFamily="2" charset="-122"/>
                <a:sym typeface="Arial" panose="020B0604020202020204" pitchFamily="34" charset="0"/>
              </a:rPr>
              <a:t>，</a:t>
            </a:r>
            <a:r>
              <a:rPr lang="en-US" altLang="zh-CN" b="1" dirty="0">
                <a:latin typeface="华文楷体" pitchFamily="2" charset="-122"/>
                <a:ea typeface="华文楷体" pitchFamily="2" charset="-122"/>
                <a:sym typeface="Arial" panose="020B0604020202020204" pitchFamily="34" charset="0"/>
              </a:rPr>
              <a:t>Neural  Network</a:t>
            </a:r>
            <a:r>
              <a:rPr lang="zh-CN" altLang="en-US" b="1" dirty="0">
                <a:latin typeface="华文楷体" pitchFamily="2" charset="-122"/>
                <a:ea typeface="华文楷体" pitchFamily="2" charset="-122"/>
                <a:sym typeface="Arial" panose="020B0604020202020204" pitchFamily="34" charset="0"/>
              </a:rPr>
              <a:t>，</a:t>
            </a:r>
            <a:r>
              <a:rPr lang="en-US" altLang="zh-CN" b="1" dirty="0">
                <a:latin typeface="华文楷体" pitchFamily="2" charset="-122"/>
                <a:ea typeface="华文楷体" pitchFamily="2" charset="-122"/>
                <a:sym typeface="Arial" panose="020B0604020202020204" pitchFamily="34" charset="0"/>
              </a:rPr>
              <a:t>Signal Processing</a:t>
            </a:r>
            <a:r>
              <a:rPr lang="zh-CN" altLang="en-US" b="1" dirty="0">
                <a:latin typeface="华文楷体" pitchFamily="2" charset="-122"/>
                <a:ea typeface="华文楷体" pitchFamily="2" charset="-122"/>
                <a:sym typeface="Arial" panose="020B0604020202020204" pitchFamily="34" charset="0"/>
              </a:rPr>
              <a:t>等专用工具箱。</a:t>
            </a:r>
            <a:r>
              <a:rPr lang="zh-CN" altLang="en-US" sz="1600" b="1" dirty="0">
                <a:latin typeface="楷体_GB2312" pitchFamily="1" charset="-122"/>
                <a:ea typeface="楷体_GB2312" pitchFamily="1" charset="-122"/>
                <a:sym typeface="Arial" panose="020B0604020202020204" pitchFamily="34" charset="0"/>
              </a:rPr>
              <a:t> </a:t>
            </a:r>
            <a:endParaRPr lang="zh-CN" altLang="en-US" sz="1600" b="1" dirty="0">
              <a:latin typeface="楷体_GB2312" pitchFamily="1" charset="-122"/>
              <a:ea typeface="楷体_GB2312" pitchFamily="1" charset="-122"/>
              <a:sym typeface="Arial" panose="020B0604020202020204" pitchFamily="34" charset="0"/>
            </a:endParaRPr>
          </a:p>
        </p:txBody>
      </p:sp>
      <p:sp>
        <p:nvSpPr>
          <p:cNvPr id="15365" name="Rectangle 5"/>
          <p:cNvSpPr/>
          <p:nvPr/>
        </p:nvSpPr>
        <p:spPr>
          <a:xfrm>
            <a:off x="539750" y="1916113"/>
            <a:ext cx="8424863" cy="752475"/>
          </a:xfrm>
          <a:prstGeom prst="rect">
            <a:avLst/>
          </a:prstGeom>
          <a:noFill/>
          <a:ln w="9525">
            <a:noFill/>
          </a:ln>
        </p:spPr>
        <p:txBody>
          <a:bodyPr>
            <a:spAutoFit/>
          </a:bodyPr>
          <a:p>
            <a:pPr algn="just" eaLnBrk="1" hangingPunct="1">
              <a:lnSpc>
                <a:spcPct val="120000"/>
              </a:lnSpc>
              <a:buFont typeface="Arial" panose="020B0604020202020204" pitchFamily="34" charset="0"/>
              <a:buChar char="•"/>
            </a:pPr>
            <a:r>
              <a:rPr lang="en-US" altLang="zh-CN" b="1" dirty="0">
                <a:latin typeface="华文楷体" pitchFamily="2" charset="-122"/>
                <a:ea typeface="华文楷体" pitchFamily="2" charset="-122"/>
              </a:rPr>
              <a:t> 1993</a:t>
            </a:r>
            <a:r>
              <a:rPr lang="zh-CN" altLang="en-US" b="1" dirty="0">
                <a:latin typeface="华文楷体" pitchFamily="2" charset="-122"/>
                <a:ea typeface="华文楷体" pitchFamily="2" charset="-122"/>
              </a:rPr>
              <a:t>年</a:t>
            </a:r>
            <a:r>
              <a:rPr lang="en-US" altLang="zh-CN" b="1" dirty="0">
                <a:latin typeface="华文楷体" pitchFamily="2" charset="-122"/>
                <a:ea typeface="华文楷体" pitchFamily="2" charset="-122"/>
              </a:rPr>
              <a:t>11</a:t>
            </a:r>
            <a:r>
              <a:rPr lang="zh-CN" altLang="en-US" b="1" dirty="0">
                <a:latin typeface="华文楷体" pitchFamily="2" charset="-122"/>
                <a:ea typeface="华文楷体" pitchFamily="2" charset="-122"/>
              </a:rPr>
              <a:t>月，</a:t>
            </a:r>
            <a:r>
              <a:rPr lang="en-US" altLang="zh-CN" b="1" dirty="0">
                <a:latin typeface="华文楷体" pitchFamily="2" charset="-122"/>
                <a:ea typeface="华文楷体" pitchFamily="2" charset="-122"/>
              </a:rPr>
              <a:t>MathWorks</a:t>
            </a:r>
            <a:r>
              <a:rPr lang="zh-CN" altLang="en-US" b="1" dirty="0">
                <a:latin typeface="华文楷体" pitchFamily="2" charset="-122"/>
                <a:ea typeface="华文楷体" pitchFamily="2" charset="-122"/>
              </a:rPr>
              <a:t>公司推出了</a:t>
            </a:r>
            <a:r>
              <a:rPr lang="en-US" altLang="zh-CN" b="1" dirty="0">
                <a:latin typeface="华文楷体" pitchFamily="2" charset="-122"/>
                <a:ea typeface="华文楷体" pitchFamily="2" charset="-122"/>
              </a:rPr>
              <a:t>Matlab 4.1</a:t>
            </a:r>
            <a:r>
              <a:rPr lang="zh-CN" altLang="en-US" b="1" dirty="0">
                <a:latin typeface="华文楷体" pitchFamily="2" charset="-122"/>
                <a:ea typeface="华文楷体" pitchFamily="2" charset="-122"/>
              </a:rPr>
              <a:t>，其中主要增加了符号运算功能。当升级至</a:t>
            </a:r>
            <a:r>
              <a:rPr lang="en-US" altLang="zh-CN" b="1" dirty="0">
                <a:latin typeface="华文楷体" pitchFamily="2" charset="-122"/>
                <a:ea typeface="华文楷体" pitchFamily="2" charset="-122"/>
              </a:rPr>
              <a:t>Matlab 4.2c</a:t>
            </a:r>
            <a:r>
              <a:rPr lang="zh-CN" altLang="en-US" b="1" dirty="0">
                <a:latin typeface="华文楷体" pitchFamily="2" charset="-122"/>
                <a:ea typeface="华文楷体" pitchFamily="2" charset="-122"/>
              </a:rPr>
              <a:t>，这一功能在用户中得到广泛应用。</a:t>
            </a:r>
            <a:endParaRPr lang="zh-CN" altLang="en-US" b="1" dirty="0">
              <a:latin typeface="华文楷体" pitchFamily="2" charset="-122"/>
              <a:ea typeface="华文楷体" pitchFamily="2" charset="-122"/>
            </a:endParaRPr>
          </a:p>
        </p:txBody>
      </p:sp>
      <p:sp>
        <p:nvSpPr>
          <p:cNvPr id="15366" name="Line 6"/>
          <p:cNvSpPr/>
          <p:nvPr/>
        </p:nvSpPr>
        <p:spPr>
          <a:xfrm>
            <a:off x="827088" y="1341438"/>
            <a:ext cx="0" cy="5257800"/>
          </a:xfrm>
          <a:prstGeom prst="line">
            <a:avLst/>
          </a:prstGeom>
          <a:ln w="9525">
            <a:noFill/>
          </a:ln>
        </p:spPr>
      </p:sp>
      <p:pic>
        <p:nvPicPr>
          <p:cNvPr id="15367" name="Picture 7" descr="logo1"/>
          <p:cNvPicPr>
            <a:picLocks noChangeAspect="1"/>
          </p:cNvPicPr>
          <p:nvPr/>
        </p:nvPicPr>
        <p:blipFill>
          <a:blip r:embed="rId1"/>
          <a:stretch>
            <a:fillRect/>
          </a:stretch>
        </p:blipFill>
        <p:spPr>
          <a:xfrm>
            <a:off x="8101013" y="420688"/>
            <a:ext cx="533400" cy="476250"/>
          </a:xfrm>
          <a:prstGeom prst="rect">
            <a:avLst/>
          </a:prstGeom>
          <a:noFill/>
          <a:ln w="9525">
            <a:noFill/>
          </a:ln>
        </p:spPr>
      </p:pic>
      <p:sp>
        <p:nvSpPr>
          <p:cNvPr id="15368" name="Rectangle 9"/>
          <p:cNvSpPr/>
          <p:nvPr/>
        </p:nvSpPr>
        <p:spPr>
          <a:xfrm>
            <a:off x="539750" y="2636838"/>
            <a:ext cx="8424863" cy="752475"/>
          </a:xfrm>
          <a:prstGeom prst="rect">
            <a:avLst/>
          </a:prstGeom>
          <a:noFill/>
          <a:ln w="9525">
            <a:noFill/>
          </a:ln>
        </p:spPr>
        <p:txBody>
          <a:bodyPr>
            <a:spAutoFit/>
          </a:bodyPr>
          <a:p>
            <a:pPr algn="just" eaLnBrk="1" hangingPunct="1">
              <a:lnSpc>
                <a:spcPct val="120000"/>
              </a:lnSpc>
              <a:buFont typeface="Arial" panose="020B0604020202020204" pitchFamily="34" charset="0"/>
              <a:buChar char="•"/>
            </a:pPr>
            <a:r>
              <a:rPr lang="en-US" altLang="zh-CN" b="1" dirty="0">
                <a:solidFill>
                  <a:srgbClr val="000099"/>
                </a:solidFill>
                <a:latin typeface="华文楷体" pitchFamily="2" charset="-122"/>
                <a:ea typeface="华文楷体" pitchFamily="2" charset="-122"/>
              </a:rPr>
              <a:t> </a:t>
            </a:r>
            <a:r>
              <a:rPr lang="en-US" altLang="zh-CN" b="1" dirty="0">
                <a:latin typeface="华文楷体" pitchFamily="2" charset="-122"/>
                <a:ea typeface="华文楷体" pitchFamily="2" charset="-122"/>
              </a:rPr>
              <a:t>1997</a:t>
            </a:r>
            <a:r>
              <a:rPr lang="zh-CN" altLang="en-US" b="1" dirty="0">
                <a:latin typeface="华文楷体" pitchFamily="2" charset="-122"/>
                <a:ea typeface="华文楷体" pitchFamily="2" charset="-122"/>
              </a:rPr>
              <a:t>年，</a:t>
            </a:r>
            <a:r>
              <a:rPr lang="en-US" altLang="zh-CN" b="1" dirty="0">
                <a:latin typeface="华文楷体" pitchFamily="2" charset="-122"/>
                <a:ea typeface="华文楷体" pitchFamily="2" charset="-122"/>
              </a:rPr>
              <a:t>Matlab 5.0</a:t>
            </a:r>
            <a:r>
              <a:rPr lang="zh-CN" altLang="en-US" b="1" dirty="0">
                <a:latin typeface="华文楷体" pitchFamily="2" charset="-122"/>
                <a:ea typeface="华文楷体" pitchFamily="2" charset="-122"/>
              </a:rPr>
              <a:t>版本问世了</a:t>
            </a:r>
            <a:r>
              <a:rPr lang="en-US" altLang="zh-CN" b="1" dirty="0">
                <a:latin typeface="华文楷体" pitchFamily="2" charset="-122"/>
                <a:ea typeface="华文楷体" pitchFamily="2" charset="-122"/>
              </a:rPr>
              <a:t>,</a:t>
            </a:r>
            <a:r>
              <a:rPr lang="zh-CN" altLang="en-US" b="1" dirty="0">
                <a:latin typeface="华文楷体" pitchFamily="2" charset="-122"/>
                <a:ea typeface="华文楷体" pitchFamily="2" charset="-122"/>
              </a:rPr>
              <a:t>实现了真正的</a:t>
            </a:r>
            <a:r>
              <a:rPr lang="en-US" altLang="zh-CN" b="1" dirty="0">
                <a:latin typeface="华文楷体" pitchFamily="2" charset="-122"/>
                <a:ea typeface="华文楷体" pitchFamily="2" charset="-122"/>
              </a:rPr>
              <a:t>32</a:t>
            </a:r>
            <a:r>
              <a:rPr lang="zh-CN" altLang="en-US" b="1" dirty="0">
                <a:latin typeface="华文楷体" pitchFamily="2" charset="-122"/>
                <a:ea typeface="华文楷体" pitchFamily="2" charset="-122"/>
              </a:rPr>
              <a:t>位运算，加快数值计算，图形表现有效。    </a:t>
            </a:r>
            <a:endParaRPr lang="zh-CN" altLang="en-US" b="1" dirty="0">
              <a:latin typeface="华文楷体" pitchFamily="2" charset="-122"/>
              <a:ea typeface="华文楷体" pitchFamily="2" charset="-122"/>
            </a:endParaRPr>
          </a:p>
        </p:txBody>
      </p:sp>
      <p:sp>
        <p:nvSpPr>
          <p:cNvPr id="15369" name="Rectangle 10"/>
          <p:cNvSpPr/>
          <p:nvPr/>
        </p:nvSpPr>
        <p:spPr>
          <a:xfrm>
            <a:off x="539750" y="3429000"/>
            <a:ext cx="8275638" cy="422275"/>
          </a:xfrm>
          <a:prstGeom prst="rect">
            <a:avLst/>
          </a:prstGeom>
          <a:noFill/>
          <a:ln w="9525">
            <a:noFill/>
          </a:ln>
        </p:spPr>
        <p:txBody>
          <a:bodyPr>
            <a:spAutoFit/>
          </a:bodyPr>
          <a:p>
            <a:pPr eaLnBrk="1" hangingPunct="1">
              <a:lnSpc>
                <a:spcPct val="120000"/>
              </a:lnSpc>
              <a:buFont typeface="Arial" panose="020B0604020202020204" pitchFamily="34" charset="0"/>
              <a:buChar char="•"/>
            </a:pPr>
            <a:r>
              <a:rPr lang="en-US" altLang="zh-CN" b="1" dirty="0">
                <a:solidFill>
                  <a:srgbClr val="000099"/>
                </a:solidFill>
                <a:latin typeface="华文楷体" pitchFamily="2" charset="-122"/>
                <a:ea typeface="华文楷体" pitchFamily="2" charset="-122"/>
              </a:rPr>
              <a:t> </a:t>
            </a:r>
            <a:r>
              <a:rPr lang="en-US" altLang="zh-CN" b="1" dirty="0">
                <a:latin typeface="华文楷体" pitchFamily="2" charset="-122"/>
                <a:ea typeface="华文楷体" pitchFamily="2" charset="-122"/>
              </a:rPr>
              <a:t>2001</a:t>
            </a:r>
            <a:r>
              <a:rPr lang="zh-CN" altLang="en-US" b="1" dirty="0">
                <a:latin typeface="华文楷体" pitchFamily="2" charset="-122"/>
                <a:ea typeface="华文楷体" pitchFamily="2" charset="-122"/>
              </a:rPr>
              <a:t>年初，</a:t>
            </a:r>
            <a:r>
              <a:rPr lang="en-US" altLang="zh-CN" b="1" dirty="0">
                <a:latin typeface="华文楷体" pitchFamily="2" charset="-122"/>
                <a:ea typeface="华文楷体" pitchFamily="2" charset="-122"/>
              </a:rPr>
              <a:t>MathWorks</a:t>
            </a:r>
            <a:r>
              <a:rPr lang="zh-CN" altLang="en-US" b="1" dirty="0">
                <a:latin typeface="华文楷体" pitchFamily="2" charset="-122"/>
                <a:ea typeface="华文楷体" pitchFamily="2" charset="-122"/>
              </a:rPr>
              <a:t>公司推出了</a:t>
            </a:r>
            <a:r>
              <a:rPr lang="en-US" altLang="zh-CN" b="1" dirty="0">
                <a:latin typeface="华文楷体" pitchFamily="2" charset="-122"/>
                <a:ea typeface="华文楷体" pitchFamily="2" charset="-122"/>
              </a:rPr>
              <a:t>Matlab 6.0</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R12</a:t>
            </a:r>
            <a:r>
              <a:rPr lang="zh-CN" altLang="en-US" b="1" dirty="0">
                <a:latin typeface="华文楷体" pitchFamily="2" charset="-122"/>
                <a:ea typeface="华文楷体" pitchFamily="2" charset="-122"/>
              </a:rPr>
              <a:t>）。</a:t>
            </a:r>
            <a:endParaRPr lang="zh-CN" altLang="en-US" b="1" dirty="0">
              <a:latin typeface="华文楷体" pitchFamily="2" charset="-122"/>
              <a:ea typeface="华文楷体" pitchFamily="2" charset="-122"/>
            </a:endParaRPr>
          </a:p>
        </p:txBody>
      </p:sp>
      <p:sp>
        <p:nvSpPr>
          <p:cNvPr id="15370" name="Rectangle 11"/>
          <p:cNvSpPr/>
          <p:nvPr/>
        </p:nvSpPr>
        <p:spPr>
          <a:xfrm>
            <a:off x="539750" y="3789363"/>
            <a:ext cx="8275638" cy="1082675"/>
          </a:xfrm>
          <a:prstGeom prst="rect">
            <a:avLst/>
          </a:prstGeom>
          <a:noFill/>
          <a:ln w="9525">
            <a:noFill/>
          </a:ln>
        </p:spPr>
        <p:txBody>
          <a:bodyPr>
            <a:spAutoFit/>
          </a:bodyPr>
          <a:p>
            <a:pPr algn="just" eaLnBrk="1" hangingPunct="1">
              <a:lnSpc>
                <a:spcPct val="120000"/>
              </a:lnSpc>
              <a:buFont typeface="Arial" panose="020B0604020202020204" pitchFamily="34" charset="0"/>
              <a:buChar char="•"/>
            </a:pPr>
            <a:r>
              <a:rPr lang="en-US" altLang="zh-CN" b="1" dirty="0">
                <a:solidFill>
                  <a:srgbClr val="000099"/>
                </a:solidFill>
                <a:latin typeface="华文楷体" pitchFamily="2" charset="-122"/>
                <a:ea typeface="华文楷体" pitchFamily="2" charset="-122"/>
              </a:rPr>
              <a:t> </a:t>
            </a:r>
            <a:r>
              <a:rPr lang="en-US" altLang="zh-CN" b="1" dirty="0">
                <a:latin typeface="华文楷体" pitchFamily="2" charset="-122"/>
                <a:ea typeface="华文楷体" pitchFamily="2" charset="-122"/>
              </a:rPr>
              <a:t>2002</a:t>
            </a:r>
            <a:r>
              <a:rPr lang="zh-CN" altLang="en-US" b="1" dirty="0">
                <a:latin typeface="华文楷体" pitchFamily="2" charset="-122"/>
                <a:ea typeface="华文楷体" pitchFamily="2" charset="-122"/>
              </a:rPr>
              <a:t>年</a:t>
            </a:r>
            <a:r>
              <a:rPr lang="en-US" altLang="zh-CN" b="1" dirty="0">
                <a:latin typeface="华文楷体" pitchFamily="2" charset="-122"/>
                <a:ea typeface="华文楷体" pitchFamily="2" charset="-122"/>
              </a:rPr>
              <a:t>7</a:t>
            </a:r>
            <a:r>
              <a:rPr lang="zh-CN" altLang="en-US" b="1" dirty="0">
                <a:latin typeface="华文楷体" pitchFamily="2" charset="-122"/>
                <a:ea typeface="华文楷体" pitchFamily="2" charset="-122"/>
              </a:rPr>
              <a:t>月，推出了</a:t>
            </a:r>
            <a:r>
              <a:rPr lang="en-US" altLang="zh-CN" b="1" dirty="0">
                <a:latin typeface="华文楷体" pitchFamily="2" charset="-122"/>
                <a:ea typeface="华文楷体" pitchFamily="2" charset="-122"/>
              </a:rPr>
              <a:t>Matlab 6.5(R13)</a:t>
            </a:r>
            <a:r>
              <a:rPr lang="zh-CN" altLang="en-US" b="1" dirty="0">
                <a:latin typeface="华文楷体" pitchFamily="2" charset="-122"/>
                <a:ea typeface="华文楷体" pitchFamily="2" charset="-122"/>
              </a:rPr>
              <a:t>，在这一版本中</a:t>
            </a:r>
            <a:r>
              <a:rPr lang="en-US" altLang="zh-CN" b="1" dirty="0">
                <a:latin typeface="华文楷体" pitchFamily="2" charset="-122"/>
                <a:ea typeface="华文楷体" pitchFamily="2" charset="-122"/>
              </a:rPr>
              <a:t>Simulink</a:t>
            </a:r>
            <a:r>
              <a:rPr lang="zh-CN" altLang="en-US" b="1" dirty="0">
                <a:latin typeface="华文楷体" pitchFamily="2" charset="-122"/>
                <a:ea typeface="华文楷体" pitchFamily="2" charset="-122"/>
              </a:rPr>
              <a:t>升级到了</a:t>
            </a:r>
            <a:r>
              <a:rPr lang="en-US" altLang="zh-CN" b="1" dirty="0">
                <a:latin typeface="华文楷体" pitchFamily="2" charset="-122"/>
                <a:ea typeface="华文楷体" pitchFamily="2" charset="-122"/>
              </a:rPr>
              <a:t>5.0</a:t>
            </a:r>
            <a:r>
              <a:rPr lang="zh-CN" altLang="en-US" b="1" dirty="0">
                <a:latin typeface="华文楷体" pitchFamily="2" charset="-122"/>
                <a:ea typeface="华文楷体" pitchFamily="2" charset="-122"/>
              </a:rPr>
              <a:t>，性能有了很大提高，另一大特点是推出了</a:t>
            </a:r>
            <a:r>
              <a:rPr lang="en-US" altLang="zh-CN" b="1" dirty="0">
                <a:latin typeface="华文楷体" pitchFamily="2" charset="-122"/>
                <a:ea typeface="华文楷体" pitchFamily="2" charset="-122"/>
              </a:rPr>
              <a:t>JIT</a:t>
            </a:r>
            <a:r>
              <a:rPr lang="zh-CN" altLang="en-US" b="1" dirty="0">
                <a:latin typeface="华文楷体" pitchFamily="2" charset="-122"/>
                <a:ea typeface="华文楷体" pitchFamily="2" charset="-122"/>
              </a:rPr>
              <a:t>程序加速器，</a:t>
            </a: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的计算速度有了明显的提高。</a:t>
            </a:r>
            <a:endParaRPr lang="zh-CN" altLang="en-US" b="1" dirty="0">
              <a:latin typeface="华文楷体" pitchFamily="2" charset="-122"/>
              <a:ea typeface="华文楷体" pitchFamily="2" charset="-122"/>
            </a:endParaRPr>
          </a:p>
        </p:txBody>
      </p:sp>
      <p:sp>
        <p:nvSpPr>
          <p:cNvPr id="15371" name="Rectangle 12"/>
          <p:cNvSpPr/>
          <p:nvPr/>
        </p:nvSpPr>
        <p:spPr>
          <a:xfrm>
            <a:off x="539750" y="4797425"/>
            <a:ext cx="8275638" cy="1406525"/>
          </a:xfrm>
          <a:prstGeom prst="rect">
            <a:avLst/>
          </a:prstGeom>
          <a:noFill/>
          <a:ln w="9525">
            <a:noFill/>
          </a:ln>
        </p:spPr>
        <p:txBody>
          <a:bodyPr>
            <a:spAutoFit/>
          </a:bodyPr>
          <a:p>
            <a:pPr algn="just" eaLnBrk="1" hangingPunct="1">
              <a:lnSpc>
                <a:spcPct val="120000"/>
              </a:lnSpc>
              <a:buFont typeface="Arial" panose="020B0604020202020204" pitchFamily="34" charset="0"/>
              <a:buChar char="•"/>
            </a:pPr>
            <a:r>
              <a:rPr lang="en-US" altLang="zh-CN" b="1" dirty="0">
                <a:solidFill>
                  <a:srgbClr val="000099"/>
                </a:solidFill>
                <a:latin typeface="华文楷体" pitchFamily="2" charset="-122"/>
                <a:ea typeface="华文楷体" pitchFamily="2" charset="-122"/>
              </a:rPr>
              <a:t> </a:t>
            </a:r>
            <a:r>
              <a:rPr lang="en-US" altLang="zh-CN" b="1" dirty="0">
                <a:latin typeface="华文楷体" pitchFamily="2" charset="-122"/>
                <a:ea typeface="华文楷体" pitchFamily="2" charset="-122"/>
              </a:rPr>
              <a:t>2005</a:t>
            </a:r>
            <a:r>
              <a:rPr lang="zh-CN" altLang="en-US" b="1" dirty="0">
                <a:latin typeface="华文楷体" pitchFamily="2" charset="-122"/>
                <a:ea typeface="华文楷体" pitchFamily="2" charset="-122"/>
              </a:rPr>
              <a:t>年</a:t>
            </a:r>
            <a:r>
              <a:rPr lang="en-US" altLang="zh-CN" b="1" dirty="0">
                <a:latin typeface="华文楷体" pitchFamily="2" charset="-122"/>
                <a:ea typeface="华文楷体" pitchFamily="2" charset="-122"/>
              </a:rPr>
              <a:t>9</a:t>
            </a:r>
            <a:r>
              <a:rPr lang="zh-CN" altLang="en-US" b="1" dirty="0">
                <a:latin typeface="华文楷体" pitchFamily="2" charset="-122"/>
                <a:ea typeface="华文楷体" pitchFamily="2" charset="-122"/>
              </a:rPr>
              <a:t>月，推出了</a:t>
            </a:r>
            <a:r>
              <a:rPr lang="en-US" altLang="zh-CN" b="1" dirty="0">
                <a:latin typeface="华文楷体" pitchFamily="2" charset="-122"/>
                <a:ea typeface="华文楷体" pitchFamily="2" charset="-122"/>
              </a:rPr>
              <a:t>MAILAB 7.1(Release14 SP3)</a:t>
            </a:r>
            <a:r>
              <a:rPr lang="zh-CN" altLang="en-US" b="1" dirty="0">
                <a:latin typeface="华文楷体" pitchFamily="2" charset="-122"/>
                <a:ea typeface="华文楷体" pitchFamily="2" charset="-122"/>
              </a:rPr>
              <a:t>，在这一版本中</a:t>
            </a:r>
            <a:r>
              <a:rPr lang="en-US" altLang="zh-CN" b="1" dirty="0">
                <a:latin typeface="华文楷体" pitchFamily="2" charset="-122"/>
                <a:ea typeface="华文楷体" pitchFamily="2" charset="-122"/>
              </a:rPr>
              <a:t>Simulink</a:t>
            </a:r>
            <a:r>
              <a:rPr lang="zh-CN" altLang="en-US" b="1" dirty="0">
                <a:latin typeface="华文楷体" pitchFamily="2" charset="-122"/>
                <a:ea typeface="华文楷体" pitchFamily="2" charset="-122"/>
              </a:rPr>
              <a:t>升级到了</a:t>
            </a:r>
            <a:r>
              <a:rPr lang="en-US" altLang="zh-CN" b="1" dirty="0">
                <a:latin typeface="华文楷体" pitchFamily="2" charset="-122"/>
                <a:ea typeface="华文楷体" pitchFamily="2" charset="-122"/>
              </a:rPr>
              <a:t>6.3</a:t>
            </a:r>
            <a:r>
              <a:rPr lang="zh-CN" altLang="en-US" b="1" dirty="0">
                <a:latin typeface="华文楷体" pitchFamily="2" charset="-122"/>
                <a:ea typeface="华文楷体" pitchFamily="2" charset="-122"/>
              </a:rPr>
              <a:t>，软件性能有了新的提高，用户界面更加友好。值得说明的是，</a:t>
            </a:r>
            <a:r>
              <a:rPr lang="en-US" altLang="zh-CN" b="1" dirty="0">
                <a:latin typeface="华文楷体" pitchFamily="2" charset="-122"/>
                <a:ea typeface="华文楷体" pitchFamily="2" charset="-122"/>
              </a:rPr>
              <a:t>Matlab V7.1</a:t>
            </a:r>
            <a:r>
              <a:rPr lang="zh-CN" altLang="en-US" b="1" dirty="0">
                <a:latin typeface="华文楷体" pitchFamily="2" charset="-122"/>
                <a:ea typeface="华文楷体" pitchFamily="2" charset="-122"/>
              </a:rPr>
              <a:t>版采用了更先进的数学程序库，即“</a:t>
            </a:r>
            <a:r>
              <a:rPr lang="en-US" altLang="zh-CN" b="1" dirty="0">
                <a:latin typeface="华文楷体" pitchFamily="2" charset="-122"/>
                <a:ea typeface="华文楷体" pitchFamily="2" charset="-122"/>
              </a:rPr>
              <a:t>LAPACK”</a:t>
            </a:r>
            <a:r>
              <a:rPr lang="zh-CN" altLang="en-US" b="1" dirty="0">
                <a:latin typeface="华文楷体" pitchFamily="2" charset="-122"/>
                <a:ea typeface="华文楷体" pitchFamily="2" charset="-122"/>
              </a:rPr>
              <a:t>和“</a:t>
            </a:r>
            <a:r>
              <a:rPr lang="en-US" altLang="zh-CN" b="1" dirty="0">
                <a:latin typeface="华文楷体" pitchFamily="2" charset="-122"/>
                <a:ea typeface="华文楷体" pitchFamily="2" charset="-122"/>
              </a:rPr>
              <a:t>BLAS”</a:t>
            </a:r>
            <a:r>
              <a:rPr lang="zh-CN" altLang="en-US" b="1" dirty="0">
                <a:latin typeface="华文楷体" pitchFamily="2" charset="-122"/>
                <a:ea typeface="华文楷体" pitchFamily="2" charset="-122"/>
              </a:rPr>
              <a:t>。</a:t>
            </a:r>
            <a:endParaRPr lang="zh-CN" altLang="en-US" b="1" dirty="0">
              <a:latin typeface="华文楷体" pitchFamily="2" charset="-122"/>
              <a:ea typeface="华文楷体" pitchFamily="2" charset="-122"/>
            </a:endParaRPr>
          </a:p>
          <a:p>
            <a:pPr algn="just" eaLnBrk="1" hangingPunct="1">
              <a:lnSpc>
                <a:spcPct val="120000"/>
              </a:lnSpc>
            </a:pPr>
            <a:r>
              <a:rPr lang="zh-CN" altLang="en-US" b="1" dirty="0">
                <a:latin typeface="华文楷体" pitchFamily="2" charset="-122"/>
                <a:ea typeface="华文楷体" pitchFamily="2" charset="-122"/>
              </a:rPr>
              <a:t>目前，</a:t>
            </a: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软件支持多种系统平台，如常见的</a:t>
            </a:r>
            <a:r>
              <a:rPr lang="en-US" altLang="zh-CN" b="1" dirty="0">
                <a:latin typeface="华文楷体" pitchFamily="2" charset="-122"/>
                <a:ea typeface="华文楷体" pitchFamily="2" charset="-122"/>
              </a:rPr>
              <a:t>WindowsNT/XP</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UNIX</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Linux</a:t>
            </a:r>
            <a:r>
              <a:rPr lang="zh-CN" altLang="en-US" b="1" dirty="0">
                <a:latin typeface="华文楷体" pitchFamily="2" charset="-122"/>
                <a:ea typeface="华文楷体" pitchFamily="2" charset="-122"/>
              </a:rPr>
              <a:t>等。</a:t>
            </a:r>
            <a:endParaRPr lang="zh-CN" altLang="en-US" b="1" dirty="0">
              <a:latin typeface="华文楷体" pitchFamily="2" charset="-122"/>
              <a:ea typeface="华文楷体" pitchFamily="2" charset="-122"/>
            </a:endParaRPr>
          </a:p>
        </p:txBody>
      </p:sp>
      <p:sp>
        <p:nvSpPr>
          <p:cNvPr id="15372" name="Text Box 13"/>
          <p:cNvSpPr txBox="1"/>
          <p:nvPr/>
        </p:nvSpPr>
        <p:spPr>
          <a:xfrm>
            <a:off x="1330325" y="263525"/>
            <a:ext cx="3887788" cy="639763"/>
          </a:xfrm>
          <a:prstGeom prst="rect">
            <a:avLst/>
          </a:prstGeom>
          <a:noFill/>
          <a:ln w="9525">
            <a:noFill/>
          </a:ln>
        </p:spPr>
        <p:txBody>
          <a:bodyPr>
            <a:spAutoFit/>
          </a:bodyPr>
          <a:p>
            <a:pPr eaLnBrk="1" hangingPunct="1">
              <a:spcBef>
                <a:spcPct val="50000"/>
              </a:spcBef>
            </a:pPr>
            <a:r>
              <a:rPr lang="en-US" altLang="zh-CN" sz="3600" b="1" dirty="0">
                <a:solidFill>
                  <a:srgbClr val="4D009A"/>
                </a:solidFill>
                <a:latin typeface="华文楷体" pitchFamily="2" charset="-122"/>
                <a:ea typeface="华文楷体" pitchFamily="2" charset="-122"/>
                <a:sym typeface="Arial" panose="020B0604020202020204" pitchFamily="34" charset="0"/>
              </a:rPr>
              <a:t>Matlab</a:t>
            </a:r>
            <a:r>
              <a:rPr lang="zh-CN" altLang="en-US" sz="3600" b="1" dirty="0">
                <a:solidFill>
                  <a:srgbClr val="4D009A"/>
                </a:solidFill>
                <a:latin typeface="华文楷体" pitchFamily="2" charset="-122"/>
                <a:ea typeface="华文楷体" pitchFamily="2" charset="-122"/>
                <a:sym typeface="Arial" panose="020B0604020202020204" pitchFamily="34" charset="0"/>
              </a:rPr>
              <a:t>版本的发展</a:t>
            </a:r>
            <a:endParaRPr lang="zh-CN" altLang="en-US" sz="3600" b="1" dirty="0">
              <a:solidFill>
                <a:srgbClr val="4D009A"/>
              </a:solidFill>
              <a:latin typeface="华文楷体" pitchFamily="2" charset="-122"/>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364">
                                            <p:txEl>
                                              <p:charRg st="0" end="98"/>
                                            </p:txEl>
                                          </p:spTgt>
                                        </p:tgtEl>
                                        <p:attrNameLst>
                                          <p:attrName>style.visibility</p:attrName>
                                        </p:attrNameLst>
                                      </p:cBhvr>
                                      <p:to>
                                        <p:strVal val="visible"/>
                                      </p:to>
                                    </p:set>
                                    <p:animEffect transition="in" filter="wipe(up)">
                                      <p:cBhvr>
                                        <p:cTn id="7" dur="500"/>
                                        <p:tgtEl>
                                          <p:spTgt spid="15364">
                                            <p:txEl>
                                              <p:charRg st="0" end="9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wipe(up)">
                                      <p:cBhvr>
                                        <p:cTn id="12" dur="500"/>
                                        <p:tgtEl>
                                          <p:spTgt spid="153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368"/>
                                        </p:tgtEl>
                                        <p:attrNameLst>
                                          <p:attrName>style.visibility</p:attrName>
                                        </p:attrNameLst>
                                      </p:cBhvr>
                                      <p:to>
                                        <p:strVal val="visible"/>
                                      </p:to>
                                    </p:set>
                                    <p:animEffect transition="in" filter="wipe(up)">
                                      <p:cBhvr>
                                        <p:cTn id="17" dur="500"/>
                                        <p:tgtEl>
                                          <p:spTgt spid="153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369"/>
                                        </p:tgtEl>
                                        <p:attrNameLst>
                                          <p:attrName>style.visibility</p:attrName>
                                        </p:attrNameLst>
                                      </p:cBhvr>
                                      <p:to>
                                        <p:strVal val="visible"/>
                                      </p:to>
                                    </p:set>
                                    <p:animEffect transition="in" filter="wipe(up)">
                                      <p:cBhvr>
                                        <p:cTn id="22" dur="500"/>
                                        <p:tgtEl>
                                          <p:spTgt spid="153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5370"/>
                                        </p:tgtEl>
                                        <p:attrNameLst>
                                          <p:attrName>style.visibility</p:attrName>
                                        </p:attrNameLst>
                                      </p:cBhvr>
                                      <p:to>
                                        <p:strVal val="visible"/>
                                      </p:to>
                                    </p:set>
                                    <p:animEffect transition="in" filter="wipe(up)">
                                      <p:cBhvr>
                                        <p:cTn id="27" dur="500"/>
                                        <p:tgtEl>
                                          <p:spTgt spid="1537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371"/>
                                        </p:tgtEl>
                                        <p:attrNameLst>
                                          <p:attrName>style.visibility</p:attrName>
                                        </p:attrNameLst>
                                      </p:cBhvr>
                                      <p:to>
                                        <p:strVal val="visible"/>
                                      </p:to>
                                    </p:set>
                                    <p:animEffect transition="in" filter="wipe(up)">
                                      <p:cBhvr>
                                        <p:cTn id="32" dur="5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8" grpId="0"/>
      <p:bldP spid="15369" grpId="0"/>
      <p:bldP spid="15370" grpId="0"/>
      <p:bldP spid="1537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Rectangle 2"/>
          <p:cNvSpPr>
            <a:spLocks noGrp="1" noChangeArrowheads="1"/>
          </p:cNvSpPr>
          <p:nvPr>
            <p:ph type="title" idx="4294967295"/>
          </p:nvPr>
        </p:nvSpPr>
        <p:spPr>
          <a:xfrm>
            <a:off x="1350963" y="368300"/>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4.9.3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读取元胞数组中的内容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2595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2595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120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2595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en-US" altLang="zh-CN" sz="2600" b="1" dirty="0">
                <a:solidFill>
                  <a:srgbClr val="0000FF"/>
                </a:solidFill>
                <a:latin typeface="Times New Roman" panose="02020603050405020304" pitchFamily="18" charset="0"/>
              </a:rPr>
              <a:t>Exam:</a:t>
            </a:r>
            <a:r>
              <a:rPr lang="zh-CN" altLang="en-US" sz="2600" b="1" dirty="0">
                <a:latin typeface="Times New Roman" panose="02020603050405020304" pitchFamily="18" charset="0"/>
                <a:ea typeface="华文楷体" pitchFamily="2" charset="-122"/>
              </a:rPr>
              <a:t>读取元胞数组</a:t>
            </a:r>
            <a:r>
              <a:rPr lang="en-US" altLang="zh-CN" sz="2600" b="1" dirty="0">
                <a:latin typeface="Times New Roman" panose="02020603050405020304" pitchFamily="18" charset="0"/>
                <a:ea typeface="华文楷体" pitchFamily="2" charset="-122"/>
              </a:rPr>
              <a:t>a</a:t>
            </a:r>
            <a:r>
              <a:rPr lang="zh-CN" altLang="en-US" sz="2600" b="1" dirty="0">
                <a:latin typeface="Times New Roman" panose="02020603050405020304" pitchFamily="18" charset="0"/>
                <a:ea typeface="华文楷体" pitchFamily="2" charset="-122"/>
              </a:rPr>
              <a:t>第</a:t>
            </a:r>
            <a:r>
              <a:rPr lang="en-US" altLang="zh-CN" sz="2600" b="1" dirty="0">
                <a:latin typeface="Times New Roman" panose="02020603050405020304" pitchFamily="18" charset="0"/>
                <a:ea typeface="华文楷体" pitchFamily="2" charset="-122"/>
              </a:rPr>
              <a:t>1</a:t>
            </a:r>
            <a:r>
              <a:rPr lang="zh-CN" altLang="en-US" sz="2600" b="1" dirty="0">
                <a:latin typeface="Times New Roman" panose="02020603050405020304" pitchFamily="18" charset="0"/>
                <a:ea typeface="华文楷体" pitchFamily="2" charset="-122"/>
              </a:rPr>
              <a:t>行的所有元胞。</a:t>
            </a:r>
            <a:endParaRPr lang="zh-CN" altLang="en-US" sz="26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&gt;&gt;f=a(1,:)</a:t>
            </a:r>
            <a:endParaRPr lang="en-US" altLang="zh-CN" sz="24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f</a:t>
            </a:r>
            <a:r>
              <a:rPr lang="en-US" altLang="zh-CN" sz="2400" b="1" dirty="0">
                <a:latin typeface="Times New Roman" panose="02020603050405020304" pitchFamily="18" charset="0"/>
                <a:ea typeface="PMingLiU" pitchFamily="18" charset="-120"/>
              </a:rPr>
              <a:t> = </a:t>
            </a:r>
            <a:endParaRPr lang="en-US" altLang="zh-CN" sz="2400" b="1" dirty="0">
              <a:latin typeface="Times New Roman" panose="02020603050405020304" pitchFamily="18" charset="0"/>
              <a:ea typeface="PMingLiU" pitchFamily="18" charset="-120"/>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PMingLiU" pitchFamily="18" charset="-120"/>
              </a:rPr>
              <a:t>    </a:t>
            </a:r>
            <a:r>
              <a:rPr lang="en-US" altLang="zh-CN" sz="2400" b="1" dirty="0">
                <a:latin typeface="Times New Roman" panose="02020603050405020304" pitchFamily="18" charset="0"/>
              </a:rPr>
              <a:t> [3x3 double]    'Anne Smith'</a:t>
            </a:r>
            <a:endParaRPr lang="en-US" altLang="zh-CN" sz="2400" b="1" dirty="0">
              <a:latin typeface="Times New Roman" panose="02020603050405020304" pitchFamily="18" charset="0"/>
            </a:endParaRPr>
          </a:p>
          <a:p>
            <a:pPr lvl="0" algn="just" eaLnBrk="1" hangingPunct="1">
              <a:spcBef>
                <a:spcPct val="60000"/>
              </a:spcBef>
              <a:buFont typeface="Wingdings 2" pitchFamily="18" charset="2"/>
              <a:buChar char=""/>
            </a:pPr>
            <a:r>
              <a:rPr lang="en-US" altLang="zh-CN" sz="2600" b="1" dirty="0">
                <a:solidFill>
                  <a:srgbClr val="0000FF"/>
                </a:solidFill>
                <a:latin typeface="Times New Roman" panose="02020603050405020304" pitchFamily="18" charset="0"/>
              </a:rPr>
              <a:t>Exam: </a:t>
            </a:r>
            <a:r>
              <a:rPr lang="zh-CN" altLang="en-US" sz="2600" b="1" dirty="0">
                <a:latin typeface="Times New Roman" panose="02020603050405020304" pitchFamily="18" charset="0"/>
                <a:ea typeface="华文楷体" pitchFamily="2" charset="-122"/>
              </a:rPr>
              <a:t>删除元胞数组</a:t>
            </a:r>
            <a:r>
              <a:rPr lang="en-US" altLang="zh-CN" sz="2600" b="1" dirty="0">
                <a:latin typeface="Times New Roman" panose="02020603050405020304" pitchFamily="18" charset="0"/>
                <a:ea typeface="华文楷体" pitchFamily="2" charset="-122"/>
              </a:rPr>
              <a:t>a</a:t>
            </a:r>
            <a:r>
              <a:rPr lang="zh-CN" altLang="en-US" sz="2600" b="1" dirty="0">
                <a:latin typeface="Times New Roman" panose="02020603050405020304" pitchFamily="18" charset="0"/>
                <a:ea typeface="华文楷体" pitchFamily="2" charset="-122"/>
              </a:rPr>
              <a:t>第</a:t>
            </a:r>
            <a:r>
              <a:rPr lang="en-US" altLang="zh-CN" sz="2600" b="1" dirty="0">
                <a:latin typeface="Times New Roman" panose="02020603050405020304" pitchFamily="18" charset="0"/>
                <a:ea typeface="华文楷体" pitchFamily="2" charset="-122"/>
              </a:rPr>
              <a:t>1</a:t>
            </a:r>
            <a:r>
              <a:rPr lang="zh-CN" altLang="en-US" sz="2600" b="1" dirty="0">
                <a:latin typeface="Times New Roman" panose="02020603050405020304" pitchFamily="18" charset="0"/>
                <a:ea typeface="华文楷体" pitchFamily="2" charset="-122"/>
              </a:rPr>
              <a:t>行的所有元胞。</a:t>
            </a:r>
            <a:endParaRPr lang="zh-CN" altLang="en-US" sz="26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&gt;&gt;a</a:t>
            </a:r>
            <a:r>
              <a:rPr lang="en-US" altLang="zh-CN" sz="2400" b="1" dirty="0">
                <a:solidFill>
                  <a:srgbClr val="0000FF"/>
                </a:solidFill>
                <a:latin typeface="Times New Roman" panose="02020603050405020304" pitchFamily="18" charset="0"/>
                <a:ea typeface="PMingLiU" pitchFamily="18" charset="-120"/>
              </a:rPr>
              <a:t>(1,:) = []</a:t>
            </a:r>
            <a:r>
              <a:rPr lang="en-US" altLang="zh-CN" sz="2400" b="1" dirty="0">
                <a:latin typeface="Times New Roman" panose="02020603050405020304" pitchFamily="18" charset="0"/>
                <a:ea typeface="PMingLiU" pitchFamily="18" charset="-120"/>
              </a:rPr>
              <a:t>	</a:t>
            </a:r>
            <a:endParaRPr lang="en-US" altLang="zh-CN" sz="2400" b="1" dirty="0">
              <a:latin typeface="Times New Roman" panose="02020603050405020304" pitchFamily="18" charset="0"/>
              <a:ea typeface="PMingLiU" pitchFamily="18" charset="-12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 a</a:t>
            </a:r>
            <a:r>
              <a:rPr lang="en-US" altLang="zh-CN" sz="2400" b="1" dirty="0">
                <a:latin typeface="Times New Roman" panose="02020603050405020304" pitchFamily="18" charset="0"/>
                <a:ea typeface="PMingLiU" pitchFamily="18" charset="-120"/>
              </a:rPr>
              <a:t> = </a:t>
            </a:r>
            <a:endParaRPr lang="en-US" altLang="zh-CN" sz="2400" b="1" dirty="0">
              <a:latin typeface="Times New Roman" panose="02020603050405020304" pitchFamily="18" charset="0"/>
              <a:ea typeface="PMingLiU" pitchFamily="18" charset="-120"/>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PMingLiU" pitchFamily="18" charset="-120"/>
              </a:rPr>
              <a:t>    </a:t>
            </a:r>
            <a:r>
              <a:rPr lang="en-US" altLang="zh-CN" sz="2400" b="1" dirty="0">
                <a:latin typeface="Times New Roman" panose="02020603050405020304" pitchFamily="18" charset="0"/>
              </a:rPr>
              <a:t>[3.0000 + 7.0000i]    [1x21 double]</a:t>
            </a:r>
            <a:endParaRPr lang="en-US" altLang="zh-CN" sz="2400" b="1" dirty="0">
              <a:latin typeface="Times New Roman" panose="02020603050405020304" pitchFamily="18" charset="0"/>
            </a:endParaRPr>
          </a:p>
        </p:txBody>
      </p:sp>
      <p:sp>
        <p:nvSpPr>
          <p:cNvPr id="125958" name="Text Box 4"/>
          <p:cNvSpPr txBox="1"/>
          <p:nvPr/>
        </p:nvSpPr>
        <p:spPr>
          <a:xfrm>
            <a:off x="4899025" y="5122863"/>
            <a:ext cx="3384550" cy="1006475"/>
          </a:xfrm>
          <a:prstGeom prst="rect">
            <a:avLst/>
          </a:prstGeom>
          <a:noFill/>
          <a:ln w="9525">
            <a:noFill/>
          </a:ln>
        </p:spPr>
        <p:txBody>
          <a:bodyPr>
            <a:spAutoFit/>
          </a:bodyPr>
          <a:p>
            <a:pPr algn="just" eaLnBrk="1" hangingPunct="1"/>
            <a:r>
              <a:rPr lang="en-US" altLang="zh-CN" sz="2000" b="1" dirty="0">
                <a:solidFill>
                  <a:srgbClr val="0000FF"/>
                </a:solidFill>
                <a:latin typeface="Times New Roman" panose="02020603050405020304" pitchFamily="18" charset="0"/>
              </a:rPr>
              <a:t>Note: </a:t>
            </a:r>
            <a:r>
              <a:rPr lang="zh-CN" altLang="en-US" sz="2000" b="1" dirty="0">
                <a:solidFill>
                  <a:srgbClr val="0000FF"/>
                </a:solidFill>
                <a:latin typeface="Times New Roman" panose="02020603050405020304" pitchFamily="18" charset="0"/>
              </a:rPr>
              <a:t>这里使用的是元胞索引（</a:t>
            </a:r>
            <a:r>
              <a:rPr lang="en-US" altLang="zh-CN" sz="2000" b="1" dirty="0">
                <a:solidFill>
                  <a:srgbClr val="0000FF"/>
                </a:solidFill>
                <a:latin typeface="Times New Roman" panose="02020603050405020304" pitchFamily="18" charset="0"/>
              </a:rPr>
              <a:t>cell indexing</a:t>
            </a:r>
            <a:r>
              <a:rPr lang="zh-CN" altLang="en-US" sz="2000" b="1" dirty="0">
                <a:solidFill>
                  <a:srgbClr val="0000FF"/>
                </a:solidFill>
                <a:latin typeface="Times New Roman" panose="02020603050405020304" pitchFamily="18" charset="0"/>
              </a:rPr>
              <a:t>），而不是内容索引（</a:t>
            </a:r>
            <a:r>
              <a:rPr lang="en-US" altLang="zh-CN" sz="2000" b="1" dirty="0">
                <a:solidFill>
                  <a:srgbClr val="0000FF"/>
                </a:solidFill>
                <a:latin typeface="Times New Roman" panose="02020603050405020304" pitchFamily="18" charset="0"/>
              </a:rPr>
              <a:t>content indexing</a:t>
            </a:r>
            <a:r>
              <a:rPr lang="zh-CN" altLang="en-US" sz="2000" b="1" dirty="0">
                <a:solidFill>
                  <a:srgbClr val="0000FF"/>
                </a:solidFill>
                <a:latin typeface="Times New Roman" panose="02020603050405020304" pitchFamily="18" charset="0"/>
              </a:rPr>
              <a:t>）</a:t>
            </a:r>
            <a:endParaRPr lang="zh-CN" altLang="en-US" sz="2000" b="1" dirty="0">
              <a:solidFill>
                <a:srgbClr val="0000FF"/>
              </a:solidFill>
              <a:latin typeface="Times New Roman" panose="0202060305040502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Rectangle 3"/>
          <p:cNvSpPr>
            <a:spLocks noGrp="1"/>
          </p:cNvSpPr>
          <p:nvPr>
            <p:ph type="subTitle" idx="4294967295"/>
          </p:nvPr>
        </p:nvSpPr>
        <p:spPr>
          <a:xfrm>
            <a:off x="2232025" y="3392488"/>
            <a:ext cx="6400800" cy="1752600"/>
          </a:xfrm>
          <a:ln/>
        </p:spPr>
        <p:txBody>
          <a:bodyPr vert="horz" wrap="square" lIns="91440" tIns="45720" rIns="91440" bIns="45720" anchor="t" anchorCtr="0"/>
          <a:lstStyle>
            <a:lvl1pPr marL="0" lvl="0" indent="0" algn="ctr">
              <a:buClr>
                <a:schemeClr val="accent1"/>
              </a:buClr>
              <a:buSzPct val="85000"/>
              <a:buFont typeface="Wingdings 2" pitchFamily="18" charset="2"/>
              <a:buNone/>
              <a:defRPr/>
            </a:lvl1pPr>
            <a:lvl2pPr marL="319405" lvl="1" indent="0" algn="ctr">
              <a:buClr>
                <a:schemeClr val="accent2"/>
              </a:buClr>
              <a:buSzPct val="85000"/>
              <a:buFont typeface="Wingdings 2" pitchFamily="18" charset="2"/>
              <a:buNone/>
              <a:defRPr/>
            </a:lvl2pPr>
            <a:lvl3pPr marL="593725" lvl="2" indent="0" algn="ctr">
              <a:buClr>
                <a:srgbClr val="E6B1AB"/>
              </a:buClr>
              <a:buSzPct val="85000"/>
              <a:buFont typeface="Wingdings 2" pitchFamily="18" charset="2"/>
              <a:buNone/>
              <a:defRPr/>
            </a:lvl3pPr>
            <a:lvl4pPr marL="868680" lvl="3" indent="0" algn="ctr">
              <a:buClr>
                <a:srgbClr val="A28E6A"/>
              </a:buClr>
              <a:buSzPct val="80000"/>
              <a:buFont typeface="Wingdings 2" pitchFamily="18" charset="2"/>
              <a:buNone/>
              <a:defRPr/>
            </a:lvl4pPr>
            <a:lvl5pPr marL="1143000" lvl="4" indent="0" algn="ctr">
              <a:buClr>
                <a:srgbClr val="A28E6A"/>
              </a:buClr>
              <a:buSzTx/>
              <a:buFont typeface="Wingdings 2" pitchFamily="18" charset="2"/>
              <a:buNone/>
              <a:defRPr/>
            </a:lvl5pPr>
          </a:lstStyle>
          <a:p>
            <a:pPr lvl="0" algn="r" eaLnBrk="1" hangingPunct="1"/>
            <a:r>
              <a:rPr lang="zh-CN" altLang="en-US" sz="4000" b="1" dirty="0">
                <a:solidFill>
                  <a:schemeClr val="folHlink"/>
                </a:solidFill>
                <a:ea typeface="华文楷体" pitchFamily="2" charset="-122"/>
              </a:rPr>
              <a:t>第</a:t>
            </a:r>
            <a:r>
              <a:rPr lang="en-US" altLang="zh-CN" sz="4000" b="1" dirty="0">
                <a:solidFill>
                  <a:schemeClr val="folHlink"/>
                </a:solidFill>
                <a:ea typeface="华文楷体" pitchFamily="2" charset="-122"/>
              </a:rPr>
              <a:t>5</a:t>
            </a:r>
            <a:r>
              <a:rPr lang="zh-CN" altLang="en-US" sz="4000" b="1" dirty="0">
                <a:solidFill>
                  <a:schemeClr val="folHlink"/>
                </a:solidFill>
                <a:ea typeface="华文楷体" pitchFamily="2" charset="-122"/>
              </a:rPr>
              <a:t>章</a:t>
            </a:r>
            <a:endParaRPr lang="zh-CN" altLang="en-US" sz="4000" b="1" dirty="0">
              <a:solidFill>
                <a:schemeClr val="folHlink"/>
              </a:solidFill>
              <a:ea typeface="华文楷体" pitchFamily="2" charset="-122"/>
            </a:endParaRPr>
          </a:p>
        </p:txBody>
      </p:sp>
      <p:sp>
        <p:nvSpPr>
          <p:cNvPr id="126979" name="Rectangle 2"/>
          <p:cNvSpPr>
            <a:spLocks noGrp="1"/>
          </p:cNvSpPr>
          <p:nvPr>
            <p:ph type="ctrTitle" idx="4294967295"/>
          </p:nvPr>
        </p:nvSpPr>
        <p:spPr>
          <a:xfrm>
            <a:off x="250825" y="1484313"/>
            <a:ext cx="8229600" cy="1470025"/>
          </a:xfrm>
          <a:ln/>
        </p:spPr>
        <p:txBody>
          <a:bodyPr vert="horz" wrap="square" lIns="91440" tIns="45720" rIns="91440" bIns="91440" anchor="ctr" anchorCtr="0"/>
          <a:lstStyle>
            <a:lvl1pPr lvl="0">
              <a:buClrTx/>
              <a:buSzTx/>
              <a:buFontTx/>
              <a:defRPr/>
            </a:lvl1pPr>
          </a:lstStyle>
          <a:p>
            <a:pPr lvl="0" algn="r" eaLnBrk="1" hangingPunct="1"/>
            <a:r>
              <a:rPr lang="zh-CN" altLang="zh-CN" sz="6000" b="1" dirty="0">
                <a:solidFill>
                  <a:srgbClr val="FFFFFF"/>
                </a:solidFill>
                <a:latin typeface="Times New Roman" panose="02020603050405020304" pitchFamily="18" charset="0"/>
                <a:ea typeface="华文楷体" pitchFamily="2" charset="-122"/>
              </a:rPr>
              <a:t>结构与结构数组</a:t>
            </a:r>
            <a:endParaRPr lang="zh-CN" altLang="zh-CN" sz="6000" b="1" dirty="0">
              <a:solidFill>
                <a:srgbClr val="FFFFFF"/>
              </a:solidFill>
              <a:latin typeface="Times New Roman" panose="02020603050405020304" pitchFamily="18" charset="0"/>
              <a:ea typeface="华文楷体" pitchFamily="2" charset="-122"/>
            </a:endParaRPr>
          </a:p>
        </p:txBody>
      </p:sp>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Rectangle 2"/>
          <p:cNvSpPr>
            <a:spLocks noGrp="1" noChangeArrowheads="1"/>
          </p:cNvSpPr>
          <p:nvPr>
            <p:ph type="title" idx="4294967295"/>
          </p:nvPr>
        </p:nvSpPr>
        <p:spPr>
          <a:xfrm>
            <a:off x="1116013"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 结构与结构数组</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2800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2800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122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28005" name="Rectangle 3"/>
          <p:cNvSpPr>
            <a:spLocks noGrp="1"/>
          </p:cNvSpPr>
          <p:nvPr>
            <p:ph sz="quarter" idx="1"/>
          </p:nvPr>
        </p:nvSpPr>
        <p:spPr>
          <a:xfrm>
            <a:off x="827088" y="1376363"/>
            <a:ext cx="7912100" cy="450373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90000"/>
              </a:lnSpc>
              <a:spcBef>
                <a:spcPct val="45000"/>
              </a:spcBef>
            </a:pPr>
            <a:r>
              <a:rPr lang="zh-CN" altLang="zh-CN" sz="2600" b="1" dirty="0">
                <a:solidFill>
                  <a:srgbClr val="0000FF"/>
                </a:solidFill>
                <a:latin typeface="华文楷体" pitchFamily="2" charset="-122"/>
                <a:ea typeface="华文楷体" pitchFamily="2" charset="-122"/>
              </a:rPr>
              <a:t>结构与结构数组的概念</a:t>
            </a:r>
            <a:endParaRPr lang="zh-CN" altLang="zh-CN" sz="2600" b="1" dirty="0">
              <a:solidFill>
                <a:srgbClr val="0000FF"/>
              </a:solidFill>
              <a:latin typeface="华文楷体" pitchFamily="2" charset="-122"/>
              <a:ea typeface="华文楷体" pitchFamily="2" charset="-122"/>
            </a:endParaRPr>
          </a:p>
          <a:p>
            <a:pPr lvl="0" algn="just" eaLnBrk="1" hangingPunct="1">
              <a:lnSpc>
                <a:spcPct val="190000"/>
              </a:lnSpc>
              <a:spcBef>
                <a:spcPct val="45000"/>
              </a:spcBef>
            </a:pPr>
            <a:r>
              <a:rPr lang="zh-CN" altLang="zh-CN" sz="2600" b="1" dirty="0">
                <a:solidFill>
                  <a:srgbClr val="0000FF"/>
                </a:solidFill>
                <a:latin typeface="华文楷体" pitchFamily="2" charset="-122"/>
                <a:ea typeface="华文楷体" pitchFamily="2" charset="-122"/>
              </a:rPr>
              <a:t>结构数组变量的创建</a:t>
            </a:r>
            <a:endParaRPr lang="zh-CN" altLang="zh-CN" sz="2600" b="1" dirty="0">
              <a:solidFill>
                <a:srgbClr val="0000FF"/>
              </a:solidFill>
              <a:latin typeface="华文楷体" pitchFamily="2" charset="-122"/>
              <a:ea typeface="华文楷体" pitchFamily="2" charset="-122"/>
            </a:endParaRPr>
          </a:p>
          <a:p>
            <a:pPr lvl="0" algn="just" eaLnBrk="1" hangingPunct="1">
              <a:lnSpc>
                <a:spcPct val="190000"/>
              </a:lnSpc>
              <a:spcBef>
                <a:spcPct val="45000"/>
              </a:spcBef>
            </a:pPr>
            <a:r>
              <a:rPr lang="zh-CN" altLang="zh-CN" sz="2600" b="1" dirty="0">
                <a:solidFill>
                  <a:srgbClr val="0000FF"/>
                </a:solidFill>
                <a:latin typeface="华文楷体" pitchFamily="2" charset="-122"/>
                <a:ea typeface="华文楷体" pitchFamily="2" charset="-122"/>
              </a:rPr>
              <a:t>访问结构数组变量的内容</a:t>
            </a:r>
            <a:endParaRPr lang="zh-CN" altLang="zh-CN" sz="2600" b="1" dirty="0">
              <a:solidFill>
                <a:srgbClr val="0000FF"/>
              </a:solidFill>
              <a:latin typeface="华文楷体" pitchFamily="2" charset="-122"/>
              <a:ea typeface="华文楷体" pitchFamily="2"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Rectangle 2"/>
          <p:cNvSpPr>
            <a:spLocks noGrp="1" noChangeArrowheads="1"/>
          </p:cNvSpPr>
          <p:nvPr>
            <p:ph type="title" idx="4294967295"/>
          </p:nvPr>
        </p:nvSpPr>
        <p:spPr>
          <a:xfrm>
            <a:off x="1116013"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结构与结构数组的概念</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2902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2902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123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29029" name="Rectangle 3"/>
          <p:cNvSpPr>
            <a:spLocks noGrp="1"/>
          </p:cNvSpPr>
          <p:nvPr>
            <p:ph sz="quarter" idx="1"/>
          </p:nvPr>
        </p:nvSpPr>
        <p:spPr>
          <a:xfrm>
            <a:off x="827088" y="1376363"/>
            <a:ext cx="7912100" cy="450373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10000"/>
              </a:lnSpc>
            </a:pPr>
            <a:r>
              <a:rPr lang="zh-CN" altLang="en-US" sz="2600" b="1" dirty="0">
                <a:solidFill>
                  <a:srgbClr val="0000FF"/>
                </a:solidFill>
                <a:latin typeface="Times New Roman" panose="02020603050405020304" pitchFamily="18" charset="0"/>
                <a:ea typeface="华文楷体" pitchFamily="2" charset="-122"/>
              </a:rPr>
              <a:t>结构</a:t>
            </a:r>
            <a:r>
              <a:rPr lang="en-US" altLang="zh-CN" sz="2600" b="1" dirty="0">
                <a:solidFill>
                  <a:srgbClr val="0000FF"/>
                </a:solidFill>
                <a:latin typeface="Times New Roman" panose="02020603050405020304" pitchFamily="18" charset="0"/>
                <a:ea typeface="华文楷体" pitchFamily="2" charset="-122"/>
              </a:rPr>
              <a:t>(structure)</a:t>
            </a:r>
            <a:endParaRPr lang="en-US" altLang="zh-CN" sz="2600" b="1" dirty="0">
              <a:solidFill>
                <a:srgbClr val="0000FF"/>
              </a:solidFill>
              <a:latin typeface="Times New Roman" panose="02020603050405020304" pitchFamily="18" charset="0"/>
              <a:ea typeface="华文楷体" pitchFamily="2" charset="-122"/>
            </a:endParaRPr>
          </a:p>
          <a:p>
            <a:pPr lvl="1" algn="just" eaLnBrk="1" hangingPunct="1">
              <a:lnSpc>
                <a:spcPct val="110000"/>
              </a:lnSpc>
            </a:pPr>
            <a:r>
              <a:rPr lang="zh-CN" altLang="en-US" sz="2400" b="1" dirty="0">
                <a:latin typeface="Times New Roman" panose="02020603050405020304" pitchFamily="18" charset="0"/>
                <a:ea typeface="华文楷体" pitchFamily="2" charset="-122"/>
              </a:rPr>
              <a:t>由字段（或域，</a:t>
            </a:r>
            <a:r>
              <a:rPr lang="en-US" altLang="zh-CN" sz="2400" b="1" dirty="0">
                <a:latin typeface="Times New Roman" panose="02020603050405020304" pitchFamily="18" charset="0"/>
                <a:ea typeface="华文楷体" pitchFamily="2" charset="-122"/>
              </a:rPr>
              <a:t>fields</a:t>
            </a:r>
            <a:r>
              <a:rPr lang="zh-CN" altLang="en-US" sz="2400" b="1" dirty="0">
                <a:latin typeface="Times New Roman" panose="02020603050405020304" pitchFamily="18" charset="0"/>
                <a:ea typeface="华文楷体" pitchFamily="2" charset="-122"/>
              </a:rPr>
              <a:t>）组成</a:t>
            </a:r>
            <a:endParaRPr lang="zh-CN" altLang="en-US" sz="2400" b="1" dirty="0">
              <a:latin typeface="Times New Roman" panose="02020603050405020304" pitchFamily="18" charset="0"/>
              <a:ea typeface="华文楷体" pitchFamily="2" charset="-122"/>
            </a:endParaRPr>
          </a:p>
          <a:p>
            <a:pPr lvl="1" algn="just" eaLnBrk="1" hangingPunct="1">
              <a:lnSpc>
                <a:spcPct val="110000"/>
              </a:lnSpc>
            </a:pPr>
            <a:r>
              <a:rPr lang="zh-CN" altLang="en-US" sz="2400" b="1" dirty="0">
                <a:latin typeface="Times New Roman" panose="02020603050405020304" pitchFamily="18" charset="0"/>
                <a:ea typeface="华文楷体" pitchFamily="2" charset="-122"/>
              </a:rPr>
              <a:t>每个字段可以是任一种</a:t>
            </a:r>
            <a:r>
              <a:rPr lang="en-US" altLang="zh-CN" sz="2400" b="1" dirty="0">
                <a:latin typeface="Times New Roman" panose="02020603050405020304" pitchFamily="18" charset="0"/>
                <a:ea typeface="华文楷体" pitchFamily="2" charset="-122"/>
              </a:rPr>
              <a:t>Matlab</a:t>
            </a:r>
            <a:r>
              <a:rPr lang="zh-CN" altLang="en-US" sz="2400" b="1" dirty="0">
                <a:latin typeface="Times New Roman" panose="02020603050405020304" pitchFamily="18" charset="0"/>
                <a:ea typeface="华文楷体" pitchFamily="2" charset="-122"/>
              </a:rPr>
              <a:t>数据类型的数据或变量</a:t>
            </a:r>
            <a:endParaRPr lang="zh-CN" altLang="en-US" sz="2400" b="1" dirty="0">
              <a:latin typeface="Times New Roman" panose="02020603050405020304" pitchFamily="18" charset="0"/>
              <a:ea typeface="华文楷体" pitchFamily="2" charset="-122"/>
            </a:endParaRPr>
          </a:p>
          <a:p>
            <a:pPr lvl="1" algn="just" eaLnBrk="1" hangingPunct="1">
              <a:lnSpc>
                <a:spcPct val="110000"/>
              </a:lnSpc>
            </a:pPr>
            <a:r>
              <a:rPr lang="zh-CN" altLang="en-US" sz="2400" b="1" dirty="0">
                <a:latin typeface="Times New Roman" panose="02020603050405020304" pitchFamily="18" charset="0"/>
                <a:ea typeface="华文楷体" pitchFamily="2" charset="-122"/>
              </a:rPr>
              <a:t>与</a:t>
            </a:r>
            <a:r>
              <a:rPr lang="en-US" altLang="zh-CN" sz="2400" b="1" dirty="0">
                <a:latin typeface="Times New Roman" panose="02020603050405020304" pitchFamily="18" charset="0"/>
                <a:ea typeface="华文楷体" pitchFamily="2" charset="-122"/>
              </a:rPr>
              <a:t>C</a:t>
            </a:r>
            <a:r>
              <a:rPr lang="zh-CN" altLang="en-US" sz="2400" b="1" dirty="0">
                <a:latin typeface="Times New Roman" panose="02020603050405020304" pitchFamily="18" charset="0"/>
                <a:ea typeface="华文楷体" pitchFamily="2" charset="-122"/>
              </a:rPr>
              <a:t>语言的结构类型相似</a:t>
            </a:r>
            <a:endParaRPr lang="zh-CN" altLang="en-US" sz="2400" b="1" dirty="0">
              <a:solidFill>
                <a:srgbClr val="006600"/>
              </a:solidFill>
              <a:latin typeface="Times New Roman" panose="02020603050405020304" pitchFamily="18" charset="0"/>
              <a:ea typeface="华文楷体" pitchFamily="2" charset="-122"/>
            </a:endParaRPr>
          </a:p>
          <a:p>
            <a:pPr lvl="0" algn="just" eaLnBrk="1" hangingPunct="1">
              <a:lnSpc>
                <a:spcPct val="110000"/>
              </a:lnSpc>
            </a:pPr>
            <a:r>
              <a:rPr lang="zh-CN" altLang="en-US" sz="2600" b="1" dirty="0">
                <a:solidFill>
                  <a:srgbClr val="0000FF"/>
                </a:solidFill>
                <a:latin typeface="Times New Roman" panose="02020603050405020304" pitchFamily="18" charset="0"/>
                <a:ea typeface="华文楷体" pitchFamily="2" charset="-122"/>
              </a:rPr>
              <a:t>结构数组</a:t>
            </a:r>
            <a:r>
              <a:rPr lang="en-US" altLang="zh-CN" sz="2600" b="1" dirty="0">
                <a:solidFill>
                  <a:srgbClr val="0000FF"/>
                </a:solidFill>
                <a:latin typeface="Times New Roman" panose="02020603050405020304" pitchFamily="18" charset="0"/>
                <a:ea typeface="华文楷体" pitchFamily="2" charset="-122"/>
              </a:rPr>
              <a:t>(structure array)</a:t>
            </a:r>
            <a:endParaRPr lang="en-US" altLang="zh-CN" sz="2600" b="1" dirty="0">
              <a:solidFill>
                <a:srgbClr val="0000FF"/>
              </a:solidFill>
              <a:latin typeface="Times New Roman" panose="02020603050405020304" pitchFamily="18" charset="0"/>
              <a:ea typeface="华文楷体" pitchFamily="2" charset="-122"/>
            </a:endParaRPr>
          </a:p>
          <a:p>
            <a:pPr lvl="1" algn="just" eaLnBrk="1" hangingPunct="1">
              <a:lnSpc>
                <a:spcPct val="110000"/>
              </a:lnSpc>
            </a:pPr>
            <a:r>
              <a:rPr lang="zh-CN" altLang="en-US" sz="2400" b="1" dirty="0">
                <a:latin typeface="Times New Roman" panose="02020603050405020304" pitchFamily="18" charset="0"/>
                <a:ea typeface="华文楷体" pitchFamily="2" charset="-122"/>
              </a:rPr>
              <a:t>多个结构构成结构数组</a:t>
            </a:r>
            <a:r>
              <a:rPr lang="en-US" altLang="zh-CN" sz="2400" b="1" dirty="0">
                <a:latin typeface="Times New Roman" panose="02020603050405020304" pitchFamily="18" charset="0"/>
                <a:ea typeface="华文楷体" pitchFamily="2" charset="-122"/>
              </a:rPr>
              <a:t>(structure array)</a:t>
            </a:r>
            <a:endParaRPr lang="en-US" altLang="zh-CN" sz="2400" b="1" dirty="0">
              <a:latin typeface="Times New Roman" panose="02020603050405020304" pitchFamily="18" charset="0"/>
              <a:ea typeface="华文楷体" pitchFamily="2" charset="-122"/>
            </a:endParaRPr>
          </a:p>
          <a:p>
            <a:pPr lvl="1" algn="just" eaLnBrk="1" hangingPunct="1">
              <a:lnSpc>
                <a:spcPct val="110000"/>
              </a:lnSpc>
            </a:pPr>
            <a:r>
              <a:rPr lang="zh-CN" altLang="en-US" sz="2400" b="1" dirty="0">
                <a:latin typeface="Times New Roman" panose="02020603050405020304" pitchFamily="18" charset="0"/>
                <a:ea typeface="华文楷体" pitchFamily="2" charset="-122"/>
              </a:rPr>
              <a:t>结构数组的元素就是一个结构</a:t>
            </a:r>
            <a:endParaRPr lang="zh-CN" altLang="en-US" sz="2400" b="1" dirty="0">
              <a:latin typeface="Times New Roman" panose="02020603050405020304" pitchFamily="18" charset="0"/>
              <a:ea typeface="华文楷体" pitchFamily="2"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Rectangle 2"/>
          <p:cNvSpPr>
            <a:spLocks noGrp="1" noChangeArrowheads="1"/>
          </p:cNvSpPr>
          <p:nvPr>
            <p:ph type="title" idx="4294967295"/>
          </p:nvPr>
        </p:nvSpPr>
        <p:spPr>
          <a:xfrm>
            <a:off x="1079500"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结构数组变量的创建</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3005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3005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124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3005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70000"/>
              </a:lnSpc>
            </a:pPr>
            <a:r>
              <a:rPr lang="zh-CN" altLang="en-US" sz="2600" b="1" dirty="0">
                <a:solidFill>
                  <a:srgbClr val="0000FF"/>
                </a:solidFill>
                <a:latin typeface="Times New Roman" panose="02020603050405020304" pitchFamily="18" charset="0"/>
                <a:ea typeface="华文楷体" pitchFamily="2" charset="-122"/>
              </a:rPr>
              <a:t>方法一：直接键入</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lnSpc>
                <a:spcPct val="70000"/>
              </a:lnSpc>
              <a:spcBef>
                <a:spcPct val="50000"/>
              </a:spcBef>
              <a:buFont typeface="Wingdings" panose="05000000000000000000" pitchFamily="2" charset="2"/>
              <a:buNone/>
            </a:pPr>
            <a:r>
              <a:rPr lang="en-US" altLang="zh-CN" sz="2200" b="1" dirty="0">
                <a:latin typeface="Times New Roman" panose="02020603050405020304" pitchFamily="18" charset="0"/>
                <a:ea typeface="华文楷体" pitchFamily="2" charset="-122"/>
              </a:rPr>
              <a:t>Exam:</a:t>
            </a:r>
            <a:r>
              <a:rPr lang="zh-CN" altLang="en-US" sz="2200" b="1" dirty="0">
                <a:latin typeface="Times New Roman" panose="02020603050405020304" pitchFamily="18" charset="0"/>
                <a:ea typeface="华文楷体" pitchFamily="2" charset="-122"/>
              </a:rPr>
              <a:t>创建一个关于学生信息的结构数组，每个结构包含学</a:t>
            </a:r>
            <a:endParaRPr lang="zh-CN" altLang="en-US" sz="2200" b="1" dirty="0">
              <a:latin typeface="Times New Roman" panose="02020603050405020304" pitchFamily="18" charset="0"/>
              <a:ea typeface="华文楷体" pitchFamily="2" charset="-122"/>
            </a:endParaRPr>
          </a:p>
          <a:p>
            <a:pPr lvl="1" algn="just" eaLnBrk="1" hangingPunct="1">
              <a:lnSpc>
                <a:spcPct val="70000"/>
              </a:lnSpc>
              <a:spcBef>
                <a:spcPct val="50000"/>
              </a:spcBef>
              <a:buFont typeface="Wingdings" panose="05000000000000000000" pitchFamily="2" charset="2"/>
              <a:buNone/>
            </a:pPr>
            <a:r>
              <a:rPr lang="zh-CN" altLang="en-US" sz="2200" b="1" dirty="0">
                <a:latin typeface="Times New Roman" panose="02020603050405020304" pitchFamily="18" charset="0"/>
                <a:ea typeface="华文楷体" pitchFamily="2" charset="-122"/>
              </a:rPr>
              <a:t>生姓名</a:t>
            </a:r>
            <a:r>
              <a:rPr lang="en-US" altLang="zh-CN" sz="2200" b="1" dirty="0">
                <a:latin typeface="Times New Roman" panose="02020603050405020304" pitchFamily="18" charset="0"/>
                <a:ea typeface="华文楷体" pitchFamily="2" charset="-122"/>
              </a:rPr>
              <a:t>(name)</a:t>
            </a:r>
            <a:r>
              <a:rPr lang="zh-CN" altLang="en-US" sz="2200" b="1" dirty="0">
                <a:latin typeface="Times New Roman" panose="02020603050405020304" pitchFamily="18" charset="0"/>
                <a:ea typeface="华文楷体" pitchFamily="2" charset="-122"/>
              </a:rPr>
              <a:t>、学号</a:t>
            </a:r>
            <a:r>
              <a:rPr lang="en-US" altLang="zh-CN" sz="2200" b="1" dirty="0">
                <a:latin typeface="Times New Roman" panose="02020603050405020304" pitchFamily="18" charset="0"/>
                <a:ea typeface="华文楷体" pitchFamily="2" charset="-122"/>
              </a:rPr>
              <a:t>(id)</a:t>
            </a:r>
            <a:r>
              <a:rPr lang="zh-CN" altLang="en-US" sz="2200" b="1" dirty="0">
                <a:latin typeface="Times New Roman" panose="02020603050405020304" pitchFamily="18" charset="0"/>
                <a:ea typeface="华文楷体" pitchFamily="2" charset="-122"/>
              </a:rPr>
              <a:t>、成绩</a:t>
            </a:r>
            <a:r>
              <a:rPr lang="en-US" altLang="zh-CN" sz="2200" b="1" dirty="0">
                <a:latin typeface="Times New Roman" panose="02020603050405020304" pitchFamily="18" charset="0"/>
                <a:ea typeface="华文楷体" pitchFamily="2" charset="-122"/>
              </a:rPr>
              <a:t>(scores)</a:t>
            </a:r>
            <a:r>
              <a:rPr lang="zh-CN" altLang="en-US" sz="2200" b="1" dirty="0">
                <a:latin typeface="Times New Roman" panose="02020603050405020304" pitchFamily="18" charset="0"/>
                <a:ea typeface="华文楷体" pitchFamily="2" charset="-122"/>
              </a:rPr>
              <a:t>。</a:t>
            </a:r>
            <a:endParaRPr lang="zh-CN" altLang="en-US" sz="2200" b="1" dirty="0">
              <a:latin typeface="Times New Roman" panose="02020603050405020304" pitchFamily="18" charset="0"/>
              <a:ea typeface="华文楷体" pitchFamily="2" charset="-122"/>
            </a:endParaRPr>
          </a:p>
          <a:p>
            <a:pPr lvl="0" algn="just" eaLnBrk="1" hangingPunct="1">
              <a:lnSpc>
                <a:spcPct val="70000"/>
              </a:lnSpc>
              <a:spcBef>
                <a:spcPct val="50000"/>
              </a:spcBef>
              <a:buFont typeface="Wingdings" panose="05000000000000000000" pitchFamily="2" charset="2"/>
              <a:buNone/>
            </a:pPr>
            <a:r>
              <a:rPr lang="zh-TW"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&gt;&gt;clear student			</a:t>
            </a:r>
            <a:r>
              <a:rPr lang="en-US" altLang="zh-CN" b="1" dirty="0">
                <a:solidFill>
                  <a:srgbClr val="006600"/>
                </a:solidFill>
                <a:latin typeface="Times New Roman" panose="02020603050405020304" pitchFamily="18" charset="0"/>
                <a:ea typeface="华文楷体" pitchFamily="2" charset="-122"/>
                <a:sym typeface="Arial" panose="020B0604020202020204" pitchFamily="34" charset="0"/>
              </a:rPr>
              <a:t>% </a:t>
            </a:r>
            <a:r>
              <a:rPr lang="zh-TW" altLang="en-US" b="1" dirty="0">
                <a:solidFill>
                  <a:srgbClr val="006600"/>
                </a:solidFill>
                <a:latin typeface="Times New Roman" panose="02020603050405020304" pitchFamily="18" charset="0"/>
                <a:ea typeface="华文楷体" pitchFamily="2" charset="-122"/>
                <a:sym typeface="Arial" panose="020B0604020202020204" pitchFamily="34" charset="0"/>
              </a:rPr>
              <a:t>清除 </a:t>
            </a:r>
            <a:r>
              <a:rPr lang="en-US" altLang="zh-CN" b="1" dirty="0">
                <a:solidFill>
                  <a:srgbClr val="006600"/>
                </a:solidFill>
                <a:latin typeface="Times New Roman" panose="02020603050405020304" pitchFamily="18" charset="0"/>
                <a:ea typeface="华文楷体" pitchFamily="2" charset="-122"/>
                <a:sym typeface="Arial" panose="020B0604020202020204" pitchFamily="34" charset="0"/>
              </a:rPr>
              <a:t>student </a:t>
            </a:r>
            <a:r>
              <a:rPr lang="zh-CN" altLang="en-US" b="1" dirty="0">
                <a:solidFill>
                  <a:srgbClr val="006600"/>
                </a:solidFill>
                <a:latin typeface="Times New Roman" panose="02020603050405020304" pitchFamily="18" charset="0"/>
                <a:ea typeface="华文楷体" pitchFamily="2" charset="-122"/>
                <a:sym typeface="Arial" panose="020B0604020202020204" pitchFamily="34" charset="0"/>
              </a:rPr>
              <a:t>变量</a:t>
            </a:r>
            <a:endParaRPr lang="zh-CN" altLang="en-US" b="1" dirty="0">
              <a:solidFill>
                <a:srgbClr val="006600"/>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zh-TW"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&gt;&gt;student.name = '张三';		</a:t>
            </a:r>
            <a:r>
              <a:rPr lang="en-US" altLang="zh-CN" b="1" dirty="0">
                <a:solidFill>
                  <a:srgbClr val="006600"/>
                </a:solidFill>
                <a:latin typeface="Times New Roman" panose="02020603050405020304" pitchFamily="18" charset="0"/>
                <a:ea typeface="华文楷体" pitchFamily="2" charset="-122"/>
                <a:sym typeface="Arial" panose="020B0604020202020204" pitchFamily="34" charset="0"/>
              </a:rPr>
              <a:t>% </a:t>
            </a:r>
            <a:r>
              <a:rPr lang="zh-TW" altLang="en-US" b="1" dirty="0">
                <a:solidFill>
                  <a:srgbClr val="006600"/>
                </a:solidFill>
                <a:latin typeface="Times New Roman" panose="02020603050405020304" pitchFamily="18" charset="0"/>
                <a:ea typeface="华文楷体" pitchFamily="2" charset="-122"/>
                <a:sym typeface="Arial" panose="020B0604020202020204" pitchFamily="34" charset="0"/>
              </a:rPr>
              <a:t>加入 </a:t>
            </a:r>
            <a:r>
              <a:rPr lang="en-US" altLang="zh-CN" b="1" dirty="0">
                <a:solidFill>
                  <a:srgbClr val="006600"/>
                </a:solidFill>
                <a:latin typeface="Times New Roman" panose="02020603050405020304" pitchFamily="18" charset="0"/>
                <a:ea typeface="华文楷体" pitchFamily="2" charset="-122"/>
                <a:sym typeface="Arial" panose="020B0604020202020204" pitchFamily="34" charset="0"/>
              </a:rPr>
              <a:t>name </a:t>
            </a:r>
            <a:r>
              <a:rPr lang="zh-CN" altLang="en-US" b="1" dirty="0">
                <a:solidFill>
                  <a:srgbClr val="006600"/>
                </a:solidFill>
                <a:latin typeface="Times New Roman" panose="02020603050405020304" pitchFamily="18" charset="0"/>
                <a:ea typeface="华文楷体" pitchFamily="2" charset="-122"/>
                <a:sym typeface="Arial" panose="020B0604020202020204" pitchFamily="34" charset="0"/>
              </a:rPr>
              <a:t>字段</a:t>
            </a:r>
            <a:endParaRPr lang="zh-CN" altLang="en-US" b="1" dirty="0">
              <a:solidFill>
                <a:srgbClr val="006600"/>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zh-TW"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&gt;&gt;student.id = 'mr871912';		</a:t>
            </a:r>
            <a:r>
              <a:rPr lang="en-US" altLang="zh-CN" b="1" dirty="0">
                <a:solidFill>
                  <a:srgbClr val="006600"/>
                </a:solidFill>
                <a:latin typeface="Times New Roman" panose="02020603050405020304" pitchFamily="18" charset="0"/>
                <a:ea typeface="华文楷体" pitchFamily="2" charset="-122"/>
                <a:sym typeface="Arial" panose="020B0604020202020204" pitchFamily="34" charset="0"/>
              </a:rPr>
              <a:t>% </a:t>
            </a:r>
            <a:r>
              <a:rPr lang="zh-TW" altLang="en-US" b="1" dirty="0">
                <a:solidFill>
                  <a:srgbClr val="006600"/>
                </a:solidFill>
                <a:latin typeface="Times New Roman" panose="02020603050405020304" pitchFamily="18" charset="0"/>
                <a:ea typeface="华文楷体" pitchFamily="2" charset="-122"/>
                <a:sym typeface="Arial" panose="020B0604020202020204" pitchFamily="34" charset="0"/>
              </a:rPr>
              <a:t>加入 </a:t>
            </a:r>
            <a:r>
              <a:rPr lang="en-US" altLang="zh-CN" b="1" dirty="0">
                <a:solidFill>
                  <a:srgbClr val="006600"/>
                </a:solidFill>
                <a:latin typeface="Times New Roman" panose="02020603050405020304" pitchFamily="18" charset="0"/>
                <a:ea typeface="华文楷体" pitchFamily="2" charset="-122"/>
                <a:sym typeface="Arial" panose="020B0604020202020204" pitchFamily="34" charset="0"/>
              </a:rPr>
              <a:t>id</a:t>
            </a:r>
            <a:r>
              <a:rPr lang="zh-CN" altLang="en-US" b="1" dirty="0">
                <a:solidFill>
                  <a:srgbClr val="006600"/>
                </a:solidFill>
                <a:latin typeface="Times New Roman" panose="02020603050405020304" pitchFamily="18" charset="0"/>
                <a:ea typeface="华文楷体" pitchFamily="2" charset="-122"/>
                <a:sym typeface="Arial" panose="020B0604020202020204" pitchFamily="34" charset="0"/>
              </a:rPr>
              <a:t>字段</a:t>
            </a:r>
            <a:endParaRPr lang="zh-TW" altLang="en-US" b="1" dirty="0">
              <a:solidFill>
                <a:srgbClr val="006600"/>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zh-TW"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&gt;&gt;student.scores = [58, 75, 62];	</a:t>
            </a:r>
            <a:r>
              <a:rPr lang="en-US" altLang="zh-CN" b="1" dirty="0">
                <a:solidFill>
                  <a:srgbClr val="006600"/>
                </a:solidFill>
                <a:latin typeface="Times New Roman" panose="02020603050405020304" pitchFamily="18" charset="0"/>
                <a:ea typeface="华文楷体" pitchFamily="2" charset="-122"/>
                <a:sym typeface="Arial" panose="020B0604020202020204" pitchFamily="34" charset="0"/>
              </a:rPr>
              <a:t>% </a:t>
            </a:r>
            <a:r>
              <a:rPr lang="zh-TW" altLang="en-US" b="1" dirty="0">
                <a:solidFill>
                  <a:srgbClr val="006600"/>
                </a:solidFill>
                <a:latin typeface="Times New Roman" panose="02020603050405020304" pitchFamily="18" charset="0"/>
                <a:ea typeface="华文楷体" pitchFamily="2" charset="-122"/>
                <a:sym typeface="Arial" panose="020B0604020202020204" pitchFamily="34" charset="0"/>
              </a:rPr>
              <a:t>加入 </a:t>
            </a:r>
            <a:r>
              <a:rPr lang="en-US" altLang="zh-CN" b="1" dirty="0">
                <a:solidFill>
                  <a:srgbClr val="006600"/>
                </a:solidFill>
                <a:latin typeface="Times New Roman" panose="02020603050405020304" pitchFamily="18" charset="0"/>
                <a:ea typeface="华文楷体" pitchFamily="2" charset="-122"/>
                <a:sym typeface="Arial" panose="020B0604020202020204" pitchFamily="34" charset="0"/>
              </a:rPr>
              <a:t>scores</a:t>
            </a:r>
            <a:r>
              <a:rPr lang="zh-CN" altLang="en-US" b="1" dirty="0">
                <a:solidFill>
                  <a:srgbClr val="006600"/>
                </a:solidFill>
                <a:latin typeface="Times New Roman" panose="02020603050405020304" pitchFamily="18" charset="0"/>
                <a:ea typeface="华文楷体" pitchFamily="2" charset="-122"/>
                <a:sym typeface="Arial" panose="020B0604020202020204" pitchFamily="34" charset="0"/>
              </a:rPr>
              <a:t>字段</a:t>
            </a:r>
            <a:endParaRPr lang="zh-TW" altLang="en-US" b="1" dirty="0">
              <a:solidFill>
                <a:srgbClr val="006600"/>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zh-TW"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&gt;&gt;student				</a:t>
            </a:r>
            <a:r>
              <a:rPr lang="en-US" altLang="zh-CN" b="1" dirty="0">
                <a:solidFill>
                  <a:srgbClr val="006600"/>
                </a:solidFill>
                <a:latin typeface="Times New Roman" panose="02020603050405020304" pitchFamily="18" charset="0"/>
                <a:ea typeface="华文楷体" pitchFamily="2" charset="-122"/>
                <a:sym typeface="Arial" panose="020B0604020202020204" pitchFamily="34" charset="0"/>
              </a:rPr>
              <a:t>% </a:t>
            </a:r>
            <a:r>
              <a:rPr lang="zh-CN" altLang="en-US" b="1" dirty="0">
                <a:solidFill>
                  <a:srgbClr val="006600"/>
                </a:solidFill>
                <a:latin typeface="Times New Roman" panose="02020603050405020304" pitchFamily="18" charset="0"/>
                <a:ea typeface="华文楷体" pitchFamily="2" charset="-122"/>
                <a:sym typeface="Arial" panose="020B0604020202020204" pitchFamily="34" charset="0"/>
              </a:rPr>
              <a:t>显示结构变量的数据</a:t>
            </a:r>
            <a:endParaRPr lang="zh-TW" altLang="en-US" b="1" dirty="0">
              <a:solidFill>
                <a:srgbClr val="006600"/>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zh-TW"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student = </a:t>
            </a:r>
            <a:endParaRPr lang="en-US" altLang="zh-CN" sz="22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	       name: '</a:t>
            </a:r>
            <a:r>
              <a:rPr lang="zh-CN" altLang="en-US" sz="2200" b="1" dirty="0">
                <a:latin typeface="Times New Roman" panose="02020603050405020304" pitchFamily="18" charset="0"/>
                <a:ea typeface="华文楷体" pitchFamily="2" charset="-122"/>
              </a:rPr>
              <a:t>张三</a:t>
            </a:r>
            <a:r>
              <a:rPr lang="en-US" altLang="zh-CN" sz="2200" b="1" dirty="0">
                <a:latin typeface="Times New Roman" panose="02020603050405020304" pitchFamily="18" charset="0"/>
                <a:ea typeface="华文楷体" pitchFamily="2" charset="-122"/>
              </a:rPr>
              <a:t>' </a:t>
            </a:r>
            <a:endParaRPr lang="en-US" altLang="zh-CN" sz="22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	       id: 'mr871912'</a:t>
            </a:r>
            <a:endParaRPr lang="en-US" altLang="zh-CN" sz="22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	     </a:t>
            </a:r>
            <a:r>
              <a:rPr lang="zh-CN"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scores: [58,75,62]</a:t>
            </a:r>
            <a:endParaRPr lang="en-US" altLang="zh-CN" sz="2200" b="1" dirty="0">
              <a:latin typeface="Times New Roman" panose="02020603050405020304" pitchFamily="18" charset="0"/>
              <a:ea typeface="华文楷体" pitchFamily="2" charset="-122"/>
            </a:endParaRPr>
          </a:p>
          <a:p>
            <a:pPr lvl="1" algn="just" eaLnBrk="1" hangingPunct="1">
              <a:lnSpc>
                <a:spcPct val="70000"/>
              </a:lnSpc>
              <a:spcBef>
                <a:spcPct val="50000"/>
              </a:spcBef>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rPr>
              <a:t>此时，</a:t>
            </a:r>
            <a:r>
              <a:rPr lang="en-US" altLang="zh-CN" sz="2600" b="1" dirty="0">
                <a:solidFill>
                  <a:srgbClr val="0000FF"/>
                </a:solidFill>
                <a:latin typeface="Times New Roman" panose="02020603050405020304" pitchFamily="18" charset="0"/>
                <a:ea typeface="华文楷体" pitchFamily="2" charset="-122"/>
              </a:rPr>
              <a:t>Matlab</a:t>
            </a:r>
            <a:r>
              <a:rPr lang="zh-CN" altLang="en-US" sz="2600" b="1" dirty="0">
                <a:solidFill>
                  <a:srgbClr val="0000FF"/>
                </a:solidFill>
                <a:latin typeface="Times New Roman" panose="02020603050405020304" pitchFamily="18" charset="0"/>
                <a:ea typeface="华文楷体" pitchFamily="2" charset="-122"/>
              </a:rPr>
              <a:t>视</a:t>
            </a:r>
            <a:r>
              <a:rPr lang="zh-TW" altLang="en-US" sz="2600" b="1" dirty="0">
                <a:solidFill>
                  <a:srgbClr val="0000FF"/>
                </a:solidFill>
                <a:latin typeface="Times New Roman" panose="02020603050405020304" pitchFamily="18" charset="0"/>
                <a:ea typeface="华文楷体" pitchFamily="2" charset="-122"/>
              </a:rPr>
              <a:t> </a:t>
            </a:r>
            <a:r>
              <a:rPr lang="en-US" altLang="zh-CN" sz="2600" b="1" dirty="0">
                <a:solidFill>
                  <a:srgbClr val="0000FF"/>
                </a:solidFill>
                <a:latin typeface="Times New Roman" panose="02020603050405020304" pitchFamily="18" charset="0"/>
                <a:ea typeface="华文楷体" pitchFamily="2" charset="-122"/>
              </a:rPr>
              <a:t>student </a:t>
            </a:r>
            <a:r>
              <a:rPr lang="zh-CN" altLang="en-US" sz="2600" b="1" dirty="0">
                <a:solidFill>
                  <a:srgbClr val="0000FF"/>
                </a:solidFill>
                <a:latin typeface="Times New Roman" panose="02020603050405020304" pitchFamily="18" charset="0"/>
                <a:ea typeface="华文楷体" pitchFamily="2" charset="-122"/>
              </a:rPr>
              <a:t>为</a:t>
            </a:r>
            <a:r>
              <a:rPr lang="zh-TW" altLang="en-US" sz="2600" b="1" dirty="0">
                <a:solidFill>
                  <a:srgbClr val="0000FF"/>
                </a:solidFill>
                <a:latin typeface="Times New Roman" panose="02020603050405020304" pitchFamily="18" charset="0"/>
                <a:ea typeface="华文楷体" pitchFamily="2" charset="-122"/>
              </a:rPr>
              <a:t>一</a:t>
            </a:r>
            <a:r>
              <a:rPr lang="zh-CN" altLang="en-US" sz="2600" b="1" dirty="0">
                <a:solidFill>
                  <a:srgbClr val="0000FF"/>
                </a:solidFill>
                <a:latin typeface="Times New Roman" panose="02020603050405020304" pitchFamily="18" charset="0"/>
                <a:ea typeface="华文楷体" pitchFamily="2" charset="-122"/>
              </a:rPr>
              <a:t>个</a:t>
            </a:r>
            <a:r>
              <a:rPr lang="en-US" altLang="zh-CN" sz="2600" b="1" dirty="0">
                <a:solidFill>
                  <a:srgbClr val="0000FF"/>
                </a:solidFill>
                <a:latin typeface="Times New Roman" panose="02020603050405020304" pitchFamily="18" charset="0"/>
                <a:ea typeface="华文楷体" pitchFamily="2" charset="-122"/>
              </a:rPr>
              <a:t>1x1</a:t>
            </a:r>
            <a:r>
              <a:rPr lang="zh-CN" altLang="en-US" sz="2600" b="1" dirty="0">
                <a:solidFill>
                  <a:srgbClr val="0000FF"/>
                </a:solidFill>
                <a:latin typeface="Times New Roman" panose="02020603050405020304" pitchFamily="18" charset="0"/>
                <a:ea typeface="华文楷体" pitchFamily="2" charset="-122"/>
              </a:rPr>
              <a:t>结构数组</a:t>
            </a:r>
            <a:endParaRPr lang="zh-CN" altLang="en-US" sz="2600" b="1" dirty="0">
              <a:solidFill>
                <a:srgbClr val="0000FF"/>
              </a:solidFill>
              <a:latin typeface="Times New Roman" panose="02020603050405020304" pitchFamily="18" charset="0"/>
              <a:ea typeface="华文楷体" pitchFamily="2"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Rectangle 2"/>
          <p:cNvSpPr>
            <a:spLocks noGrp="1" noChangeArrowheads="1"/>
          </p:cNvSpPr>
          <p:nvPr>
            <p:ph type="title" idx="4294967295"/>
          </p:nvPr>
        </p:nvSpPr>
        <p:spPr>
          <a:xfrm>
            <a:off x="1079500" y="368300"/>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结构数组变量的创建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3107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3107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125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3107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rPr>
              <a:t>第二个学生的信息建立</a:t>
            </a:r>
            <a:endParaRPr lang="zh-CN" altLang="en-US" sz="2600" b="1" dirty="0">
              <a:solidFill>
                <a:srgbClr val="0000FF"/>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zh-TW" altLang="en-US"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rPr>
              <a:t>&gt;&gt;student(2).name = </a:t>
            </a:r>
            <a:r>
              <a:rPr lang="en-US" altLang="zh-CN" sz="2200" b="1" dirty="0">
                <a:latin typeface="Times New Roman" panose="02020603050405020304" pitchFamily="18" charset="0"/>
                <a:ea typeface="华文楷体" pitchFamily="2" charset="-122"/>
              </a:rPr>
              <a:t>'</a:t>
            </a:r>
            <a:r>
              <a:rPr lang="zh-CN" altLang="en-US" sz="2400" b="1" dirty="0">
                <a:latin typeface="Times New Roman" panose="02020603050405020304" pitchFamily="18" charset="0"/>
                <a:ea typeface="华文楷体" pitchFamily="2" charset="-122"/>
              </a:rPr>
              <a:t>张宁</a:t>
            </a:r>
            <a:r>
              <a:rPr lang="en-US" altLang="zh-CN" sz="22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	  </a:t>
            </a:r>
            <a:r>
              <a:rPr lang="en-US" altLang="zh-CN" b="1" dirty="0">
                <a:solidFill>
                  <a:srgbClr val="006600"/>
                </a:solidFill>
                <a:latin typeface="Times New Roman" panose="02020603050405020304" pitchFamily="18" charset="0"/>
                <a:ea typeface="华文楷体" pitchFamily="2" charset="-122"/>
              </a:rPr>
              <a:t>% </a:t>
            </a:r>
            <a:r>
              <a:rPr lang="zh-TW" altLang="en-US" b="1" dirty="0">
                <a:solidFill>
                  <a:srgbClr val="006600"/>
                </a:solidFill>
                <a:latin typeface="Times New Roman" panose="02020603050405020304" pitchFamily="18" charset="0"/>
                <a:ea typeface="华文楷体" pitchFamily="2" charset="-122"/>
              </a:rPr>
              <a:t>加入 </a:t>
            </a:r>
            <a:r>
              <a:rPr lang="en-US" altLang="zh-CN" b="1" dirty="0">
                <a:solidFill>
                  <a:srgbClr val="006600"/>
                </a:solidFill>
                <a:latin typeface="Times New Roman" panose="02020603050405020304" pitchFamily="18" charset="0"/>
                <a:ea typeface="华文楷体" pitchFamily="2" charset="-122"/>
              </a:rPr>
              <a:t>name </a:t>
            </a:r>
            <a:r>
              <a:rPr lang="zh-CN" altLang="en-US" b="1" dirty="0">
                <a:solidFill>
                  <a:srgbClr val="006600"/>
                </a:solidFill>
                <a:latin typeface="Times New Roman" panose="02020603050405020304" pitchFamily="18" charset="0"/>
                <a:ea typeface="华文楷体" pitchFamily="2" charset="-122"/>
              </a:rPr>
              <a:t>字段</a:t>
            </a:r>
            <a:endParaRPr lang="zh-CN" altLang="en-US" b="1" dirty="0">
              <a:solidFill>
                <a:srgbClr val="006600"/>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zh-TW" altLang="en-US"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rPr>
              <a:t>&gt;&gt;student(2).id = </a:t>
            </a:r>
            <a:r>
              <a:rPr lang="en-US" altLang="zh-CN" sz="22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mr871913</a:t>
            </a:r>
            <a:r>
              <a:rPr lang="en-US" altLang="zh-CN" sz="22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	  </a:t>
            </a:r>
            <a:r>
              <a:rPr lang="en-US" altLang="zh-CN" b="1" dirty="0">
                <a:solidFill>
                  <a:srgbClr val="006600"/>
                </a:solidFill>
                <a:latin typeface="Times New Roman" panose="02020603050405020304" pitchFamily="18" charset="0"/>
                <a:ea typeface="华文楷体" pitchFamily="2" charset="-122"/>
              </a:rPr>
              <a:t>% </a:t>
            </a:r>
            <a:r>
              <a:rPr lang="zh-TW" altLang="en-US" b="1" dirty="0">
                <a:solidFill>
                  <a:srgbClr val="006600"/>
                </a:solidFill>
                <a:latin typeface="Times New Roman" panose="02020603050405020304" pitchFamily="18" charset="0"/>
                <a:ea typeface="华文楷体" pitchFamily="2" charset="-122"/>
              </a:rPr>
              <a:t>加入 </a:t>
            </a:r>
            <a:r>
              <a:rPr lang="en-US" altLang="zh-CN" b="1" dirty="0">
                <a:solidFill>
                  <a:srgbClr val="006600"/>
                </a:solidFill>
                <a:latin typeface="Times New Roman" panose="02020603050405020304" pitchFamily="18" charset="0"/>
                <a:ea typeface="华文楷体" pitchFamily="2" charset="-122"/>
              </a:rPr>
              <a:t>id</a:t>
            </a:r>
            <a:r>
              <a:rPr lang="zh-CN" altLang="en-US" b="1" dirty="0">
                <a:solidFill>
                  <a:srgbClr val="006600"/>
                </a:solidFill>
                <a:latin typeface="Times New Roman" panose="02020603050405020304" pitchFamily="18" charset="0"/>
                <a:ea typeface="华文楷体" pitchFamily="2" charset="-122"/>
              </a:rPr>
              <a:t>字段</a:t>
            </a:r>
            <a:endParaRPr lang="zh-TW" altLang="en-US" b="1" dirty="0">
              <a:solidFill>
                <a:srgbClr val="006600"/>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zh-TW" altLang="en-US"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rPr>
              <a:t>&gt;&gt;student(2).scores=[68, 85, 92];   </a:t>
            </a:r>
            <a:r>
              <a:rPr lang="en-US" altLang="zh-CN" b="1" dirty="0">
                <a:solidFill>
                  <a:srgbClr val="006600"/>
                </a:solidFill>
                <a:latin typeface="Times New Roman" panose="02020603050405020304" pitchFamily="18" charset="0"/>
                <a:ea typeface="华文楷体" pitchFamily="2" charset="-122"/>
              </a:rPr>
              <a:t>% </a:t>
            </a:r>
            <a:r>
              <a:rPr lang="zh-TW" altLang="en-US" b="1" dirty="0">
                <a:solidFill>
                  <a:srgbClr val="006600"/>
                </a:solidFill>
                <a:latin typeface="Times New Roman" panose="02020603050405020304" pitchFamily="18" charset="0"/>
                <a:ea typeface="华文楷体" pitchFamily="2" charset="-122"/>
              </a:rPr>
              <a:t>加入 </a:t>
            </a:r>
            <a:r>
              <a:rPr lang="en-US" altLang="zh-CN" b="1" dirty="0">
                <a:solidFill>
                  <a:srgbClr val="006600"/>
                </a:solidFill>
                <a:latin typeface="Times New Roman" panose="02020603050405020304" pitchFamily="18" charset="0"/>
                <a:ea typeface="华文楷体" pitchFamily="2" charset="-122"/>
              </a:rPr>
              <a:t>scores</a:t>
            </a:r>
            <a:r>
              <a:rPr lang="zh-CN" altLang="en-US" b="1" dirty="0">
                <a:solidFill>
                  <a:srgbClr val="006600"/>
                </a:solidFill>
                <a:latin typeface="Times New Roman" panose="02020603050405020304" pitchFamily="18" charset="0"/>
                <a:ea typeface="华文楷体" pitchFamily="2" charset="-122"/>
              </a:rPr>
              <a:t>字段</a:t>
            </a:r>
            <a:endParaRPr lang="zh-TW" altLang="en-US" b="1" dirty="0">
              <a:solidFill>
                <a:srgbClr val="006600"/>
              </a:solidFill>
              <a:latin typeface="Times New Roman" panose="02020603050405020304" pitchFamily="18" charset="0"/>
              <a:ea typeface="华文楷体" pitchFamily="2" charset="-122"/>
            </a:endParaRPr>
          </a:p>
          <a:p>
            <a:pPr lvl="0" algn="just" eaLnBrk="1" hangingPunct="1">
              <a:spcBef>
                <a:spcPct val="50000"/>
              </a:spcBef>
              <a:buFont typeface="Wingdings" panose="05000000000000000000" pitchFamily="2" charset="2"/>
              <a:buNone/>
            </a:pPr>
            <a:r>
              <a:rPr lang="zh-TW" altLang="en-US"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rPr>
              <a:t>&gt;&gt;student				   </a:t>
            </a:r>
            <a:r>
              <a:rPr lang="en-US" altLang="zh-CN" b="1" dirty="0">
                <a:solidFill>
                  <a:srgbClr val="006600"/>
                </a:solidFill>
                <a:latin typeface="Times New Roman" panose="02020603050405020304" pitchFamily="18" charset="0"/>
                <a:ea typeface="华文楷体" pitchFamily="2" charset="-122"/>
              </a:rPr>
              <a:t>% </a:t>
            </a:r>
            <a:r>
              <a:rPr lang="zh-CN" altLang="en-US" b="1" dirty="0">
                <a:solidFill>
                  <a:srgbClr val="006600"/>
                </a:solidFill>
                <a:latin typeface="Times New Roman" panose="02020603050405020304" pitchFamily="18" charset="0"/>
                <a:ea typeface="华文楷体" pitchFamily="2" charset="-122"/>
              </a:rPr>
              <a:t>显示变量信息</a:t>
            </a:r>
            <a:endParaRPr lang="zh-CN" altLang="en-US"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student = </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1x2 struct array with fields:</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    name</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    id</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    scores</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2"/>
          <p:cNvSpPr>
            <a:spLocks noGrp="1" noChangeArrowheads="1"/>
          </p:cNvSpPr>
          <p:nvPr>
            <p:ph type="title" idx="4294967295"/>
          </p:nvPr>
        </p:nvSpPr>
        <p:spPr>
          <a:xfrm>
            <a:off x="1079500" y="368300"/>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结构数组变量的创建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3209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3210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126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32101" name="Rectangle 3"/>
          <p:cNvSpPr>
            <a:spLocks noGrp="1"/>
          </p:cNvSpPr>
          <p:nvPr>
            <p:ph sz="quarter" idx="1"/>
          </p:nvPr>
        </p:nvSpPr>
        <p:spPr>
          <a:xfrm>
            <a:off x="935038" y="1341438"/>
            <a:ext cx="802005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30000"/>
              </a:lnSpc>
              <a:spcBef>
                <a:spcPct val="60000"/>
              </a:spcBef>
            </a:pPr>
            <a:r>
              <a:rPr lang="zh-CN" altLang="en-US" sz="2600" b="1" dirty="0">
                <a:latin typeface="Times New Roman" panose="02020603050405020304" pitchFamily="18" charset="0"/>
                <a:ea typeface="华文楷体" pitchFamily="2" charset="-122"/>
                <a:sym typeface="Arial" panose="020B0604020202020204" pitchFamily="34" charset="0"/>
              </a:rPr>
              <a:t>此时，</a:t>
            </a:r>
            <a:r>
              <a:rPr lang="en-US" altLang="zh-CN" sz="2600" b="1" dirty="0">
                <a:latin typeface="Times New Roman" panose="02020603050405020304" pitchFamily="18" charset="0"/>
                <a:ea typeface="华文楷体" pitchFamily="2" charset="-122"/>
                <a:sym typeface="Arial" panose="020B0604020202020204" pitchFamily="34" charset="0"/>
              </a:rPr>
              <a:t>student</a:t>
            </a:r>
            <a:r>
              <a:rPr lang="zh-CN" altLang="en-US" sz="2600" b="1" dirty="0">
                <a:latin typeface="Times New Roman" panose="02020603050405020304" pitchFamily="18" charset="0"/>
                <a:ea typeface="华文楷体" pitchFamily="2" charset="-122"/>
                <a:sym typeface="Arial" panose="020B0604020202020204" pitchFamily="34" charset="0"/>
              </a:rPr>
              <a:t>变量已成为一个</a:t>
            </a:r>
            <a:r>
              <a:rPr lang="en-US" altLang="zh-CN" sz="2600" b="1" dirty="0">
                <a:latin typeface="Times New Roman" panose="02020603050405020304" pitchFamily="18" charset="0"/>
                <a:ea typeface="华文楷体" pitchFamily="2" charset="-122"/>
                <a:sym typeface="Arial" panose="020B0604020202020204" pitchFamily="34" charset="0"/>
              </a:rPr>
              <a:t>1x2</a:t>
            </a:r>
            <a:r>
              <a:rPr lang="zh-CN" altLang="en-US" sz="2600" b="1" dirty="0">
                <a:latin typeface="Times New Roman" panose="02020603050405020304" pitchFamily="18" charset="0"/>
                <a:ea typeface="华文楷体" pitchFamily="2" charset="-122"/>
                <a:sym typeface="Arial" panose="020B0604020202020204" pitchFamily="34" charset="0"/>
              </a:rPr>
              <a:t>的结构数组</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30000"/>
              </a:lnSpc>
              <a:spcBef>
                <a:spcPct val="60000"/>
              </a:spcBef>
            </a:pPr>
            <a:r>
              <a:rPr lang="zh-CN" altLang="en-US" sz="2600" b="1" dirty="0">
                <a:latin typeface="Times New Roman" panose="02020603050405020304" pitchFamily="18" charset="0"/>
                <a:ea typeface="华文楷体" pitchFamily="2" charset="-122"/>
                <a:sym typeface="Arial" panose="020B0604020202020204" pitchFamily="34" charset="0"/>
              </a:rPr>
              <a:t>只是简单输入变量名</a:t>
            </a:r>
            <a:r>
              <a:rPr lang="en-US" altLang="zh-CN" sz="2600" b="1" dirty="0">
                <a:latin typeface="Times New Roman" panose="02020603050405020304" pitchFamily="18" charset="0"/>
                <a:ea typeface="华文楷体" pitchFamily="2" charset="-122"/>
                <a:sym typeface="Arial" panose="020B0604020202020204" pitchFamily="34" charset="0"/>
              </a:rPr>
              <a:t>student</a:t>
            </a:r>
            <a:r>
              <a:rPr lang="zh-CN" altLang="en-US" sz="2600" b="1" dirty="0">
                <a:latin typeface="Times New Roman" panose="02020603050405020304" pitchFamily="18" charset="0"/>
                <a:ea typeface="华文楷体" pitchFamily="2" charset="-122"/>
                <a:sym typeface="Arial" panose="020B0604020202020204" pitchFamily="34" charset="0"/>
              </a:rPr>
              <a:t>的话，</a:t>
            </a:r>
            <a:r>
              <a:rPr lang="en-US" altLang="zh-CN" sz="2600" b="1" dirty="0">
                <a:latin typeface="Times New Roman" panose="02020603050405020304" pitchFamily="18" charset="0"/>
                <a:ea typeface="华文楷体" pitchFamily="2" charset="-122"/>
                <a:sym typeface="Arial" panose="020B0604020202020204" pitchFamily="34" charset="0"/>
              </a:rPr>
              <a:t>Matlab</a:t>
            </a:r>
            <a:r>
              <a:rPr lang="zh-CN" altLang="en-US" sz="2600" b="1" dirty="0">
                <a:latin typeface="Times New Roman" panose="02020603050405020304" pitchFamily="18" charset="0"/>
                <a:ea typeface="华文楷体" pitchFamily="2" charset="-122"/>
                <a:sym typeface="Arial" panose="020B0604020202020204" pitchFamily="34" charset="0"/>
              </a:rPr>
              <a:t>不再显示其所有的数据信息，只是给出结构</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30000"/>
              </a:lnSpc>
              <a:spcBef>
                <a:spcPct val="60000"/>
              </a:spcBef>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如何显示结构数组变量</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student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的数据？</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130000"/>
              </a:lnSpc>
              <a:spcBef>
                <a:spcPct val="50000"/>
              </a:spcBef>
            </a:pPr>
            <a:r>
              <a:rPr lang="en-US" altLang="zh-CN" sz="2400" b="1" dirty="0">
                <a:latin typeface="Times New Roman" panose="02020603050405020304" pitchFamily="18" charset="0"/>
                <a:ea typeface="华文楷体" pitchFamily="2" charset="-122"/>
              </a:rPr>
              <a:t>student(1)</a:t>
            </a:r>
            <a:endParaRPr lang="en-US" altLang="zh-CN" sz="2400" b="1" dirty="0">
              <a:latin typeface="Times New Roman" panose="02020603050405020304" pitchFamily="18" charset="0"/>
              <a:ea typeface="华文楷体" pitchFamily="2" charset="-122"/>
            </a:endParaRPr>
          </a:p>
          <a:p>
            <a:pPr lvl="1" algn="just" eaLnBrk="1" hangingPunct="1">
              <a:lnSpc>
                <a:spcPct val="130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或</a:t>
            </a:r>
            <a:endParaRPr lang="zh-CN" altLang="en-US" sz="2400" b="1" dirty="0">
              <a:latin typeface="Times New Roman" panose="02020603050405020304" pitchFamily="18" charset="0"/>
              <a:ea typeface="华文楷体" pitchFamily="2" charset="-122"/>
            </a:endParaRPr>
          </a:p>
          <a:p>
            <a:pPr lvl="1" algn="just" eaLnBrk="1" hangingPunct="1">
              <a:lnSpc>
                <a:spcPct val="130000"/>
              </a:lnSpc>
            </a:pPr>
            <a:r>
              <a:rPr lang="en-US" altLang="zh-CN" sz="2400" b="1" dirty="0">
                <a:latin typeface="Times New Roman" panose="02020603050405020304" pitchFamily="18" charset="0"/>
                <a:ea typeface="华文楷体" pitchFamily="2" charset="-122"/>
              </a:rPr>
              <a:t>student(1).name</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Rectangle 2"/>
          <p:cNvSpPr>
            <a:spLocks noGrp="1" noChangeArrowheads="1"/>
          </p:cNvSpPr>
          <p:nvPr>
            <p:ph type="title" idx="4294967295"/>
          </p:nvPr>
        </p:nvSpPr>
        <p:spPr>
          <a:xfrm>
            <a:off x="1116013" y="368300"/>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结构数组变量的创建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3312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3312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127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3312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65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方法二：</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struc</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函数</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165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格式</a:t>
            </a:r>
            <a:endParaRPr lang="zh-CN" altLang="en-US" sz="2400" b="1" dirty="0">
              <a:latin typeface="Times New Roman" panose="02020603050405020304" pitchFamily="18" charset="0"/>
              <a:ea typeface="华文楷体" pitchFamily="2" charset="-122"/>
            </a:endParaRPr>
          </a:p>
          <a:p>
            <a:pPr lvl="1" algn="just" eaLnBrk="1" hangingPunct="1">
              <a:lnSpc>
                <a:spcPct val="165000"/>
              </a:lnSpc>
              <a:buFont typeface="Wingdings" panose="05000000000000000000" pitchFamily="2" charset="2"/>
              <a:buNone/>
            </a:pPr>
            <a:r>
              <a:rPr lang="en-US" altLang="zh-CN" sz="2200" b="1" dirty="0">
                <a:solidFill>
                  <a:srgbClr val="0000FF"/>
                </a:solidFill>
                <a:latin typeface="Times New Roman" panose="02020603050405020304" pitchFamily="18" charset="0"/>
                <a:ea typeface="华文楷体" pitchFamily="2" charset="-122"/>
                <a:sym typeface="Arial" panose="020B0604020202020204" pitchFamily="34" charset="0"/>
              </a:rPr>
              <a:t>Structure Array_var_name = struct(field1, value1, field2, value2,….)</a:t>
            </a:r>
            <a:endParaRPr lang="en-US" altLang="zh-CN" sz="22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165000"/>
              </a:lnSpc>
              <a:spcBef>
                <a:spcPct val="60000"/>
              </a:spcBef>
              <a:buFont typeface="Wingdings" panose="05000000000000000000" pitchFamily="2" charset="2"/>
              <a:buNone/>
            </a:pPr>
            <a:r>
              <a:rPr lang="en-US" altLang="zh-CN" sz="2400" b="1" dirty="0">
                <a:latin typeface="Times New Roman" panose="02020603050405020304" pitchFamily="18" charset="0"/>
                <a:ea typeface="华文楷体" pitchFamily="2" charset="-122"/>
              </a:rPr>
              <a:t>field1</a:t>
            </a:r>
            <a:r>
              <a:rPr lang="zh-TW" altLang="en-US" sz="24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field2</a:t>
            </a:r>
            <a:r>
              <a:rPr lang="zh-TW" altLang="en-US" sz="24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a:t>
            </a:r>
            <a:r>
              <a:rPr lang="zh-TW" altLang="en-US" sz="2400" b="1" dirty="0">
                <a:latin typeface="Times New Roman" panose="02020603050405020304" pitchFamily="18" charset="0"/>
                <a:ea typeface="华文楷体" pitchFamily="2" charset="-122"/>
              </a:rPr>
              <a:t>是</a:t>
            </a:r>
            <a:r>
              <a:rPr lang="zh-CN" altLang="en-US" sz="2400" b="1" dirty="0">
                <a:latin typeface="Times New Roman" panose="02020603050405020304" pitchFamily="18" charset="0"/>
                <a:ea typeface="华文楷体" pitchFamily="2" charset="-122"/>
              </a:rPr>
              <a:t>结构的字段名</a:t>
            </a:r>
            <a:r>
              <a:rPr lang="zh-TW" altLang="en-US" sz="2400" b="1" dirty="0">
                <a:latin typeface="Times New Roman" panose="02020603050405020304" pitchFamily="18" charset="0"/>
                <a:ea typeface="华文楷体" pitchFamily="2" charset="-122"/>
              </a:rPr>
              <a:t>，</a:t>
            </a:r>
            <a:endParaRPr lang="zh-TW" altLang="en-US" sz="2400" b="1" dirty="0">
              <a:latin typeface="Times New Roman" panose="02020603050405020304" pitchFamily="18" charset="0"/>
              <a:ea typeface="华文楷体" pitchFamily="2" charset="-122"/>
            </a:endParaRPr>
          </a:p>
          <a:p>
            <a:pPr lvl="1" algn="just" eaLnBrk="1" hangingPunct="1">
              <a:lnSpc>
                <a:spcPct val="165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value1</a:t>
            </a:r>
            <a:r>
              <a:rPr lang="zh-TW" altLang="en-US" sz="24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value2</a:t>
            </a:r>
            <a:r>
              <a:rPr lang="zh-TW" altLang="en-US" sz="24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a:t>
            </a:r>
            <a:r>
              <a:rPr lang="zh-CN" altLang="en-US" sz="2400" b="1" dirty="0">
                <a:latin typeface="Times New Roman" panose="02020603050405020304" pitchFamily="18" charset="0"/>
                <a:ea typeface="华文楷体" pitchFamily="2" charset="-122"/>
              </a:rPr>
              <a:t>则</a:t>
            </a:r>
            <a:r>
              <a:rPr lang="zh-TW" altLang="en-US" sz="2400" b="1" dirty="0">
                <a:latin typeface="Times New Roman" panose="02020603050405020304" pitchFamily="18" charset="0"/>
                <a:ea typeface="华文楷体" pitchFamily="2" charset="-122"/>
              </a:rPr>
              <a:t>是</a:t>
            </a:r>
            <a:r>
              <a:rPr lang="zh-CN" altLang="en-US" sz="2400" b="1" dirty="0">
                <a:latin typeface="Times New Roman" panose="02020603050405020304" pitchFamily="18" charset="0"/>
                <a:ea typeface="华文楷体" pitchFamily="2" charset="-122"/>
              </a:rPr>
              <a:t>相应字段</a:t>
            </a:r>
            <a:r>
              <a:rPr lang="zh-TW" altLang="en-US" sz="2400" b="1" dirty="0">
                <a:latin typeface="Times New Roman" panose="02020603050405020304" pitchFamily="18" charset="0"/>
                <a:ea typeface="华文楷体" pitchFamily="2" charset="-122"/>
              </a:rPr>
              <a:t>所包含的</a:t>
            </a:r>
            <a:r>
              <a:rPr lang="zh-CN" altLang="en-US" sz="2400" b="1" dirty="0">
                <a:latin typeface="Times New Roman" panose="02020603050405020304" pitchFamily="18" charset="0"/>
                <a:ea typeface="华文楷体" pitchFamily="2" charset="-122"/>
              </a:rPr>
              <a:t>数据</a:t>
            </a:r>
            <a:r>
              <a:rPr lang="zh-TW" altLang="en-US" sz="2400" b="1" dirty="0">
                <a:latin typeface="Times New Roman" panose="02020603050405020304" pitchFamily="18" charset="0"/>
                <a:ea typeface="华文楷体" pitchFamily="2" charset="-122"/>
              </a:rPr>
              <a:t>。</a:t>
            </a:r>
            <a:endParaRPr lang="zh-TW" altLang="en-US" sz="2400" b="1" dirty="0">
              <a:latin typeface="Times New Roman" panose="02020603050405020304" pitchFamily="18" charset="0"/>
              <a:ea typeface="华文楷体"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Rectangle 2"/>
          <p:cNvSpPr>
            <a:spLocks noGrp="1" noChangeArrowheads="1"/>
          </p:cNvSpPr>
          <p:nvPr>
            <p:ph type="title" idx="4294967295"/>
          </p:nvPr>
        </p:nvSpPr>
        <p:spPr>
          <a:xfrm>
            <a:off x="1079500"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结构数组变量的创建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3414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3414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128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34149" name="Rectangle 3"/>
          <p:cNvSpPr>
            <a:spLocks noGrp="1"/>
          </p:cNvSpPr>
          <p:nvPr>
            <p:ph sz="quarter" idx="1"/>
          </p:nvPr>
        </p:nvSpPr>
        <p:spPr>
          <a:xfrm>
            <a:off x="792163" y="1520825"/>
            <a:ext cx="8128000" cy="4503738"/>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Exam: </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使用</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struct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创建结构数组变量</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90000"/>
              </a:lnSpc>
              <a:spcBef>
                <a:spcPct val="50000"/>
              </a:spcBef>
              <a:buFont typeface="Wingdings" panose="05000000000000000000" pitchFamily="2" charset="2"/>
              <a:buNone/>
            </a:pPr>
            <a:r>
              <a:rPr lang="en-US" altLang="zh-CN" sz="2400" b="1" dirty="0">
                <a:latin typeface="Times New Roman" panose="02020603050405020304" pitchFamily="18" charset="0"/>
                <a:ea typeface="华文楷体" pitchFamily="2" charset="-122"/>
              </a:rPr>
              <a:t>&gt;&gt;clear student </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&gt;&gt;student=struct('name', '</a:t>
            </a:r>
            <a:r>
              <a:rPr lang="zh-CN" altLang="en-US" sz="2400" b="1" dirty="0">
                <a:latin typeface="Times New Roman" panose="02020603050405020304" pitchFamily="18" charset="0"/>
                <a:ea typeface="华文楷体" pitchFamily="2" charset="-122"/>
              </a:rPr>
              <a:t>张听说</a:t>
            </a:r>
            <a:r>
              <a:rPr lang="en-US" altLang="zh-CN" sz="2400" b="1" dirty="0">
                <a:latin typeface="Times New Roman" panose="02020603050405020304" pitchFamily="18" charset="0"/>
                <a:ea typeface="华文楷体" pitchFamily="2" charset="-122"/>
              </a:rPr>
              <a:t>', 'scores', [50 60]);</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&gt;&gt; student(2)=struct('name', '</a:t>
            </a:r>
            <a:r>
              <a:rPr lang="zh-CN" altLang="en-US" sz="2400" b="1" dirty="0">
                <a:latin typeface="Times New Roman" panose="02020603050405020304" pitchFamily="18" charset="0"/>
                <a:ea typeface="华文楷体" pitchFamily="2" charset="-122"/>
              </a:rPr>
              <a:t>张廷安</a:t>
            </a:r>
            <a:r>
              <a:rPr lang="en-US" altLang="zh-CN" sz="2400" b="1" dirty="0">
                <a:latin typeface="Times New Roman" panose="02020603050405020304" pitchFamily="18" charset="0"/>
                <a:ea typeface="华文楷体" pitchFamily="2" charset="-122"/>
              </a:rPr>
              <a:t>', 'scores', [60 70]);</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&gt;&gt; student(1), student(2)   </a:t>
            </a:r>
            <a:r>
              <a:rPr lang="en-US" altLang="zh-CN" sz="2400" b="1" dirty="0">
                <a:solidFill>
                  <a:srgbClr val="006600"/>
                </a:solidFill>
                <a:latin typeface="Times New Roman" panose="02020603050405020304" pitchFamily="18" charset="0"/>
                <a:ea typeface="华文楷体" pitchFamily="2" charset="-122"/>
              </a:rPr>
              <a:t>%</a:t>
            </a:r>
            <a:r>
              <a:rPr lang="zh-CN" altLang="en-US" sz="2400" b="1" dirty="0">
                <a:solidFill>
                  <a:srgbClr val="006600"/>
                </a:solidFill>
                <a:latin typeface="Times New Roman" panose="02020603050405020304" pitchFamily="18" charset="0"/>
                <a:ea typeface="华文楷体" pitchFamily="2" charset="-122"/>
              </a:rPr>
              <a:t>显示</a:t>
            </a:r>
            <a:r>
              <a:rPr lang="en-US" altLang="zh-CN" sz="2400" b="1" dirty="0">
                <a:solidFill>
                  <a:srgbClr val="006600"/>
                </a:solidFill>
                <a:latin typeface="Times New Roman" panose="02020603050405020304" pitchFamily="18" charset="0"/>
                <a:ea typeface="华文楷体" pitchFamily="2" charset="-122"/>
              </a:rPr>
              <a:t>student(1),student(2)</a:t>
            </a:r>
            <a:endParaRPr lang="en-US" altLang="zh-CN" sz="2400" b="1" dirty="0">
              <a:solidFill>
                <a:srgbClr val="006600"/>
              </a:solidFill>
              <a:latin typeface="Times New Roman" panose="02020603050405020304" pitchFamily="18" charset="0"/>
              <a:ea typeface="华文楷体" pitchFamily="2" charset="-122"/>
            </a:endParaRPr>
          </a:p>
          <a:p>
            <a:pPr lvl="1" algn="just" eaLnBrk="1" hangingPunct="1">
              <a:lnSpc>
                <a:spcPct val="90000"/>
              </a:lnSpc>
              <a:spcBef>
                <a:spcPct val="50000"/>
              </a:spcBef>
              <a:buFont typeface="Wingdings" panose="05000000000000000000" pitchFamily="2" charset="2"/>
              <a:buNone/>
            </a:pPr>
            <a:r>
              <a:rPr lang="en-US" altLang="zh-CN" sz="2400" b="1" dirty="0">
                <a:latin typeface="Times New Roman" panose="02020603050405020304" pitchFamily="18" charset="0"/>
                <a:ea typeface="华文楷体" pitchFamily="2" charset="-122"/>
              </a:rPr>
              <a:t>ans = </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name: '</a:t>
            </a:r>
            <a:r>
              <a:rPr lang="zh-CN" altLang="en-US" sz="2400" b="1" dirty="0">
                <a:latin typeface="Times New Roman" panose="02020603050405020304" pitchFamily="18" charset="0"/>
                <a:ea typeface="华文楷体" pitchFamily="2" charset="-122"/>
              </a:rPr>
              <a:t>张听说</a:t>
            </a:r>
            <a:r>
              <a:rPr lang="en-US" altLang="zh-CN" sz="2400" b="1" dirty="0">
                <a:latin typeface="Times New Roman" panose="02020603050405020304" pitchFamily="18" charset="0"/>
                <a:ea typeface="华文楷体" pitchFamily="2" charset="-122"/>
              </a:rPr>
              <a:t>'</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scores: [50 60]</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ans = </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name: '</a:t>
            </a:r>
            <a:r>
              <a:rPr lang="zh-CN" altLang="en-US" sz="2400" b="1" dirty="0">
                <a:latin typeface="Times New Roman" panose="02020603050405020304" pitchFamily="18" charset="0"/>
                <a:ea typeface="华文楷体" pitchFamily="2" charset="-122"/>
              </a:rPr>
              <a:t>张廷安</a:t>
            </a:r>
            <a:r>
              <a:rPr lang="en-US" altLang="zh-CN" sz="2400" b="1" dirty="0">
                <a:latin typeface="Times New Roman" panose="02020603050405020304" pitchFamily="18" charset="0"/>
                <a:ea typeface="华文楷体" pitchFamily="2" charset="-122"/>
              </a:rPr>
              <a:t>'</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scores: [60 70]</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Rectangle 2"/>
          <p:cNvSpPr>
            <a:spLocks noGrp="1" noChangeArrowheads="1"/>
          </p:cNvSpPr>
          <p:nvPr>
            <p:ph type="title" idx="4294967295"/>
          </p:nvPr>
        </p:nvSpPr>
        <p:spPr>
          <a:xfrm>
            <a:off x="1079500" y="260350"/>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结构数组变量的创建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3517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3517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129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3517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Exam: </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使用</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struct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创建结构数组变量（一次建立多个元素）</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9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&gt;&gt;clear student </a:t>
            </a:r>
            <a:endParaRPr lang="en-US" altLang="zh-CN" sz="22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&gt;&gt;student = struct('name', {'</a:t>
            </a:r>
            <a:r>
              <a:rPr lang="zh-CN" altLang="en-US" sz="2200" b="1" dirty="0">
                <a:latin typeface="Times New Roman" panose="02020603050405020304" pitchFamily="18" charset="0"/>
                <a:ea typeface="华文楷体" pitchFamily="2" charset="-122"/>
              </a:rPr>
              <a:t>张听说</a:t>
            </a:r>
            <a:r>
              <a:rPr lang="en-US" altLang="zh-CN" sz="2200" b="1" dirty="0">
                <a:latin typeface="Times New Roman" panose="02020603050405020304" pitchFamily="18" charset="0"/>
                <a:ea typeface="华文楷体" pitchFamily="2" charset="-122"/>
              </a:rPr>
              <a:t>', '</a:t>
            </a:r>
            <a:r>
              <a:rPr lang="zh-CN" altLang="en-US" sz="2200" b="1" dirty="0">
                <a:latin typeface="Times New Roman" panose="02020603050405020304" pitchFamily="18" charset="0"/>
                <a:ea typeface="华文楷体" pitchFamily="2" charset="-122"/>
              </a:rPr>
              <a:t>张廷安</a:t>
            </a:r>
            <a:r>
              <a:rPr lang="en-US" altLang="zh-CN" sz="2200" b="1" dirty="0">
                <a:latin typeface="Times New Roman" panose="02020603050405020304" pitchFamily="18" charset="0"/>
                <a:ea typeface="华文楷体" pitchFamily="2" charset="-122"/>
              </a:rPr>
              <a:t>'}, 'scores', {[50 60], [60 70]});</a:t>
            </a:r>
            <a:endParaRPr lang="en-US" altLang="zh-CN" sz="22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&gt;&gt; student(1), student(2)   </a:t>
            </a:r>
            <a:r>
              <a:rPr lang="en-US" altLang="zh-CN" sz="2200" b="1" dirty="0">
                <a:solidFill>
                  <a:srgbClr val="006600"/>
                </a:solidFill>
                <a:latin typeface="Times New Roman" panose="02020603050405020304" pitchFamily="18" charset="0"/>
                <a:ea typeface="华文楷体" pitchFamily="2" charset="-122"/>
              </a:rPr>
              <a:t>%</a:t>
            </a:r>
            <a:r>
              <a:rPr lang="zh-CN" altLang="en-US" sz="2200" b="1" dirty="0">
                <a:solidFill>
                  <a:srgbClr val="006600"/>
                </a:solidFill>
                <a:latin typeface="Times New Roman" panose="02020603050405020304" pitchFamily="18" charset="0"/>
                <a:ea typeface="华文楷体" pitchFamily="2" charset="-122"/>
              </a:rPr>
              <a:t>显示</a:t>
            </a:r>
            <a:r>
              <a:rPr lang="en-US" altLang="zh-CN" sz="2200" b="1" dirty="0">
                <a:solidFill>
                  <a:srgbClr val="006600"/>
                </a:solidFill>
                <a:latin typeface="Times New Roman" panose="02020603050405020304" pitchFamily="18" charset="0"/>
                <a:ea typeface="华文楷体" pitchFamily="2" charset="-122"/>
              </a:rPr>
              <a:t>student(1), …</a:t>
            </a:r>
            <a:endParaRPr lang="en-US" altLang="zh-CN" sz="2200" b="1" dirty="0">
              <a:solidFill>
                <a:srgbClr val="006600"/>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ans = </a:t>
            </a:r>
            <a:endParaRPr lang="en-US" altLang="zh-CN" sz="22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      name: '</a:t>
            </a:r>
            <a:r>
              <a:rPr lang="zh-CN" altLang="en-US" sz="2200" b="1" dirty="0">
                <a:latin typeface="Times New Roman" panose="02020603050405020304" pitchFamily="18" charset="0"/>
                <a:ea typeface="华文楷体" pitchFamily="2" charset="-122"/>
              </a:rPr>
              <a:t>张听说</a:t>
            </a:r>
            <a:r>
              <a:rPr lang="en-US" altLang="zh-CN" sz="2200" b="1" dirty="0">
                <a:latin typeface="Times New Roman" panose="02020603050405020304" pitchFamily="18" charset="0"/>
                <a:ea typeface="华文楷体" pitchFamily="2" charset="-122"/>
              </a:rPr>
              <a:t>'</a:t>
            </a:r>
            <a:endParaRPr lang="en-US" altLang="zh-CN" sz="22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    scores: [50 60]</a:t>
            </a:r>
            <a:endParaRPr lang="en-US" altLang="zh-CN" sz="22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ans = </a:t>
            </a:r>
            <a:endParaRPr lang="en-US" altLang="zh-CN" sz="22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      name: '</a:t>
            </a:r>
            <a:r>
              <a:rPr lang="zh-CN" altLang="en-US" sz="2200" b="1" dirty="0">
                <a:latin typeface="Times New Roman" panose="02020603050405020304" pitchFamily="18" charset="0"/>
                <a:ea typeface="华文楷体" pitchFamily="2" charset="-122"/>
              </a:rPr>
              <a:t>张廷安</a:t>
            </a:r>
            <a:r>
              <a:rPr lang="en-US" altLang="zh-CN" sz="2200" b="1" dirty="0">
                <a:latin typeface="Times New Roman" panose="02020603050405020304" pitchFamily="18" charset="0"/>
                <a:ea typeface="华文楷体" pitchFamily="2" charset="-122"/>
              </a:rPr>
              <a:t>'</a:t>
            </a:r>
            <a:endParaRPr lang="en-US" altLang="zh-CN" sz="22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    scores: [60 70]</a:t>
            </a:r>
            <a:endParaRPr lang="en-US" altLang="zh-CN" sz="2200" b="1" dirty="0">
              <a:latin typeface="Times New Roman" panose="02020603050405020304" pitchFamily="18" charset="0"/>
              <a:ea typeface="华文楷体"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6387" name="页脚占位符 4"/>
          <p:cNvSpPr txBox="1">
            <a:spLocks noGrp="1"/>
          </p:cNvSpPr>
          <p:nvPr/>
        </p:nvSpPr>
        <p:spPr>
          <a:xfrm>
            <a:off x="611188" y="6165850"/>
            <a:ext cx="3962400" cy="46355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6388" name="Rectangle 2"/>
          <p:cNvSpPr/>
          <p:nvPr/>
        </p:nvSpPr>
        <p:spPr>
          <a:xfrm>
            <a:off x="395288" y="1196975"/>
            <a:ext cx="8429625" cy="4378325"/>
          </a:xfrm>
          <a:prstGeom prst="rect">
            <a:avLst/>
          </a:prstGeom>
          <a:noFill/>
          <a:ln w="9525">
            <a:noFill/>
          </a:ln>
        </p:spPr>
        <p:txBody>
          <a:bodyPr>
            <a:spAutoFit/>
          </a:bodyPr>
          <a:p>
            <a:pPr algn="just" eaLnBrk="1" hangingPunct="1">
              <a:lnSpc>
                <a:spcPct val="130000"/>
              </a:lnSpc>
            </a:pPr>
            <a:r>
              <a:rPr lang="en-US" altLang="zh-CN" sz="1600" dirty="0">
                <a:solidFill>
                  <a:schemeClr val="accent2"/>
                </a:solidFill>
                <a:latin typeface="宋体" panose="02010600030101010101" pitchFamily="2" charset="-122"/>
              </a:rPr>
              <a:t>      </a:t>
            </a:r>
            <a:r>
              <a:rPr lang="en-US" altLang="zh-CN" b="1" dirty="0">
                <a:latin typeface="楷体_GB2312" pitchFamily="1" charset="-122"/>
                <a:ea typeface="楷体_GB2312" pitchFamily="1" charset="-122"/>
              </a:rPr>
              <a:t>MATLAB</a:t>
            </a:r>
            <a:r>
              <a:rPr lang="zh-CN" altLang="en-US" b="1" dirty="0">
                <a:latin typeface="楷体_GB2312" pitchFamily="1" charset="-122"/>
                <a:ea typeface="楷体_GB2312" pitchFamily="1" charset="-122"/>
              </a:rPr>
              <a:t>就是这样经过了近</a:t>
            </a:r>
            <a:r>
              <a:rPr lang="en-US" altLang="zh-CN" b="1" dirty="0">
                <a:latin typeface="楷体_GB2312" pitchFamily="1" charset="-122"/>
                <a:ea typeface="楷体_GB2312" pitchFamily="1" charset="-122"/>
              </a:rPr>
              <a:t>30</a:t>
            </a:r>
            <a:r>
              <a:rPr lang="zh-CN" altLang="en-US" b="1" dirty="0">
                <a:latin typeface="楷体_GB2312" pitchFamily="1" charset="-122"/>
                <a:ea typeface="楷体_GB2312" pitchFamily="1" charset="-122"/>
              </a:rPr>
              <a:t>年的专门打造、</a:t>
            </a:r>
            <a:r>
              <a:rPr lang="en-US" altLang="zh-CN" b="1" dirty="0">
                <a:latin typeface="楷体_GB2312" pitchFamily="1" charset="-122"/>
                <a:ea typeface="楷体_GB2312" pitchFamily="1" charset="-122"/>
              </a:rPr>
              <a:t>20</a:t>
            </a:r>
            <a:r>
              <a:rPr lang="zh-CN" altLang="en-US" b="1" dirty="0">
                <a:latin typeface="楷体_GB2312" pitchFamily="1" charset="-122"/>
                <a:ea typeface="楷体_GB2312" pitchFamily="1" charset="-122"/>
              </a:rPr>
              <a:t>多年的千锤百炼，它以高性能的</a:t>
            </a:r>
            <a:r>
              <a:rPr lang="zh-CN" altLang="en-US" b="1" dirty="0">
                <a:solidFill>
                  <a:srgbClr val="0000FF"/>
                </a:solidFill>
                <a:latin typeface="楷体_GB2312" pitchFamily="1" charset="-122"/>
                <a:ea typeface="楷体_GB2312" pitchFamily="1" charset="-122"/>
              </a:rPr>
              <a:t>数组运算（包括矩阵运算）</a:t>
            </a:r>
            <a:r>
              <a:rPr lang="zh-CN" altLang="en-US" b="1" dirty="0">
                <a:latin typeface="楷体_GB2312" pitchFamily="1" charset="-122"/>
                <a:ea typeface="楷体_GB2312" pitchFamily="1" charset="-122"/>
              </a:rPr>
              <a:t>为基础，不仅实现了大多数数学算法的</a:t>
            </a:r>
            <a:r>
              <a:rPr lang="zh-CN" altLang="en-US" b="1" dirty="0">
                <a:solidFill>
                  <a:srgbClr val="0000FF"/>
                </a:solidFill>
                <a:latin typeface="楷体_GB2312" pitchFamily="1" charset="-122"/>
                <a:ea typeface="楷体_GB2312" pitchFamily="1" charset="-122"/>
              </a:rPr>
              <a:t>高效运行函数</a:t>
            </a:r>
            <a:r>
              <a:rPr lang="zh-CN" altLang="en-US" b="1" dirty="0">
                <a:latin typeface="楷体_GB2312" pitchFamily="1" charset="-122"/>
                <a:ea typeface="楷体_GB2312" pitchFamily="1" charset="-122"/>
              </a:rPr>
              <a:t>和</a:t>
            </a:r>
            <a:r>
              <a:rPr lang="zh-CN" altLang="en-US" b="1" dirty="0">
                <a:solidFill>
                  <a:srgbClr val="0000FF"/>
                </a:solidFill>
                <a:latin typeface="楷体_GB2312" pitchFamily="1" charset="-122"/>
                <a:ea typeface="楷体_GB2312" pitchFamily="1" charset="-122"/>
              </a:rPr>
              <a:t>数据可视化</a:t>
            </a:r>
            <a:r>
              <a:rPr lang="zh-CN" altLang="en-US" b="1" dirty="0">
                <a:latin typeface="楷体_GB2312" pitchFamily="1" charset="-122"/>
                <a:ea typeface="楷体_GB2312" pitchFamily="1" charset="-122"/>
              </a:rPr>
              <a:t>，而且提供了非常高效的</a:t>
            </a:r>
            <a:r>
              <a:rPr lang="zh-CN" altLang="en-US" b="1" dirty="0">
                <a:solidFill>
                  <a:srgbClr val="0000FF"/>
                </a:solidFill>
                <a:latin typeface="楷体_GB2312" pitchFamily="1" charset="-122"/>
                <a:ea typeface="楷体_GB2312" pitchFamily="1" charset="-122"/>
              </a:rPr>
              <a:t>计算机高级编程语言</a:t>
            </a:r>
            <a:r>
              <a:rPr lang="zh-CN" altLang="en-US" b="1" dirty="0">
                <a:latin typeface="楷体_GB2312" pitchFamily="1" charset="-122"/>
                <a:ea typeface="楷体_GB2312" pitchFamily="1" charset="-122"/>
              </a:rPr>
              <a:t>，在用户可参与的情况下，</a:t>
            </a:r>
            <a:r>
              <a:rPr lang="zh-CN" altLang="en-US" b="1" dirty="0">
                <a:solidFill>
                  <a:srgbClr val="0000FF"/>
                </a:solidFill>
                <a:latin typeface="楷体_GB2312" pitchFamily="1" charset="-122"/>
                <a:ea typeface="楷体_GB2312" pitchFamily="1" charset="-122"/>
              </a:rPr>
              <a:t>各种专业领域的工具箱</a:t>
            </a:r>
            <a:r>
              <a:rPr lang="zh-CN" altLang="en-US" b="1" dirty="0">
                <a:latin typeface="楷体_GB2312" pitchFamily="1" charset="-122"/>
                <a:ea typeface="楷体_GB2312" pitchFamily="1" charset="-122"/>
              </a:rPr>
              <a:t>不断开发和完善，</a:t>
            </a:r>
            <a:r>
              <a:rPr lang="en-US" altLang="zh-CN" b="1" dirty="0">
                <a:latin typeface="楷体_GB2312" pitchFamily="1" charset="-122"/>
                <a:ea typeface="楷体_GB2312" pitchFamily="1" charset="-122"/>
              </a:rPr>
              <a:t>MATLAB</a:t>
            </a:r>
            <a:r>
              <a:rPr lang="zh-CN" altLang="en-US" b="1" dirty="0">
                <a:latin typeface="楷体_GB2312" pitchFamily="1" charset="-122"/>
                <a:ea typeface="楷体_GB2312" pitchFamily="1" charset="-122"/>
              </a:rPr>
              <a:t>取得了巨大的成功，已广泛应用于</a:t>
            </a:r>
            <a:r>
              <a:rPr lang="zh-CN" altLang="en-US" b="1" dirty="0">
                <a:solidFill>
                  <a:srgbClr val="0000FF"/>
                </a:solidFill>
                <a:latin typeface="楷体_GB2312" pitchFamily="1" charset="-122"/>
                <a:ea typeface="楷体_GB2312" pitchFamily="1" charset="-122"/>
              </a:rPr>
              <a:t>科学研究、工程应用，用于数值计算分析、系统建模与仿真。</a:t>
            </a:r>
            <a:endParaRPr lang="zh-CN" altLang="en-US" b="1" dirty="0">
              <a:solidFill>
                <a:srgbClr val="0000FF"/>
              </a:solidFill>
              <a:latin typeface="楷体_GB2312" pitchFamily="1" charset="-122"/>
              <a:ea typeface="楷体_GB2312" pitchFamily="1" charset="-122"/>
            </a:endParaRPr>
          </a:p>
          <a:p>
            <a:pPr algn="just" eaLnBrk="1" hangingPunct="1">
              <a:lnSpc>
                <a:spcPct val="130000"/>
              </a:lnSpc>
            </a:pPr>
            <a:r>
              <a:rPr lang="zh-CN" altLang="en-US" b="1" dirty="0">
                <a:latin typeface="楷体_GB2312" pitchFamily="1" charset="-122"/>
                <a:ea typeface="楷体_GB2312" pitchFamily="1" charset="-122"/>
              </a:rPr>
              <a:t>    早在</a:t>
            </a:r>
            <a:r>
              <a:rPr lang="en-US" altLang="zh-CN" b="1" dirty="0">
                <a:solidFill>
                  <a:srgbClr val="0000FF"/>
                </a:solidFill>
                <a:latin typeface="楷体_GB2312" pitchFamily="1" charset="-122"/>
                <a:ea typeface="楷体_GB2312" pitchFamily="1" charset="-122"/>
              </a:rPr>
              <a:t>20</a:t>
            </a:r>
            <a:r>
              <a:rPr lang="zh-CN" altLang="en-US" b="1" dirty="0">
                <a:solidFill>
                  <a:srgbClr val="0000FF"/>
                </a:solidFill>
                <a:latin typeface="楷体_GB2312" pitchFamily="1" charset="-122"/>
                <a:ea typeface="楷体_GB2312" pitchFamily="1" charset="-122"/>
              </a:rPr>
              <a:t>世纪</a:t>
            </a:r>
            <a:r>
              <a:rPr lang="en-US" altLang="zh-CN" b="1" dirty="0">
                <a:solidFill>
                  <a:srgbClr val="0000FF"/>
                </a:solidFill>
                <a:latin typeface="楷体_GB2312" pitchFamily="1" charset="-122"/>
                <a:ea typeface="楷体_GB2312" pitchFamily="1" charset="-122"/>
              </a:rPr>
              <a:t>90</a:t>
            </a:r>
            <a:r>
              <a:rPr lang="zh-CN" altLang="en-US" b="1" dirty="0">
                <a:solidFill>
                  <a:srgbClr val="0000FF"/>
                </a:solidFill>
                <a:latin typeface="楷体_GB2312" pitchFamily="1" charset="-122"/>
                <a:ea typeface="楷体_GB2312" pitchFamily="1" charset="-122"/>
              </a:rPr>
              <a:t>年代初</a:t>
            </a:r>
            <a:r>
              <a:rPr lang="zh-CN" altLang="en-US" b="1" dirty="0">
                <a:latin typeface="楷体_GB2312" pitchFamily="1" charset="-122"/>
                <a:ea typeface="楷体_GB2312" pitchFamily="1" charset="-122"/>
              </a:rPr>
              <a:t>，欧美等发达国家的大学就将</a:t>
            </a:r>
            <a:r>
              <a:rPr lang="en-US" altLang="zh-CN" b="1" dirty="0">
                <a:latin typeface="楷体_GB2312" pitchFamily="1" charset="-122"/>
                <a:ea typeface="楷体_GB2312" pitchFamily="1" charset="-122"/>
              </a:rPr>
              <a:t>MATLAB</a:t>
            </a:r>
            <a:r>
              <a:rPr lang="zh-CN" altLang="en-US" b="1" dirty="0">
                <a:latin typeface="楷体_GB2312" pitchFamily="1" charset="-122"/>
                <a:ea typeface="楷体_GB2312" pitchFamily="1" charset="-122"/>
              </a:rPr>
              <a:t>列为一种必须掌握的编程语言。近几年来，国内的很多大学也将</a:t>
            </a:r>
            <a:r>
              <a:rPr lang="en-US" altLang="zh-CN" b="1" dirty="0">
                <a:latin typeface="楷体_GB2312" pitchFamily="1" charset="-122"/>
                <a:ea typeface="楷体_GB2312" pitchFamily="1" charset="-122"/>
              </a:rPr>
              <a:t>MATLAB</a:t>
            </a:r>
            <a:r>
              <a:rPr lang="zh-CN" altLang="en-US" b="1" dirty="0">
                <a:latin typeface="楷体_GB2312" pitchFamily="1" charset="-122"/>
                <a:ea typeface="楷体_GB2312" pitchFamily="1" charset="-122"/>
              </a:rPr>
              <a:t>列为了本科生必修课程。</a:t>
            </a:r>
            <a:endParaRPr lang="zh-CN" altLang="en-US" b="1" dirty="0">
              <a:latin typeface="楷体_GB2312" pitchFamily="1" charset="-122"/>
              <a:ea typeface="楷体_GB2312" pitchFamily="1" charset="-122"/>
            </a:endParaRPr>
          </a:p>
          <a:p>
            <a:pPr algn="just" eaLnBrk="1" hangingPunct="1">
              <a:lnSpc>
                <a:spcPct val="130000"/>
              </a:lnSpc>
            </a:pPr>
            <a:r>
              <a:rPr lang="zh-CN" altLang="en-US" b="1" dirty="0">
                <a:latin typeface="楷体_GB2312" pitchFamily="1" charset="-122"/>
                <a:ea typeface="楷体_GB2312" pitchFamily="1" charset="-122"/>
              </a:rPr>
              <a:t>    与</a:t>
            </a:r>
            <a:r>
              <a:rPr lang="en-US" altLang="zh-CN" b="1" dirty="0">
                <a:latin typeface="楷体_GB2312" pitchFamily="1" charset="-122"/>
                <a:ea typeface="楷体_GB2312" pitchFamily="1" charset="-122"/>
              </a:rPr>
              <a:t>Maple</a:t>
            </a:r>
            <a:r>
              <a:rPr lang="zh-CN" altLang="en-US" b="1" dirty="0">
                <a:latin typeface="楷体_GB2312" pitchFamily="1" charset="-122"/>
                <a:ea typeface="楷体_GB2312" pitchFamily="1" charset="-122"/>
              </a:rPr>
              <a:t>、</a:t>
            </a:r>
            <a:r>
              <a:rPr lang="en-US" altLang="zh-CN" b="1" dirty="0">
                <a:latin typeface="楷体_GB2312" pitchFamily="1" charset="-122"/>
                <a:ea typeface="楷体_GB2312" pitchFamily="1" charset="-122"/>
              </a:rPr>
              <a:t>Mathematica</a:t>
            </a:r>
            <a:r>
              <a:rPr lang="zh-CN" altLang="en-US" b="1" dirty="0">
                <a:latin typeface="楷体_GB2312" pitchFamily="1" charset="-122"/>
                <a:ea typeface="楷体_GB2312" pitchFamily="1" charset="-122"/>
              </a:rPr>
              <a:t>数学计算软件相比，</a:t>
            </a:r>
            <a:r>
              <a:rPr lang="en-US" altLang="zh-CN" b="1" dirty="0">
                <a:latin typeface="楷体_GB2312" pitchFamily="1" charset="-122"/>
                <a:ea typeface="楷体_GB2312" pitchFamily="1" charset="-122"/>
              </a:rPr>
              <a:t>MATLAB</a:t>
            </a:r>
            <a:r>
              <a:rPr lang="zh-CN" altLang="en-US" b="1" dirty="0">
                <a:latin typeface="楷体_GB2312" pitchFamily="1" charset="-122"/>
                <a:ea typeface="楷体_GB2312" pitchFamily="1" charset="-122"/>
              </a:rPr>
              <a:t>以数值计算见长，而</a:t>
            </a:r>
            <a:r>
              <a:rPr lang="en-US" altLang="zh-CN" b="1" dirty="0">
                <a:latin typeface="楷体_GB2312" pitchFamily="1" charset="-122"/>
                <a:ea typeface="楷体_GB2312" pitchFamily="1" charset="-122"/>
              </a:rPr>
              <a:t>Maple</a:t>
            </a:r>
            <a:r>
              <a:rPr lang="zh-CN" altLang="en-US" b="1" dirty="0">
                <a:latin typeface="楷体_GB2312" pitchFamily="1" charset="-122"/>
                <a:ea typeface="楷体_GB2312" pitchFamily="1" charset="-122"/>
              </a:rPr>
              <a:t>等以符号运算见长，能给出解析解和任意精度解，而处理大量数据的能力远不如</a:t>
            </a:r>
            <a:r>
              <a:rPr lang="en-US" altLang="zh-CN" b="1" dirty="0">
                <a:latin typeface="楷体_GB2312" pitchFamily="1" charset="-122"/>
                <a:ea typeface="楷体_GB2312" pitchFamily="1" charset="-122"/>
              </a:rPr>
              <a:t>MATLAB</a:t>
            </a:r>
            <a:r>
              <a:rPr lang="zh-CN" altLang="en-US" b="1" dirty="0">
                <a:latin typeface="楷体_GB2312" pitchFamily="1" charset="-122"/>
                <a:ea typeface="楷体_GB2312" pitchFamily="1" charset="-122"/>
              </a:rPr>
              <a:t>。</a:t>
            </a:r>
            <a:endParaRPr lang="zh-CN" altLang="en-US" b="1" dirty="0">
              <a:latin typeface="楷体_GB2312" pitchFamily="1" charset="-122"/>
              <a:ea typeface="楷体_GB2312" pitchFamily="1" charset="-122"/>
            </a:endParaRPr>
          </a:p>
          <a:p>
            <a:pPr algn="just" eaLnBrk="1" hangingPunct="1">
              <a:lnSpc>
                <a:spcPct val="130000"/>
              </a:lnSpc>
            </a:pPr>
            <a:r>
              <a:rPr lang="zh-CN" altLang="en-US" b="1" dirty="0">
                <a:latin typeface="楷体_GB2312" pitchFamily="1" charset="-122"/>
                <a:ea typeface="楷体_GB2312" pitchFamily="1" charset="-122"/>
              </a:rPr>
              <a:t>    </a:t>
            </a:r>
            <a:r>
              <a:rPr lang="en-US" altLang="zh-CN" b="1" dirty="0">
                <a:latin typeface="楷体_GB2312" pitchFamily="1" charset="-122"/>
                <a:ea typeface="楷体_GB2312" pitchFamily="1" charset="-122"/>
              </a:rPr>
              <a:t>MATLAB</a:t>
            </a:r>
            <a:r>
              <a:rPr lang="zh-CN" altLang="en-US" b="1" dirty="0">
                <a:latin typeface="楷体_GB2312" pitchFamily="1" charset="-122"/>
                <a:ea typeface="楷体_GB2312" pitchFamily="1" charset="-122"/>
              </a:rPr>
              <a:t>软件功能之强大、应用之广泛，已成为为</a:t>
            </a:r>
            <a:r>
              <a:rPr lang="en-US" altLang="zh-CN" b="1" dirty="0">
                <a:solidFill>
                  <a:srgbClr val="0000FF"/>
                </a:solidFill>
                <a:latin typeface="楷体_GB2312" pitchFamily="1" charset="-122"/>
                <a:ea typeface="楷体_GB2312" pitchFamily="1" charset="-122"/>
              </a:rPr>
              <a:t>21</a:t>
            </a:r>
            <a:r>
              <a:rPr lang="zh-CN" altLang="en-US" b="1" dirty="0">
                <a:solidFill>
                  <a:srgbClr val="0000FF"/>
                </a:solidFill>
                <a:latin typeface="楷体_GB2312" pitchFamily="1" charset="-122"/>
                <a:ea typeface="楷体_GB2312" pitchFamily="1" charset="-122"/>
              </a:rPr>
              <a:t>世纪最为重要的科学计算语言</a:t>
            </a:r>
            <a:r>
              <a:rPr lang="zh-CN" altLang="en-US" b="1" dirty="0">
                <a:latin typeface="楷体_GB2312" pitchFamily="1" charset="-122"/>
                <a:ea typeface="楷体_GB2312" pitchFamily="1" charset="-122"/>
              </a:rPr>
              <a:t>。可见学习掌握这一工具的重要性。    </a:t>
            </a:r>
            <a:endParaRPr lang="zh-CN" altLang="en-US" b="1" dirty="0">
              <a:latin typeface="楷体_GB2312" pitchFamily="1" charset="-122"/>
              <a:ea typeface="楷体_GB2312" pitchFamily="1" charset="-122"/>
            </a:endParaRPr>
          </a:p>
        </p:txBody>
      </p:sp>
      <p:pic>
        <p:nvPicPr>
          <p:cNvPr id="16389" name="Picture 3" descr="logo1"/>
          <p:cNvPicPr>
            <a:picLocks noChangeAspect="1"/>
          </p:cNvPicPr>
          <p:nvPr/>
        </p:nvPicPr>
        <p:blipFill>
          <a:blip r:embed="rId1"/>
          <a:stretch>
            <a:fillRect/>
          </a:stretch>
        </p:blipFill>
        <p:spPr>
          <a:xfrm>
            <a:off x="8226425" y="304800"/>
            <a:ext cx="533400" cy="476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up)">
                                      <p:cBhvr>
                                        <p:cTn id="7"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Rectangle 2"/>
          <p:cNvSpPr>
            <a:spLocks noGrp="1" noChangeArrowheads="1"/>
          </p:cNvSpPr>
          <p:nvPr>
            <p:ph type="title" idx="4294967295"/>
          </p:nvPr>
        </p:nvSpPr>
        <p:spPr>
          <a:xfrm>
            <a:off x="1079500" y="296863"/>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结构数组变量的创建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3619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3619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130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36197" name="Rectangle 3"/>
          <p:cNvSpPr>
            <a:spLocks noGrp="1"/>
          </p:cNvSpPr>
          <p:nvPr>
            <p:ph sz="quarter" idx="1"/>
          </p:nvPr>
        </p:nvSpPr>
        <p:spPr>
          <a:xfrm>
            <a:off x="1008063" y="1160463"/>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70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结构数组嵌套（</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nested</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70000"/>
              </a:lnSpc>
            </a:pPr>
            <a:r>
              <a:rPr lang="zh-CN" altLang="en-US" sz="2400" b="1" dirty="0">
                <a:solidFill>
                  <a:srgbClr val="0000FF"/>
                </a:solidFill>
                <a:latin typeface="Times New Roman" panose="02020603050405020304" pitchFamily="18" charset="0"/>
                <a:ea typeface="华文楷体" pitchFamily="2" charset="-122"/>
              </a:rPr>
              <a:t>结构数组中结构的字段还可以是结构。</a:t>
            </a:r>
            <a:endParaRPr lang="zh-CN" altLang="en-US" sz="2400" b="1" dirty="0">
              <a:solidFill>
                <a:srgbClr val="0000FF"/>
              </a:solidFill>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rPr>
              <a:t>student = struct('name', {'</a:t>
            </a:r>
            <a:r>
              <a:rPr lang="zh-CN" altLang="en-US" sz="2400" b="1" dirty="0">
                <a:latin typeface="Times New Roman" panose="02020603050405020304" pitchFamily="18" charset="0"/>
                <a:ea typeface="华文楷体" pitchFamily="2" charset="-122"/>
              </a:rPr>
              <a:t>张听说</a:t>
            </a:r>
            <a:r>
              <a:rPr lang="en-US" altLang="zh-CN" sz="2400" b="1" dirty="0">
                <a:latin typeface="Times New Roman" panose="02020603050405020304" pitchFamily="18" charset="0"/>
                <a:ea typeface="华文楷体" pitchFamily="2" charset="-122"/>
              </a:rPr>
              <a:t>', '</a:t>
            </a:r>
            <a:r>
              <a:rPr lang="zh-CN" altLang="en-US" sz="2400" b="1" dirty="0">
                <a:latin typeface="Times New Roman" panose="02020603050405020304" pitchFamily="18" charset="0"/>
                <a:ea typeface="华文楷体" pitchFamily="2" charset="-122"/>
              </a:rPr>
              <a:t>张廷安</a:t>
            </a:r>
            <a:r>
              <a:rPr lang="en-US" altLang="zh-CN" sz="2400" b="1" dirty="0">
                <a:latin typeface="Times New Roman" panose="02020603050405020304" pitchFamily="18" charset="0"/>
                <a:ea typeface="华文楷体" pitchFamily="2" charset="-122"/>
              </a:rPr>
              <a:t>'}, 'scores', …</a:t>
            </a:r>
            <a:endParaRPr lang="en-US" altLang="zh-CN" sz="24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{[55 60], [65 80]});</a:t>
            </a:r>
            <a:endParaRPr lang="en-US" altLang="zh-CN" sz="24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student(2).course(1).title = 'Web Programming';</a:t>
            </a:r>
            <a:endParaRPr lang="en-US" altLang="zh-CN" sz="24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student(2).course(1).credits = 2;</a:t>
            </a:r>
            <a:endParaRPr lang="en-US" altLang="zh-CN" sz="24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student(2).course(2).title = 'Numerical Method';</a:t>
            </a:r>
            <a:endParaRPr lang="en-US" altLang="zh-CN" sz="24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student(2).course(2).credits = 3;</a:t>
            </a:r>
            <a:endParaRPr lang="en-US" altLang="zh-CN" sz="24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student(2).course</a:t>
            </a:r>
            <a:endParaRPr lang="en-US" altLang="zh-CN" sz="24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ans = </a:t>
            </a:r>
            <a:endParaRPr lang="en-US" altLang="zh-CN" sz="24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1x2 struct array with fields:</a:t>
            </a:r>
            <a:endParaRPr lang="en-US" altLang="zh-CN" sz="24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title</a:t>
            </a:r>
            <a:endParaRPr lang="en-US" altLang="zh-CN" sz="2400" b="1" dirty="0">
              <a:latin typeface="Times New Roman" panose="02020603050405020304" pitchFamily="18" charset="0"/>
              <a:ea typeface="华文楷体" pitchFamily="2" charset="-122"/>
            </a:endParaRPr>
          </a:p>
          <a:p>
            <a:pPr lvl="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credits</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Rectangle 2"/>
          <p:cNvSpPr>
            <a:spLocks noGrp="1" noChangeArrowheads="1"/>
          </p:cNvSpPr>
          <p:nvPr>
            <p:ph type="title" idx="4294967295"/>
          </p:nvPr>
        </p:nvSpPr>
        <p:spPr>
          <a:xfrm>
            <a:off x="1042988" y="368300"/>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结构数组变量的创建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3721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3722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131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37221" name="Rectangle 3"/>
          <p:cNvSpPr>
            <a:spLocks noGrp="1"/>
          </p:cNvSpPr>
          <p:nvPr>
            <p:ph sz="quarter" idx="1"/>
          </p:nvPr>
        </p:nvSpPr>
        <p:spPr>
          <a:xfrm>
            <a:off x="1182688" y="1341438"/>
            <a:ext cx="7772400" cy="145573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40000"/>
              </a:lnSpc>
            </a:pPr>
            <a:r>
              <a:rPr lang="zh-CN" altLang="en-US" sz="2600" b="1" dirty="0">
                <a:solidFill>
                  <a:srgbClr val="0000FF"/>
                </a:solidFill>
                <a:latin typeface="Times New Roman" panose="02020603050405020304" pitchFamily="18" charset="0"/>
                <a:ea typeface="华文楷体" pitchFamily="2" charset="-122"/>
              </a:rPr>
              <a:t>结构数组嵌套（</a:t>
            </a:r>
            <a:r>
              <a:rPr lang="en-US" altLang="zh-CN" sz="2600" b="1" dirty="0">
                <a:solidFill>
                  <a:srgbClr val="0000FF"/>
                </a:solidFill>
                <a:latin typeface="Times New Roman" panose="02020603050405020304" pitchFamily="18" charset="0"/>
                <a:ea typeface="华文楷体" pitchFamily="2" charset="-122"/>
              </a:rPr>
              <a:t>nested</a:t>
            </a:r>
            <a:r>
              <a:rPr lang="zh-CN" altLang="en-US" sz="2600" b="1" dirty="0">
                <a:solidFill>
                  <a:srgbClr val="0000FF"/>
                </a:solidFill>
                <a:latin typeface="Times New Roman" panose="02020603050405020304" pitchFamily="18" charset="0"/>
                <a:ea typeface="华文楷体" pitchFamily="2" charset="-122"/>
              </a:rPr>
              <a:t>）</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lnSpc>
                <a:spcPct val="14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student</a:t>
            </a:r>
            <a:r>
              <a:rPr lang="zh-CN" altLang="en-US" sz="2400" b="1" dirty="0">
                <a:latin typeface="Times New Roman" panose="02020603050405020304" pitchFamily="18" charset="0"/>
                <a:ea typeface="华文楷体" pitchFamily="2" charset="-122"/>
              </a:rPr>
              <a:t>结构数组变量的结构层次：</a:t>
            </a:r>
            <a:endParaRPr lang="zh-CN" altLang="en-US" sz="2400" b="1" dirty="0">
              <a:latin typeface="Times New Roman" panose="02020603050405020304" pitchFamily="18" charset="0"/>
              <a:ea typeface="华文楷体" pitchFamily="2" charset="-122"/>
            </a:endParaRPr>
          </a:p>
        </p:txBody>
      </p:sp>
      <p:sp>
        <p:nvSpPr>
          <p:cNvPr id="137222" name="Rectangle 4"/>
          <p:cNvSpPr/>
          <p:nvPr/>
        </p:nvSpPr>
        <p:spPr>
          <a:xfrm>
            <a:off x="2339975" y="3068638"/>
            <a:ext cx="1008063" cy="431800"/>
          </a:xfrm>
          <a:prstGeom prst="rect">
            <a:avLst/>
          </a:prstGeom>
          <a:noFill/>
          <a:ln w="9525" cap="flat" cmpd="sng">
            <a:solidFill>
              <a:srgbClr val="FF3300"/>
            </a:solidFill>
            <a:prstDash val="solid"/>
            <a:miter/>
            <a:headEnd type="none" w="med" len="med"/>
            <a:tailEnd type="none" w="med" len="med"/>
          </a:ln>
        </p:spPr>
        <p:txBody>
          <a:bodyPr wrap="none" anchor="ctr" anchorCtr="0"/>
          <a:p>
            <a:pPr algn="ctr" eaLnBrk="1" hangingPunct="1"/>
            <a:r>
              <a:rPr lang="en-US" altLang="zh-CN" dirty="0">
                <a:solidFill>
                  <a:srgbClr val="0000FF"/>
                </a:solidFill>
                <a:latin typeface="Tahoma" panose="020B0604030504040204" pitchFamily="34" charset="0"/>
              </a:rPr>
              <a:t>student</a:t>
            </a:r>
            <a:endParaRPr lang="en-US" altLang="zh-CN" dirty="0">
              <a:solidFill>
                <a:srgbClr val="0000FF"/>
              </a:solidFill>
              <a:latin typeface="Tahoma" panose="020B0604030504040204" pitchFamily="34" charset="0"/>
            </a:endParaRPr>
          </a:p>
        </p:txBody>
      </p:sp>
      <p:sp>
        <p:nvSpPr>
          <p:cNvPr id="137223" name="Rectangle 5"/>
          <p:cNvSpPr/>
          <p:nvPr/>
        </p:nvSpPr>
        <p:spPr>
          <a:xfrm>
            <a:off x="4067175" y="3068638"/>
            <a:ext cx="936625" cy="431800"/>
          </a:xfrm>
          <a:prstGeom prst="rect">
            <a:avLst/>
          </a:prstGeom>
          <a:noFill/>
          <a:ln w="9525" cap="flat" cmpd="sng">
            <a:solidFill>
              <a:srgbClr val="FF3300"/>
            </a:solidFill>
            <a:prstDash val="solid"/>
            <a:miter/>
            <a:headEnd type="none" w="med" len="med"/>
            <a:tailEnd type="none" w="med" len="med"/>
          </a:ln>
        </p:spPr>
        <p:txBody>
          <a:bodyPr wrap="none" anchor="ctr" anchorCtr="0"/>
          <a:p>
            <a:pPr algn="ctr" eaLnBrk="1" hangingPunct="1"/>
            <a:r>
              <a:rPr lang="en-US" altLang="zh-CN" dirty="0">
                <a:solidFill>
                  <a:srgbClr val="0000FF"/>
                </a:solidFill>
                <a:latin typeface="Tahoma" panose="020B0604030504040204" pitchFamily="34" charset="0"/>
              </a:rPr>
              <a:t>name</a:t>
            </a:r>
            <a:endParaRPr lang="en-US" altLang="zh-CN" dirty="0">
              <a:solidFill>
                <a:srgbClr val="0000FF"/>
              </a:solidFill>
              <a:latin typeface="Tahoma" panose="020B0604030504040204" pitchFamily="34" charset="0"/>
            </a:endParaRPr>
          </a:p>
        </p:txBody>
      </p:sp>
      <p:sp>
        <p:nvSpPr>
          <p:cNvPr id="137224" name="Rectangle 6"/>
          <p:cNvSpPr/>
          <p:nvPr/>
        </p:nvSpPr>
        <p:spPr>
          <a:xfrm>
            <a:off x="4067175" y="3659188"/>
            <a:ext cx="936625" cy="431800"/>
          </a:xfrm>
          <a:prstGeom prst="rect">
            <a:avLst/>
          </a:prstGeom>
          <a:noFill/>
          <a:ln w="9525" cap="flat" cmpd="sng">
            <a:solidFill>
              <a:srgbClr val="FF3300"/>
            </a:solidFill>
            <a:prstDash val="solid"/>
            <a:miter/>
            <a:headEnd type="none" w="med" len="med"/>
            <a:tailEnd type="none" w="med" len="med"/>
          </a:ln>
        </p:spPr>
        <p:txBody>
          <a:bodyPr wrap="none" anchor="ctr" anchorCtr="0"/>
          <a:p>
            <a:pPr algn="ctr" eaLnBrk="1" hangingPunct="1"/>
            <a:r>
              <a:rPr lang="en-US" altLang="zh-CN" dirty="0">
                <a:solidFill>
                  <a:srgbClr val="0000FF"/>
                </a:solidFill>
                <a:latin typeface="Tahoma" panose="020B0604030504040204" pitchFamily="34" charset="0"/>
                <a:ea typeface="PMingLiU" pitchFamily="18" charset="-120"/>
              </a:rPr>
              <a:t>scores</a:t>
            </a:r>
            <a:endParaRPr lang="en-US" altLang="zh-CN" dirty="0">
              <a:solidFill>
                <a:srgbClr val="0000FF"/>
              </a:solidFill>
              <a:latin typeface="Tahoma" panose="020B0604030504040204" pitchFamily="34" charset="0"/>
              <a:ea typeface="PMingLiU" pitchFamily="18" charset="-120"/>
            </a:endParaRPr>
          </a:p>
        </p:txBody>
      </p:sp>
      <p:sp>
        <p:nvSpPr>
          <p:cNvPr id="137225" name="Rectangle 7"/>
          <p:cNvSpPr/>
          <p:nvPr/>
        </p:nvSpPr>
        <p:spPr>
          <a:xfrm>
            <a:off x="4067175" y="4292600"/>
            <a:ext cx="936625" cy="431800"/>
          </a:xfrm>
          <a:prstGeom prst="rect">
            <a:avLst/>
          </a:prstGeom>
          <a:noFill/>
          <a:ln w="9525" cap="flat" cmpd="sng">
            <a:solidFill>
              <a:srgbClr val="FF3300"/>
            </a:solidFill>
            <a:prstDash val="solid"/>
            <a:miter/>
            <a:headEnd type="none" w="med" len="med"/>
            <a:tailEnd type="none" w="med" len="med"/>
          </a:ln>
        </p:spPr>
        <p:txBody>
          <a:bodyPr wrap="none" anchor="ctr" anchorCtr="0"/>
          <a:p>
            <a:pPr algn="ctr" eaLnBrk="1" hangingPunct="1"/>
            <a:r>
              <a:rPr lang="en-US" altLang="zh-CN" dirty="0">
                <a:solidFill>
                  <a:srgbClr val="0000FF"/>
                </a:solidFill>
                <a:latin typeface="Tahoma" panose="020B0604030504040204" pitchFamily="34" charset="0"/>
                <a:ea typeface="PMingLiU" pitchFamily="18" charset="-120"/>
              </a:rPr>
              <a:t>course</a:t>
            </a:r>
            <a:endParaRPr lang="en-US" altLang="zh-CN" dirty="0">
              <a:solidFill>
                <a:srgbClr val="0000FF"/>
              </a:solidFill>
              <a:latin typeface="Tahoma" panose="020B0604030504040204" pitchFamily="34" charset="0"/>
              <a:ea typeface="PMingLiU" pitchFamily="18" charset="-120"/>
            </a:endParaRPr>
          </a:p>
        </p:txBody>
      </p:sp>
      <p:sp>
        <p:nvSpPr>
          <p:cNvPr id="137226" name="Line 8"/>
          <p:cNvSpPr/>
          <p:nvPr/>
        </p:nvSpPr>
        <p:spPr>
          <a:xfrm>
            <a:off x="3348038" y="3284538"/>
            <a:ext cx="719137" cy="0"/>
          </a:xfrm>
          <a:prstGeom prst="line">
            <a:avLst/>
          </a:prstGeom>
          <a:ln w="9525" cap="flat" cmpd="sng">
            <a:solidFill>
              <a:srgbClr val="FF3300"/>
            </a:solidFill>
            <a:prstDash val="solid"/>
            <a:headEnd type="none" w="med" len="med"/>
            <a:tailEnd type="triangle" w="med" len="med"/>
          </a:ln>
        </p:spPr>
      </p:sp>
      <p:sp>
        <p:nvSpPr>
          <p:cNvPr id="137227" name="Line 9"/>
          <p:cNvSpPr/>
          <p:nvPr/>
        </p:nvSpPr>
        <p:spPr>
          <a:xfrm>
            <a:off x="3708400" y="3284538"/>
            <a:ext cx="0" cy="1296987"/>
          </a:xfrm>
          <a:prstGeom prst="line">
            <a:avLst/>
          </a:prstGeom>
          <a:ln w="9525" cap="flat" cmpd="sng">
            <a:solidFill>
              <a:srgbClr val="FF3300"/>
            </a:solidFill>
            <a:prstDash val="solid"/>
            <a:headEnd type="none" w="med" len="med"/>
            <a:tailEnd type="none" w="med" len="med"/>
          </a:ln>
        </p:spPr>
      </p:sp>
      <p:sp>
        <p:nvSpPr>
          <p:cNvPr id="137228" name="Line 10"/>
          <p:cNvSpPr/>
          <p:nvPr/>
        </p:nvSpPr>
        <p:spPr>
          <a:xfrm>
            <a:off x="3708400" y="4581525"/>
            <a:ext cx="358775" cy="0"/>
          </a:xfrm>
          <a:prstGeom prst="line">
            <a:avLst/>
          </a:prstGeom>
          <a:ln w="9525" cap="flat" cmpd="sng">
            <a:solidFill>
              <a:srgbClr val="FF3300"/>
            </a:solidFill>
            <a:prstDash val="solid"/>
            <a:headEnd type="none" w="med" len="med"/>
            <a:tailEnd type="triangle" w="med" len="med"/>
          </a:ln>
        </p:spPr>
      </p:sp>
      <p:sp>
        <p:nvSpPr>
          <p:cNvPr id="137229" name="Line 11"/>
          <p:cNvSpPr/>
          <p:nvPr/>
        </p:nvSpPr>
        <p:spPr>
          <a:xfrm>
            <a:off x="3708400" y="3933825"/>
            <a:ext cx="358775" cy="0"/>
          </a:xfrm>
          <a:prstGeom prst="line">
            <a:avLst/>
          </a:prstGeom>
          <a:ln w="9525" cap="flat" cmpd="sng">
            <a:solidFill>
              <a:srgbClr val="FF3300"/>
            </a:solidFill>
            <a:prstDash val="solid"/>
            <a:headEnd type="none" w="med" len="med"/>
            <a:tailEnd type="triangle" w="med" len="med"/>
          </a:ln>
        </p:spPr>
      </p:sp>
      <p:grpSp>
        <p:nvGrpSpPr>
          <p:cNvPr id="137230" name="Group 12"/>
          <p:cNvGrpSpPr/>
          <p:nvPr/>
        </p:nvGrpSpPr>
        <p:grpSpPr>
          <a:xfrm>
            <a:off x="5003800" y="4292600"/>
            <a:ext cx="1873250" cy="1152525"/>
            <a:chOff x="0" y="0"/>
            <a:chExt cx="1180" cy="726"/>
          </a:xfrm>
        </p:grpSpPr>
        <p:sp>
          <p:nvSpPr>
            <p:cNvPr id="137231" name="Rectangle 13"/>
            <p:cNvSpPr/>
            <p:nvPr/>
          </p:nvSpPr>
          <p:spPr>
            <a:xfrm>
              <a:off x="590" y="0"/>
              <a:ext cx="590" cy="272"/>
            </a:xfrm>
            <a:prstGeom prst="rect">
              <a:avLst/>
            </a:prstGeom>
            <a:noFill/>
            <a:ln w="9525" cap="flat" cmpd="sng">
              <a:solidFill>
                <a:schemeClr val="accent2"/>
              </a:solidFill>
              <a:prstDash val="solid"/>
              <a:miter/>
              <a:headEnd type="none" w="med" len="med"/>
              <a:tailEnd type="none" w="med" len="med"/>
            </a:ln>
          </p:spPr>
          <p:txBody>
            <a:bodyPr wrap="none" anchor="ctr" anchorCtr="0"/>
            <a:p>
              <a:pPr algn="ctr" eaLnBrk="1" hangingPunct="1"/>
              <a:r>
                <a:rPr lang="en-US" altLang="zh-CN" dirty="0">
                  <a:solidFill>
                    <a:srgbClr val="0000FF"/>
                  </a:solidFill>
                  <a:latin typeface="Tahoma" panose="020B0604030504040204" pitchFamily="34" charset="0"/>
                  <a:ea typeface="PMingLiU" pitchFamily="18" charset="-120"/>
                </a:rPr>
                <a:t>tilte</a:t>
              </a:r>
              <a:endParaRPr lang="en-US" altLang="zh-CN" dirty="0">
                <a:solidFill>
                  <a:srgbClr val="0000FF"/>
                </a:solidFill>
                <a:latin typeface="Tahoma" panose="020B0604030504040204" pitchFamily="34" charset="0"/>
                <a:ea typeface="PMingLiU" pitchFamily="18" charset="-120"/>
              </a:endParaRPr>
            </a:p>
          </p:txBody>
        </p:sp>
        <p:sp>
          <p:nvSpPr>
            <p:cNvPr id="137232" name="Rectangle 14"/>
            <p:cNvSpPr/>
            <p:nvPr/>
          </p:nvSpPr>
          <p:spPr>
            <a:xfrm>
              <a:off x="590" y="454"/>
              <a:ext cx="590" cy="272"/>
            </a:xfrm>
            <a:prstGeom prst="rect">
              <a:avLst/>
            </a:prstGeom>
            <a:noFill/>
            <a:ln w="9525" cap="flat" cmpd="sng">
              <a:solidFill>
                <a:schemeClr val="accent2"/>
              </a:solidFill>
              <a:prstDash val="solid"/>
              <a:miter/>
              <a:headEnd type="none" w="med" len="med"/>
              <a:tailEnd type="none" w="med" len="med"/>
            </a:ln>
          </p:spPr>
          <p:txBody>
            <a:bodyPr wrap="none" anchor="ctr" anchorCtr="0"/>
            <a:p>
              <a:pPr algn="ctr" eaLnBrk="1" hangingPunct="1"/>
              <a:r>
                <a:rPr lang="en-US" altLang="zh-CN" dirty="0">
                  <a:solidFill>
                    <a:srgbClr val="0000FF"/>
                  </a:solidFill>
                  <a:latin typeface="Tahoma" panose="020B0604030504040204" pitchFamily="34" charset="0"/>
                  <a:ea typeface="PMingLiU" pitchFamily="18" charset="-120"/>
                </a:rPr>
                <a:t>credits</a:t>
              </a:r>
              <a:endParaRPr lang="en-US" altLang="zh-CN" dirty="0">
                <a:solidFill>
                  <a:srgbClr val="0000FF"/>
                </a:solidFill>
                <a:latin typeface="Tahoma" panose="020B0604030504040204" pitchFamily="34" charset="0"/>
                <a:ea typeface="PMingLiU" pitchFamily="18" charset="-120"/>
              </a:endParaRPr>
            </a:p>
          </p:txBody>
        </p:sp>
        <p:sp>
          <p:nvSpPr>
            <p:cNvPr id="137233" name="Line 15"/>
            <p:cNvSpPr/>
            <p:nvPr/>
          </p:nvSpPr>
          <p:spPr>
            <a:xfrm>
              <a:off x="0" y="136"/>
              <a:ext cx="590" cy="0"/>
            </a:xfrm>
            <a:prstGeom prst="line">
              <a:avLst/>
            </a:prstGeom>
            <a:ln w="9525" cap="flat" cmpd="sng">
              <a:solidFill>
                <a:schemeClr val="accent2"/>
              </a:solidFill>
              <a:prstDash val="solid"/>
              <a:headEnd type="none" w="med" len="med"/>
              <a:tailEnd type="triangle" w="med" len="med"/>
            </a:ln>
          </p:spPr>
        </p:sp>
        <p:sp>
          <p:nvSpPr>
            <p:cNvPr id="137234" name="Line 16"/>
            <p:cNvSpPr/>
            <p:nvPr/>
          </p:nvSpPr>
          <p:spPr>
            <a:xfrm>
              <a:off x="318" y="136"/>
              <a:ext cx="0" cy="454"/>
            </a:xfrm>
            <a:prstGeom prst="line">
              <a:avLst/>
            </a:prstGeom>
            <a:ln w="9525" cap="flat" cmpd="sng">
              <a:solidFill>
                <a:schemeClr val="accent2"/>
              </a:solidFill>
              <a:prstDash val="solid"/>
              <a:headEnd type="none" w="med" len="med"/>
              <a:tailEnd type="none" w="med" len="med"/>
            </a:ln>
          </p:spPr>
        </p:sp>
        <p:sp>
          <p:nvSpPr>
            <p:cNvPr id="137235" name="Line 17"/>
            <p:cNvSpPr/>
            <p:nvPr/>
          </p:nvSpPr>
          <p:spPr>
            <a:xfrm>
              <a:off x="318" y="590"/>
              <a:ext cx="272" cy="0"/>
            </a:xfrm>
            <a:prstGeom prst="line">
              <a:avLst/>
            </a:prstGeom>
            <a:ln w="9525" cap="flat" cmpd="sng">
              <a:solidFill>
                <a:schemeClr val="accent2"/>
              </a:solidFill>
              <a:prstDash val="solid"/>
              <a:headEnd type="none" w="med" len="med"/>
              <a:tailEnd type="triangle" w="med" len="med"/>
            </a:ln>
          </p:spPr>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Rectangle 2"/>
          <p:cNvSpPr>
            <a:spLocks noGrp="1" noChangeArrowheads="1"/>
          </p:cNvSpPr>
          <p:nvPr>
            <p:ph type="title" idx="4294967295"/>
          </p:nvPr>
        </p:nvSpPr>
        <p:spPr>
          <a:xfrm>
            <a:off x="1079500" y="404813"/>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访问结构数组变量的内容</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3824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3824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132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3824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20000"/>
              </a:lnSpc>
            </a:pPr>
            <a:r>
              <a:rPr lang="zh-CN" altLang="en-US" sz="2600" b="1" dirty="0">
                <a:solidFill>
                  <a:srgbClr val="0000FF"/>
                </a:solidFill>
                <a:latin typeface="Times New Roman" panose="02020603050405020304" pitchFamily="18" charset="0"/>
                <a:ea typeface="华文楷体" pitchFamily="2" charset="-122"/>
              </a:rPr>
              <a:t>格式：</a:t>
            </a:r>
            <a:r>
              <a:rPr lang="en-US" altLang="zh-CN" sz="2600" b="1" dirty="0">
                <a:solidFill>
                  <a:srgbClr val="0000FF"/>
                </a:solidFill>
                <a:latin typeface="Times New Roman" panose="02020603050405020304" pitchFamily="18" charset="0"/>
                <a:ea typeface="华文楷体" pitchFamily="2" charset="-122"/>
              </a:rPr>
              <a:t>struc_array_varname.field_name</a:t>
            </a:r>
            <a:endParaRPr lang="en-US" altLang="zh-CN" sz="2600" b="1" dirty="0">
              <a:solidFill>
                <a:srgbClr val="0000FF"/>
              </a:solidFill>
              <a:latin typeface="Times New Roman" panose="02020603050405020304" pitchFamily="18" charset="0"/>
              <a:ea typeface="华文楷体" pitchFamily="2" charset="-122"/>
            </a:endParaRPr>
          </a:p>
          <a:p>
            <a:pPr lvl="1"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Exam:</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&gt;&gt;student_name=student(1).name</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student_name=</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lnSpc>
                <a:spcPct val="12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张听说</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20000"/>
              </a:lnSpc>
              <a:spcBef>
                <a:spcPct val="60000"/>
              </a:spcBef>
            </a:pPr>
            <a:r>
              <a:rPr lang="zh-CN" altLang="en-US" sz="2600" b="1" dirty="0">
                <a:solidFill>
                  <a:srgbClr val="0000FF"/>
                </a:solidFill>
                <a:latin typeface="Times New Roman" panose="02020603050405020304" pitchFamily="18" charset="0"/>
                <a:ea typeface="华文楷体" pitchFamily="2" charset="-122"/>
              </a:rPr>
              <a:t>修改结构数组变量的字段值：</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&gt;&gt; student(1).name=‘Newton’;</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&gt;&gt; student(1).name </a:t>
            </a:r>
            <a:r>
              <a:rPr lang="en-US" altLang="zh-CN" sz="3200" b="1" dirty="0">
                <a:latin typeface="Times New Roman" panose="02020603050405020304" pitchFamily="18" charset="0"/>
                <a:ea typeface="华文楷体" pitchFamily="2" charset="-122"/>
              </a:rPr>
              <a:t> </a:t>
            </a:r>
            <a:r>
              <a:rPr lang="en-US" altLang="zh-CN" sz="2800" b="1" dirty="0">
                <a:solidFill>
                  <a:srgbClr val="008000"/>
                </a:solidFill>
                <a:latin typeface="Times New Roman" panose="02020603050405020304" pitchFamily="18" charset="0"/>
                <a:ea typeface="华文楷体" pitchFamily="2" charset="-122"/>
              </a:rPr>
              <a:t> % Result ?</a:t>
            </a:r>
            <a:endParaRPr lang="en-US" altLang="zh-CN" sz="2800" b="1" dirty="0">
              <a:solidFill>
                <a:srgbClr val="008000"/>
              </a:solidFill>
              <a:latin typeface="Times New Roman" panose="02020603050405020304" pitchFamily="18" charset="0"/>
              <a:ea typeface="华文楷体"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Rectangle 2"/>
          <p:cNvSpPr>
            <a:spLocks noGrp="1" noChangeArrowheads="1"/>
          </p:cNvSpPr>
          <p:nvPr>
            <p:ph type="title" idx="4294967295"/>
          </p:nvPr>
        </p:nvSpPr>
        <p:spPr>
          <a:xfrm>
            <a:off x="1079500" y="333375"/>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访问结构数组变量的内容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3926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3926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133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39269"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en-US" altLang="zh-CN" sz="2600" b="1" dirty="0">
                <a:solidFill>
                  <a:srgbClr val="0000FF"/>
                </a:solidFill>
                <a:latin typeface="Times New Roman" panose="02020603050405020304" pitchFamily="18" charset="0"/>
                <a:ea typeface="华文楷体" pitchFamily="2" charset="-122"/>
              </a:rPr>
              <a:t>cat</a:t>
            </a:r>
            <a:r>
              <a:rPr lang="zh-CN" altLang="en-US" sz="2600" b="1" dirty="0">
                <a:solidFill>
                  <a:srgbClr val="0000FF"/>
                </a:solidFill>
                <a:latin typeface="Times New Roman" panose="02020603050405020304" pitchFamily="18" charset="0"/>
                <a:ea typeface="华文楷体" pitchFamily="2" charset="-122"/>
              </a:rPr>
              <a:t>函数</a:t>
            </a:r>
            <a:r>
              <a:rPr lang="en-US" altLang="zh-CN" sz="2600" b="1" dirty="0">
                <a:solidFill>
                  <a:srgbClr val="0000FF"/>
                </a:solidFill>
                <a:latin typeface="Times New Roman" panose="02020603050405020304" pitchFamily="18" charset="0"/>
                <a:ea typeface="华文楷体" pitchFamily="2" charset="-122"/>
              </a:rPr>
              <a:t>: </a:t>
            </a:r>
            <a:r>
              <a:rPr lang="zh-CN" altLang="en-US" sz="2600" b="1" dirty="0">
                <a:solidFill>
                  <a:srgbClr val="0000FF"/>
                </a:solidFill>
                <a:latin typeface="Times New Roman" panose="02020603050405020304" pitchFamily="18" charset="0"/>
                <a:ea typeface="华文楷体" pitchFamily="2" charset="-122"/>
              </a:rPr>
              <a:t>排列结构数组某字段的值</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格式：</a:t>
            </a:r>
            <a:r>
              <a:rPr lang="en-US" altLang="zh-CN" sz="2400" b="1" dirty="0">
                <a:latin typeface="Times New Roman" panose="02020603050405020304" pitchFamily="18" charset="0"/>
                <a:ea typeface="华文楷体" pitchFamily="2" charset="-122"/>
              </a:rPr>
              <a:t>cat(dim, structurefield)</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sz="2400" b="1" dirty="0">
                <a:solidFill>
                  <a:srgbClr val="0000FF"/>
                </a:solidFill>
                <a:latin typeface="Times New Roman" panose="02020603050405020304" pitchFamily="18" charset="0"/>
                <a:ea typeface="华文楷体" pitchFamily="2" charset="-122"/>
              </a:rPr>
              <a:t>dim=1, </a:t>
            </a:r>
            <a:r>
              <a:rPr lang="zh-CN" altLang="en-US" sz="2400" b="1" dirty="0">
                <a:solidFill>
                  <a:srgbClr val="0000FF"/>
                </a:solidFill>
                <a:latin typeface="Times New Roman" panose="02020603050405020304" pitchFamily="18" charset="0"/>
                <a:ea typeface="华文楷体" pitchFamily="2" charset="-122"/>
              </a:rPr>
              <a:t>竖排；</a:t>
            </a:r>
            <a:r>
              <a:rPr lang="en-US" altLang="zh-CN" sz="2400" b="1" dirty="0">
                <a:solidFill>
                  <a:srgbClr val="0000FF"/>
                </a:solidFill>
                <a:latin typeface="Times New Roman" panose="02020603050405020304" pitchFamily="18" charset="0"/>
                <a:ea typeface="华文楷体" pitchFamily="2" charset="-122"/>
              </a:rPr>
              <a:t>dim=2, </a:t>
            </a:r>
            <a:r>
              <a:rPr lang="zh-CN" altLang="en-US" sz="2400" b="1" dirty="0">
                <a:solidFill>
                  <a:srgbClr val="0000FF"/>
                </a:solidFill>
                <a:latin typeface="Times New Roman" panose="02020603050405020304" pitchFamily="18" charset="0"/>
                <a:ea typeface="华文楷体" pitchFamily="2" charset="-122"/>
              </a:rPr>
              <a:t>横排</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lnSpc>
                <a:spcPct val="90000"/>
              </a:lnSpc>
              <a:spcBef>
                <a:spcPct val="50000"/>
              </a:spcBef>
              <a:buFont typeface="Wingdings" panose="05000000000000000000" pitchFamily="2" charset="2"/>
              <a:buNone/>
            </a:pPr>
            <a:r>
              <a:rPr lang="en-US" altLang="zh-CN" sz="2400" b="1" dirty="0">
                <a:latin typeface="Times New Roman" panose="02020603050405020304" pitchFamily="18" charset="0"/>
                <a:ea typeface="华文楷体" pitchFamily="2" charset="-122"/>
              </a:rPr>
              <a:t>Exam:</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&gt;&gt;cat(1, student.scores)</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fr-FR" altLang="en-US" sz="2600" b="1" dirty="0">
                <a:latin typeface="Times New Roman" panose="02020603050405020304" pitchFamily="18" charset="0"/>
                <a:ea typeface="华文楷体" pitchFamily="2" charset="-122"/>
              </a:rPr>
              <a:t>ans =</a:t>
            </a:r>
            <a:endParaRPr lang="fr-FR" altLang="en-US" sz="26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fr-FR" altLang="en-US" sz="2600" b="1" dirty="0">
                <a:latin typeface="Times New Roman" panose="02020603050405020304" pitchFamily="18" charset="0"/>
                <a:ea typeface="华文楷体" pitchFamily="2" charset="-122"/>
              </a:rPr>
              <a:t>    55    60</a:t>
            </a:r>
            <a:endParaRPr lang="fr-FR" altLang="en-US" sz="26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fr-FR" altLang="en-US" sz="2600" b="1" dirty="0">
                <a:latin typeface="Times New Roman" panose="02020603050405020304" pitchFamily="18" charset="0"/>
                <a:ea typeface="华文楷体" pitchFamily="2" charset="-122"/>
              </a:rPr>
              <a:t>    65    80</a:t>
            </a:r>
            <a:endParaRPr lang="fr-FR" altLang="en-US" sz="26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&gt;&gt;cat(2, student.scores)</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fr-FR" altLang="en-US" sz="2400" b="1" dirty="0">
                <a:latin typeface="Times New Roman" panose="02020603050405020304" pitchFamily="18" charset="0"/>
                <a:ea typeface="华文楷体" pitchFamily="2" charset="-122"/>
              </a:rPr>
              <a:t>ans =</a:t>
            </a:r>
            <a:endParaRPr lang="fr-FR" altLang="en-US"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fr-FR" altLang="en-US" sz="2400" b="1" dirty="0">
                <a:latin typeface="Times New Roman" panose="02020603050405020304" pitchFamily="18" charset="0"/>
                <a:ea typeface="华文楷体" pitchFamily="2" charset="-122"/>
              </a:rPr>
              <a:t>    55    60    65    80</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Rectangle 2"/>
          <p:cNvSpPr>
            <a:spLocks noGrp="1" noChangeArrowheads="1"/>
          </p:cNvSpPr>
          <p:nvPr>
            <p:ph type="title" idx="4294967295"/>
          </p:nvPr>
        </p:nvSpPr>
        <p:spPr>
          <a:xfrm>
            <a:off x="1079500" y="404813"/>
            <a:ext cx="7793038" cy="6477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5.3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访问结构数组变量的内容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4029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4029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134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4029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30000"/>
              </a:lnSpc>
            </a:pPr>
            <a:r>
              <a:rPr lang="zh-CN" altLang="en-US" sz="2600" b="1" dirty="0">
                <a:solidFill>
                  <a:srgbClr val="0000FF"/>
                </a:solidFill>
                <a:latin typeface="Times New Roman" panose="02020603050405020304" pitchFamily="18" charset="0"/>
                <a:ea typeface="华文楷体" pitchFamily="2" charset="-122"/>
              </a:rPr>
              <a:t>计算平均值（使用</a:t>
            </a:r>
            <a:r>
              <a:rPr lang="en-US" altLang="zh-CN" sz="2600" b="1" dirty="0">
                <a:solidFill>
                  <a:srgbClr val="0000FF"/>
                </a:solidFill>
                <a:latin typeface="Times New Roman" panose="02020603050405020304" pitchFamily="18" charset="0"/>
                <a:ea typeface="华文楷体" pitchFamily="2" charset="-122"/>
              </a:rPr>
              <a:t>mean</a:t>
            </a:r>
            <a:r>
              <a:rPr lang="zh-CN" altLang="en-US" sz="2600" b="1" dirty="0">
                <a:solidFill>
                  <a:srgbClr val="0000FF"/>
                </a:solidFill>
                <a:latin typeface="Times New Roman" panose="02020603050405020304" pitchFamily="18" charset="0"/>
                <a:ea typeface="华文楷体" pitchFamily="2" charset="-122"/>
              </a:rPr>
              <a:t>函数）</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lnSpc>
                <a:spcPct val="130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计算每次考试的平均值</a:t>
            </a:r>
            <a:endParaRPr lang="zh-CN" altLang="en-US" sz="2400" b="1" dirty="0">
              <a:latin typeface="Times New Roman" panose="02020603050405020304" pitchFamily="18" charset="0"/>
              <a:ea typeface="华文楷体" pitchFamily="2" charset="-122"/>
            </a:endParaRPr>
          </a:p>
          <a:p>
            <a:pPr lvl="1" algn="just" eaLnBrk="1" hangingPunct="1">
              <a:lnSpc>
                <a:spcPct val="130000"/>
              </a:lnSpc>
              <a:buFont typeface="Wingdings" panose="05000000000000000000" pitchFamily="2" charset="2"/>
              <a:buNone/>
            </a:pPr>
            <a:r>
              <a:rPr lang="en-US" altLang="zh-CN" sz="2800" b="1" dirty="0">
                <a:latin typeface="Times New Roman" panose="02020603050405020304" pitchFamily="18" charset="0"/>
                <a:ea typeface="华文楷体" pitchFamily="2" charset="-122"/>
              </a:rPr>
              <a:t>&gt;&gt;average1=mean(cat(1, student.scores))</a:t>
            </a:r>
            <a:endParaRPr lang="en-US" altLang="zh-CN" sz="2800" b="1" dirty="0">
              <a:latin typeface="Times New Roman" panose="02020603050405020304" pitchFamily="18" charset="0"/>
              <a:ea typeface="华文楷体" pitchFamily="2" charset="-122"/>
            </a:endParaRPr>
          </a:p>
          <a:p>
            <a:pPr lvl="1" algn="just" eaLnBrk="1" hangingPunct="1">
              <a:lnSpc>
                <a:spcPct val="130000"/>
              </a:lnSpc>
              <a:buFont typeface="Wingdings" panose="05000000000000000000" pitchFamily="2" charset="2"/>
              <a:buNone/>
            </a:pPr>
            <a:r>
              <a:rPr lang="en-US" altLang="zh-CN" sz="2800" b="1" dirty="0">
                <a:latin typeface="Times New Roman" panose="02020603050405020304" pitchFamily="18" charset="0"/>
                <a:ea typeface="华文楷体" pitchFamily="2" charset="-122"/>
              </a:rPr>
              <a:t>average1 =</a:t>
            </a:r>
            <a:endParaRPr lang="en-US" altLang="zh-CN" sz="2800" b="1" dirty="0">
              <a:latin typeface="Times New Roman" panose="02020603050405020304" pitchFamily="18" charset="0"/>
              <a:ea typeface="华文楷体" pitchFamily="2" charset="-122"/>
            </a:endParaRPr>
          </a:p>
          <a:p>
            <a:pPr lvl="1" algn="just" eaLnBrk="1" hangingPunct="1">
              <a:lnSpc>
                <a:spcPct val="130000"/>
              </a:lnSpc>
              <a:buFont typeface="Wingdings" panose="05000000000000000000" pitchFamily="2" charset="2"/>
              <a:buNone/>
            </a:pPr>
            <a:r>
              <a:rPr lang="en-US" altLang="zh-CN" sz="2800" b="1" dirty="0">
                <a:latin typeface="Times New Roman" panose="02020603050405020304" pitchFamily="18" charset="0"/>
                <a:ea typeface="华文楷体" pitchFamily="2" charset="-122"/>
              </a:rPr>
              <a:t>    60    70</a:t>
            </a:r>
            <a:endParaRPr lang="en-US" altLang="zh-CN" sz="2800" b="1" dirty="0">
              <a:latin typeface="Times New Roman" panose="02020603050405020304" pitchFamily="18" charset="0"/>
              <a:ea typeface="华文楷体" pitchFamily="2" charset="-122"/>
            </a:endParaRPr>
          </a:p>
          <a:p>
            <a:pPr lvl="1" algn="just" eaLnBrk="1" hangingPunct="1">
              <a:lnSpc>
                <a:spcPct val="130000"/>
              </a:lnSpc>
              <a:spcBef>
                <a:spcPct val="60000"/>
              </a:spcBef>
              <a:buFont typeface="Wingdings" panose="05000000000000000000" pitchFamily="2" charset="2"/>
              <a:buNone/>
            </a:pPr>
            <a:r>
              <a:rPr lang="zh-CN" altLang="en-US" sz="2600" b="1" dirty="0">
                <a:solidFill>
                  <a:schemeClr val="accent1"/>
                </a:solidFill>
                <a:latin typeface="Times New Roman" panose="02020603050405020304" pitchFamily="18" charset="0"/>
                <a:ea typeface="华文楷体" pitchFamily="2" charset="-122"/>
                <a:sym typeface="Arial" panose="020B0604020202020204" pitchFamily="34" charset="0"/>
              </a:rPr>
              <a:t>思考：如何计算每个学生成绩的平均值 ？</a:t>
            </a:r>
            <a:endParaRPr lang="zh-CN" altLang="en-US" sz="2600" b="1" dirty="0">
              <a:solidFill>
                <a:schemeClr val="accent1"/>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Rectangle 3"/>
          <p:cNvSpPr>
            <a:spLocks noGrp="1"/>
          </p:cNvSpPr>
          <p:nvPr>
            <p:ph type="subTitle" idx="4294967295"/>
          </p:nvPr>
        </p:nvSpPr>
        <p:spPr>
          <a:xfrm>
            <a:off x="2232025" y="3392488"/>
            <a:ext cx="6400800" cy="1752600"/>
          </a:xfrm>
          <a:ln/>
        </p:spPr>
        <p:txBody>
          <a:bodyPr vert="horz" wrap="square" lIns="91440" tIns="45720" rIns="91440" bIns="45720" anchor="t" anchorCtr="0"/>
          <a:lstStyle>
            <a:lvl1pPr marL="0" lvl="0" indent="0" algn="ctr">
              <a:buClr>
                <a:schemeClr val="accent1"/>
              </a:buClr>
              <a:buSzPct val="85000"/>
              <a:buFont typeface="Wingdings 2" pitchFamily="18" charset="2"/>
              <a:buNone/>
              <a:defRPr/>
            </a:lvl1pPr>
            <a:lvl2pPr marL="319405" lvl="1" indent="0" algn="ctr">
              <a:buClr>
                <a:schemeClr val="accent2"/>
              </a:buClr>
              <a:buSzPct val="85000"/>
              <a:buFont typeface="Wingdings 2" pitchFamily="18" charset="2"/>
              <a:buNone/>
              <a:defRPr/>
            </a:lvl2pPr>
            <a:lvl3pPr marL="593725" lvl="2" indent="0" algn="ctr">
              <a:buClr>
                <a:srgbClr val="E6B1AB"/>
              </a:buClr>
              <a:buSzPct val="85000"/>
              <a:buFont typeface="Wingdings 2" pitchFamily="18" charset="2"/>
              <a:buNone/>
              <a:defRPr/>
            </a:lvl3pPr>
            <a:lvl4pPr marL="868680" lvl="3" indent="0" algn="ctr">
              <a:buClr>
                <a:srgbClr val="A28E6A"/>
              </a:buClr>
              <a:buSzPct val="80000"/>
              <a:buFont typeface="Wingdings 2" pitchFamily="18" charset="2"/>
              <a:buNone/>
              <a:defRPr/>
            </a:lvl4pPr>
            <a:lvl5pPr marL="1143000" lvl="4" indent="0" algn="ctr">
              <a:buClr>
                <a:srgbClr val="A28E6A"/>
              </a:buClr>
              <a:buSzTx/>
              <a:buFont typeface="Wingdings 2" pitchFamily="18" charset="2"/>
              <a:buNone/>
              <a:defRPr/>
            </a:lvl5pPr>
          </a:lstStyle>
          <a:p>
            <a:pPr lvl="0" algn="r" eaLnBrk="1" hangingPunct="1"/>
            <a:r>
              <a:rPr lang="zh-CN" altLang="en-US" sz="4000" b="1" dirty="0">
                <a:solidFill>
                  <a:schemeClr val="folHlink"/>
                </a:solidFill>
                <a:ea typeface="华文楷体" pitchFamily="2" charset="-122"/>
              </a:rPr>
              <a:t>第</a:t>
            </a:r>
            <a:r>
              <a:rPr lang="en-US" altLang="zh-CN" sz="4000" b="1" dirty="0">
                <a:solidFill>
                  <a:schemeClr val="folHlink"/>
                </a:solidFill>
                <a:ea typeface="华文楷体" pitchFamily="2" charset="-122"/>
              </a:rPr>
              <a:t>6</a:t>
            </a:r>
            <a:r>
              <a:rPr lang="zh-CN" altLang="en-US" sz="4000" b="1" dirty="0">
                <a:solidFill>
                  <a:schemeClr val="folHlink"/>
                </a:solidFill>
                <a:ea typeface="华文楷体" pitchFamily="2" charset="-122"/>
              </a:rPr>
              <a:t>章</a:t>
            </a:r>
            <a:endParaRPr lang="zh-CN" altLang="en-US" sz="4000" b="1" dirty="0">
              <a:solidFill>
                <a:schemeClr val="folHlink"/>
              </a:solidFill>
              <a:ea typeface="华文楷体" pitchFamily="2" charset="-122"/>
            </a:endParaRPr>
          </a:p>
        </p:txBody>
      </p:sp>
      <p:sp>
        <p:nvSpPr>
          <p:cNvPr id="141315" name="Rectangle 2"/>
          <p:cNvSpPr>
            <a:spLocks noGrp="1"/>
          </p:cNvSpPr>
          <p:nvPr>
            <p:ph type="ctrTitle" idx="4294967295"/>
          </p:nvPr>
        </p:nvSpPr>
        <p:spPr>
          <a:xfrm>
            <a:off x="250825" y="1484313"/>
            <a:ext cx="8229600" cy="1470025"/>
          </a:xfrm>
          <a:ln/>
        </p:spPr>
        <p:txBody>
          <a:bodyPr vert="horz" wrap="square" lIns="91440" tIns="45720" rIns="91440" bIns="91440" anchor="ctr" anchorCtr="0"/>
          <a:lstStyle>
            <a:lvl1pPr lvl="0">
              <a:buClrTx/>
              <a:buSzTx/>
              <a:buFontTx/>
              <a:defRPr/>
            </a:lvl1pPr>
          </a:lstStyle>
          <a:p>
            <a:pPr lvl="0" algn="r" eaLnBrk="1" hangingPunct="1"/>
            <a:r>
              <a:rPr lang="zh-CN" altLang="zh-CN" sz="6000" b="1" dirty="0">
                <a:solidFill>
                  <a:srgbClr val="FFFFFF"/>
                </a:solidFill>
                <a:latin typeface="Times New Roman" panose="02020603050405020304" pitchFamily="18" charset="0"/>
                <a:ea typeface="华文楷体" pitchFamily="2" charset="-122"/>
              </a:rPr>
              <a:t>数据可视化</a:t>
            </a:r>
            <a:endParaRPr lang="zh-CN" altLang="zh-CN" sz="6000" b="1" dirty="0">
              <a:solidFill>
                <a:srgbClr val="FFFFFF"/>
              </a:solidFill>
              <a:latin typeface="Times New Roman" panose="02020603050405020304" pitchFamily="18" charset="0"/>
              <a:ea typeface="华文楷体" pitchFamily="2" charset="-122"/>
            </a:endParaRPr>
          </a:p>
        </p:txBody>
      </p:sp>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Rectangle 2"/>
          <p:cNvSpPr>
            <a:spLocks noGrp="1"/>
          </p:cNvSpPr>
          <p:nvPr>
            <p:ph type="title" idx="4294967295"/>
          </p:nvPr>
        </p:nvSpPr>
        <p:spPr>
          <a:xfrm>
            <a:off x="1187450" y="-25400"/>
            <a:ext cx="7794625" cy="936625"/>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6 数据可视化</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4233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rgbClr val="9B2D1F"/>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4234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136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42341" name="Rectangle 3"/>
          <p:cNvSpPr>
            <a:spLocks noGrp="1"/>
          </p:cNvSpPr>
          <p:nvPr>
            <p:ph sz="quarter" idx="1"/>
          </p:nvPr>
        </p:nvSpPr>
        <p:spPr>
          <a:xfrm>
            <a:off x="1116013" y="982663"/>
            <a:ext cx="7772400" cy="4392612"/>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eaLnBrk="1" hangingPunct="1">
              <a:spcBef>
                <a:spcPct val="75000"/>
              </a:spcBef>
              <a:buNone/>
            </a:pPr>
            <a:endParaRPr lang="zh-CN" altLang="zh-CN" sz="1800" b="1" dirty="0">
              <a:solidFill>
                <a:srgbClr val="0000FF"/>
              </a:solidFill>
              <a:latin typeface="华文楷体" pitchFamily="2" charset="-122"/>
              <a:ea typeface="华文楷体" pitchFamily="2" charset="-122"/>
              <a:sym typeface="Arial" panose="020B0604020202020204" pitchFamily="34" charset="0"/>
            </a:endParaRPr>
          </a:p>
          <a:p>
            <a:pPr marL="0" lvl="0" indent="0" algn="just" eaLnBrk="1" hangingPunct="1">
              <a:lnSpc>
                <a:spcPct val="210000"/>
              </a:lnSpc>
              <a:spcBef>
                <a:spcPct val="45000"/>
              </a:spcBef>
            </a:pPr>
            <a:r>
              <a:rPr lang="zh-CN" altLang="zh-CN" sz="2600" b="1" dirty="0">
                <a:solidFill>
                  <a:srgbClr val="0000FF"/>
                </a:solidFill>
                <a:latin typeface="华文楷体" pitchFamily="2" charset="-122"/>
                <a:ea typeface="华文楷体" pitchFamily="2" charset="-122"/>
                <a:sym typeface="Arial" panose="020B0604020202020204" pitchFamily="34" charset="0"/>
              </a:rPr>
              <a:t>2-D数据可视化</a:t>
            </a:r>
            <a:endParaRPr lang="zh-CN" altLang="zh-CN" sz="2600" b="1" dirty="0">
              <a:solidFill>
                <a:srgbClr val="0000FF"/>
              </a:solidFill>
              <a:latin typeface="华文楷体" pitchFamily="2" charset="-122"/>
              <a:ea typeface="华文楷体" pitchFamily="2" charset="-122"/>
              <a:sym typeface="Arial" panose="020B0604020202020204" pitchFamily="34" charset="0"/>
            </a:endParaRPr>
          </a:p>
          <a:p>
            <a:pPr marL="0" lvl="0" indent="0" algn="just" eaLnBrk="1" hangingPunct="1">
              <a:lnSpc>
                <a:spcPct val="210000"/>
              </a:lnSpc>
              <a:spcBef>
                <a:spcPct val="45000"/>
              </a:spcBef>
            </a:pPr>
            <a:r>
              <a:rPr lang="zh-CN" altLang="zh-CN" sz="2600" b="1" dirty="0">
                <a:solidFill>
                  <a:srgbClr val="0000FF"/>
                </a:solidFill>
                <a:latin typeface="华文楷体" pitchFamily="2" charset="-122"/>
                <a:ea typeface="华文楷体" pitchFamily="2" charset="-122"/>
                <a:sym typeface="Arial" panose="020B0604020202020204" pitchFamily="34" charset="0"/>
              </a:rPr>
              <a:t>3-D数据可视化</a:t>
            </a:r>
            <a:endParaRPr lang="zh-CN" altLang="zh-CN" sz="2600" b="1" dirty="0">
              <a:solidFill>
                <a:srgbClr val="0000FF"/>
              </a:solidFill>
              <a:latin typeface="华文楷体" pitchFamily="2" charset="-122"/>
              <a:ea typeface="华文楷体" pitchFamily="2" charset="-122"/>
              <a:sym typeface="Arial" panose="020B0604020202020204" pitchFamily="34" charset="0"/>
            </a:endParaRPr>
          </a:p>
          <a:p>
            <a:pPr marL="0" lvl="0" indent="0" algn="just" eaLnBrk="1" hangingPunct="1">
              <a:lnSpc>
                <a:spcPct val="210000"/>
              </a:lnSpc>
              <a:spcBef>
                <a:spcPct val="45000"/>
              </a:spcBef>
            </a:pPr>
            <a:r>
              <a:rPr lang="zh-CN" altLang="zh-CN" sz="2600" b="1" dirty="0">
                <a:solidFill>
                  <a:srgbClr val="0000FF"/>
                </a:solidFill>
                <a:latin typeface="华文楷体" pitchFamily="2" charset="-122"/>
                <a:ea typeface="华文楷体" pitchFamily="2" charset="-122"/>
                <a:sym typeface="Arial" panose="020B0604020202020204" pitchFamily="34" charset="0"/>
              </a:rPr>
              <a:t>图像文件操作</a:t>
            </a:r>
            <a:endParaRPr lang="zh-CN" altLang="zh-CN" sz="2600" b="1" dirty="0">
              <a:solidFill>
                <a:srgbClr val="0000FF"/>
              </a:solidFill>
              <a:latin typeface="华文楷体" pitchFamily="2" charset="-122"/>
              <a:ea typeface="华文楷体" pitchFamily="2" charset="-122"/>
              <a:sym typeface="Arial" panose="020B0604020202020204" pitchFamily="34" charset="0"/>
            </a:endParaRPr>
          </a:p>
          <a:p>
            <a:pPr marL="0" lvl="0" indent="0" algn="just" eaLnBrk="1" hangingPunct="1">
              <a:spcBef>
                <a:spcPct val="75000"/>
              </a:spcBef>
            </a:pPr>
            <a:endParaRPr lang="zh-CN" altLang="zh-CN" sz="1800" b="1" dirty="0">
              <a:solidFill>
                <a:srgbClr val="0000FF"/>
              </a:solidFill>
              <a:latin typeface="华文楷体" pitchFamily="2" charset="-122"/>
              <a:ea typeface="华文楷体" pitchFamily="2" charset="-122"/>
              <a:sym typeface="Arial" panose="020B0604020202020204" pitchFamily="34" charset="0"/>
            </a:endParaRPr>
          </a:p>
          <a:p>
            <a:pPr marL="0" lvl="0" indent="0" algn="just" eaLnBrk="1" hangingPunct="1">
              <a:spcBef>
                <a:spcPct val="75000"/>
              </a:spcBef>
            </a:pPr>
            <a:endParaRPr lang="zh-CN" altLang="zh-CN" sz="2800" b="1" dirty="0">
              <a:solidFill>
                <a:srgbClr val="4D009A"/>
              </a:solidFill>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42341">
                                            <p:txEl>
                                              <p:charRg st="1" end="10"/>
                                            </p:txEl>
                                          </p:spTgt>
                                        </p:tgtEl>
                                        <p:attrNameLst>
                                          <p:attrName>style.visibility</p:attrName>
                                        </p:attrNameLst>
                                      </p:cBhvr>
                                      <p:to>
                                        <p:strVal val="visible"/>
                                      </p:to>
                                    </p:set>
                                    <p:animEffect transition="in" filter="blinds(horizontal)">
                                      <p:cBhvr>
                                        <p:cTn id="7" dur="500"/>
                                        <p:tgtEl>
                                          <p:spTgt spid="142341">
                                            <p:txEl>
                                              <p:charRg st="1"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2341">
                                            <p:txEl>
                                              <p:charRg st="10" end="19"/>
                                            </p:txEl>
                                          </p:spTgt>
                                        </p:tgtEl>
                                        <p:attrNameLst>
                                          <p:attrName>style.visibility</p:attrName>
                                        </p:attrNameLst>
                                      </p:cBhvr>
                                      <p:to>
                                        <p:strVal val="visible"/>
                                      </p:to>
                                    </p:set>
                                    <p:animEffect transition="in" filter="blinds(horizontal)">
                                      <p:cBhvr>
                                        <p:cTn id="10" dur="500"/>
                                        <p:tgtEl>
                                          <p:spTgt spid="142341">
                                            <p:txEl>
                                              <p:charRg st="10" end="1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42341">
                                            <p:txEl>
                                              <p:charRg st="19" end="26"/>
                                            </p:txEl>
                                          </p:spTgt>
                                        </p:tgtEl>
                                        <p:attrNameLst>
                                          <p:attrName>style.visibility</p:attrName>
                                        </p:attrNameLst>
                                      </p:cBhvr>
                                      <p:to>
                                        <p:strVal val="visible"/>
                                      </p:to>
                                    </p:set>
                                    <p:animEffect transition="in" filter="blinds(horizontal)">
                                      <p:cBhvr>
                                        <p:cTn id="13" dur="500"/>
                                        <p:tgtEl>
                                          <p:spTgt spid="142341">
                                            <p:txEl>
                                              <p:charRg st="19" end="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Rectangle 2"/>
          <p:cNvSpPr>
            <a:spLocks noGrp="1"/>
          </p:cNvSpPr>
          <p:nvPr>
            <p:ph type="title" idx="4294967295"/>
          </p:nvPr>
        </p:nvSpPr>
        <p:spPr>
          <a:xfrm>
            <a:off x="1150938" y="368300"/>
            <a:ext cx="7793037" cy="647700"/>
          </a:xfrm>
          <a:ln/>
        </p:spPr>
        <p:txBody>
          <a:bodyPr vert="horz" wrap="square" lIns="91440" tIns="45720" rIns="91440" bIns="91440" anchor="b" anchorCtr="0"/>
          <a:p>
            <a:pPr marL="838200" indent="-838200" eaLnBrk="1" hangingPunct="1"/>
            <a:r>
              <a:rPr lang="zh-CN" altLang="en-US" sz="3600" b="1" dirty="0">
                <a:solidFill>
                  <a:srgbClr val="4D009A"/>
                </a:solidFill>
                <a:latin typeface="华文楷体" pitchFamily="2" charset="-122"/>
                <a:ea typeface="华文楷体" pitchFamily="2" charset="-122"/>
                <a:sym typeface="Arial" panose="020B0604020202020204" pitchFamily="34" charset="0"/>
              </a:rPr>
              <a:t>6.1</a:t>
            </a:r>
            <a:r>
              <a:rPr lang="en-US" altLang="zh-CN" sz="3600" b="1" dirty="0">
                <a:solidFill>
                  <a:srgbClr val="4D009A"/>
                </a:solidFill>
                <a:latin typeface="华文楷体" pitchFamily="2" charset="-122"/>
                <a:ea typeface="华文楷体" pitchFamily="2" charset="-122"/>
                <a:sym typeface="Arial" panose="020B0604020202020204" pitchFamily="34" charset="0"/>
              </a:rPr>
              <a:t> </a:t>
            </a:r>
            <a:r>
              <a:rPr lang="zh-CN" altLang="en-US" sz="3600" b="1" dirty="0">
                <a:solidFill>
                  <a:srgbClr val="4D009A"/>
                </a:solidFill>
                <a:latin typeface="华文楷体" pitchFamily="2" charset="-122"/>
                <a:ea typeface="华文楷体" pitchFamily="2" charset="-122"/>
                <a:sym typeface="Arial" panose="020B0604020202020204" pitchFamily="34" charset="0"/>
              </a:rPr>
              <a:t> 2-D数据可视化</a:t>
            </a:r>
            <a:endParaRPr lang="zh-CN" altLang="en-US" sz="3600" b="1" dirty="0">
              <a:solidFill>
                <a:srgbClr val="4D009A"/>
              </a:solidFill>
              <a:latin typeface="华文楷体" pitchFamily="2" charset="-122"/>
              <a:ea typeface="华文楷体" pitchFamily="2" charset="-122"/>
              <a:sym typeface="Arial" panose="020B0604020202020204" pitchFamily="34" charset="0"/>
            </a:endParaRPr>
          </a:p>
        </p:txBody>
      </p:sp>
      <p:sp>
        <p:nvSpPr>
          <p:cNvPr id="14336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4336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137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43365" name="Rectangle 3"/>
          <p:cNvSpPr>
            <a:spLocks noGrp="1"/>
          </p:cNvSpPr>
          <p:nvPr>
            <p:ph sz="quarter" idx="1"/>
          </p:nvPr>
        </p:nvSpPr>
        <p:spPr>
          <a:xfrm>
            <a:off x="576263" y="1376363"/>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spcBef>
                <a:spcPct val="60000"/>
              </a:spcBef>
            </a:pPr>
            <a:r>
              <a:rPr lang="zh-CN" altLang="en-US" sz="2400" b="1" dirty="0">
                <a:latin typeface="Times New Roman" panose="02020603050405020304" pitchFamily="18" charset="0"/>
                <a:ea typeface="华文楷体" pitchFamily="2" charset="-122"/>
              </a:rPr>
              <a:t>世界顶级的数值计算工具软件</a:t>
            </a:r>
            <a:r>
              <a:rPr lang="en-US" altLang="zh-CN" sz="2400" b="1" dirty="0">
                <a:latin typeface="Times New Roman" panose="02020603050405020304" pitchFamily="18" charset="0"/>
                <a:ea typeface="华文楷体" pitchFamily="2" charset="-122"/>
              </a:rPr>
              <a:t>MATLAB</a:t>
            </a:r>
            <a:r>
              <a:rPr lang="zh-CN" altLang="en-US" sz="2400" b="1" dirty="0">
                <a:latin typeface="Times New Roman" panose="02020603050405020304" pitchFamily="18" charset="0"/>
                <a:ea typeface="华文楷体" pitchFamily="2" charset="-122"/>
              </a:rPr>
              <a:t>具有极其强大的</a:t>
            </a:r>
            <a:r>
              <a:rPr lang="zh-CN" altLang="en-US" sz="2400" b="1" dirty="0">
                <a:solidFill>
                  <a:srgbClr val="0000FF"/>
                </a:solidFill>
                <a:latin typeface="Times New Roman" panose="02020603050405020304" pitchFamily="18" charset="0"/>
                <a:ea typeface="华文楷体" pitchFamily="2" charset="-122"/>
              </a:rPr>
              <a:t>数据可视化</a:t>
            </a:r>
            <a:r>
              <a:rPr lang="zh-CN" altLang="en-US" sz="2400" b="1" dirty="0">
                <a:latin typeface="Times New Roman" panose="02020603050405020304" pitchFamily="18" charset="0"/>
                <a:ea typeface="华文楷体" pitchFamily="2" charset="-122"/>
              </a:rPr>
              <a:t>功能，</a:t>
            </a:r>
            <a:r>
              <a:rPr lang="zh-CN" altLang="en-US" sz="2400" b="1" dirty="0">
                <a:solidFill>
                  <a:srgbClr val="0000FF"/>
                </a:solidFill>
                <a:latin typeface="Times New Roman" panose="02020603050405020304" pitchFamily="18" charset="0"/>
                <a:ea typeface="华文楷体" pitchFamily="2" charset="-122"/>
              </a:rPr>
              <a:t>可制作具有出版质量图形。</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spcBef>
                <a:spcPct val="60000"/>
              </a:spcBef>
            </a:pPr>
            <a:r>
              <a:rPr lang="zh-CN" altLang="en-US" sz="2400" b="1" dirty="0">
                <a:latin typeface="Times New Roman" panose="02020603050405020304" pitchFamily="18" charset="0"/>
                <a:ea typeface="华文楷体" pitchFamily="2" charset="-122"/>
              </a:rPr>
              <a:t>在前面的课程中，已经使用了</a:t>
            </a:r>
            <a:r>
              <a:rPr lang="zh-CN" altLang="en-US" sz="2400" b="1" dirty="0">
                <a:solidFill>
                  <a:srgbClr val="0000FF"/>
                </a:solidFill>
                <a:latin typeface="Times New Roman" panose="02020603050405020304" pitchFamily="18" charset="0"/>
                <a:ea typeface="华文楷体" pitchFamily="2" charset="-122"/>
              </a:rPr>
              <a:t>数据可视化命令</a:t>
            </a:r>
            <a:r>
              <a:rPr lang="en-US" altLang="zh-CN" sz="2400" b="1" dirty="0">
                <a:solidFill>
                  <a:srgbClr val="0000FF"/>
                </a:solidFill>
                <a:latin typeface="Times New Roman" panose="02020603050405020304" pitchFamily="18" charset="0"/>
                <a:ea typeface="华文楷体" pitchFamily="2" charset="-122"/>
              </a:rPr>
              <a:t>plot</a:t>
            </a:r>
            <a:r>
              <a:rPr lang="zh-CN" altLang="en-US" sz="2400" b="1" dirty="0">
                <a:latin typeface="Times New Roman" panose="02020603050405020304" pitchFamily="18" charset="0"/>
                <a:ea typeface="华文楷体" pitchFamily="2" charset="-122"/>
              </a:rPr>
              <a:t>。</a:t>
            </a:r>
            <a:endParaRPr lang="zh-CN" altLang="en-US" sz="2400" b="1" dirty="0">
              <a:latin typeface="Times New Roman" panose="02020603050405020304" pitchFamily="18" charset="0"/>
              <a:ea typeface="华文楷体" pitchFamily="2" charset="-122"/>
            </a:endParaRPr>
          </a:p>
          <a:p>
            <a:pPr lvl="1" algn="just" eaLnBrk="1" hangingPunct="1">
              <a:spcBef>
                <a:spcPct val="60000"/>
              </a:spcBef>
            </a:pPr>
            <a:r>
              <a:rPr lang="zh-CN" altLang="en-US" sz="2400" b="1" dirty="0">
                <a:latin typeface="Times New Roman" panose="02020603050405020304" pitchFamily="18" charset="0"/>
                <a:ea typeface="华文楷体" pitchFamily="2" charset="-122"/>
              </a:rPr>
              <a:t>详细介绍</a:t>
            </a:r>
            <a:r>
              <a:rPr lang="en-US" altLang="zh-CN" sz="2400" b="1" dirty="0">
                <a:latin typeface="Times New Roman" panose="02020603050405020304" pitchFamily="18" charset="0"/>
                <a:ea typeface="华文楷体" pitchFamily="2" charset="-122"/>
              </a:rPr>
              <a:t>MATLAB</a:t>
            </a:r>
            <a:r>
              <a:rPr lang="zh-CN" altLang="en-US" sz="2400" b="1" dirty="0">
                <a:latin typeface="Times New Roman" panose="02020603050405020304" pitchFamily="18" charset="0"/>
                <a:ea typeface="华文楷体" pitchFamily="2" charset="-122"/>
              </a:rPr>
              <a:t>这一部分的内容可以写</a:t>
            </a:r>
            <a:r>
              <a:rPr lang="zh-CN" altLang="en-US" sz="2400" b="1" dirty="0">
                <a:solidFill>
                  <a:srgbClr val="0000FF"/>
                </a:solidFill>
                <a:latin typeface="Times New Roman" panose="02020603050405020304" pitchFamily="18" charset="0"/>
                <a:ea typeface="华文楷体" pitchFamily="2" charset="-122"/>
              </a:rPr>
              <a:t>一本书。</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spcBef>
                <a:spcPct val="60000"/>
              </a:spcBef>
            </a:pPr>
            <a:r>
              <a:rPr lang="zh-CN" altLang="en-US" sz="2400" b="1" dirty="0">
                <a:latin typeface="Times New Roman" panose="02020603050405020304" pitchFamily="18" charset="0"/>
                <a:ea typeface="华文楷体" pitchFamily="2" charset="-122"/>
              </a:rPr>
              <a:t>我们只能介绍</a:t>
            </a:r>
            <a:r>
              <a:rPr lang="en-US" altLang="zh-CN" sz="2400" b="1" dirty="0">
                <a:latin typeface="Times New Roman" panose="02020603050405020304" pitchFamily="18" charset="0"/>
                <a:ea typeface="华文楷体" pitchFamily="2" charset="-122"/>
              </a:rPr>
              <a:t>MATLAB</a:t>
            </a:r>
            <a:r>
              <a:rPr lang="zh-CN" altLang="en-US" sz="2400" b="1" dirty="0">
                <a:latin typeface="Times New Roman" panose="02020603050405020304" pitchFamily="18" charset="0"/>
                <a:ea typeface="华文楷体" pitchFamily="2" charset="-122"/>
              </a:rPr>
              <a:t>数据可视化的基础，</a:t>
            </a:r>
            <a:r>
              <a:rPr lang="en-US" altLang="zh-CN" sz="2400" b="1" dirty="0">
                <a:latin typeface="Times New Roman" panose="02020603050405020304" pitchFamily="18" charset="0"/>
                <a:ea typeface="华文楷体" pitchFamily="2" charset="-122"/>
              </a:rPr>
              <a:t>2-D</a:t>
            </a:r>
            <a:r>
              <a:rPr lang="zh-CN" altLang="en-US" sz="2400" b="1" dirty="0">
                <a:latin typeface="Times New Roman" panose="02020603050405020304" pitchFamily="18" charset="0"/>
                <a:ea typeface="华文楷体" pitchFamily="2" charset="-122"/>
              </a:rPr>
              <a:t>数据可视化、</a:t>
            </a:r>
            <a:r>
              <a:rPr lang="en-US" altLang="zh-CN" sz="2400" b="1" dirty="0">
                <a:latin typeface="Times New Roman" panose="02020603050405020304" pitchFamily="18" charset="0"/>
                <a:ea typeface="华文楷体" pitchFamily="2" charset="-122"/>
              </a:rPr>
              <a:t>3-D</a:t>
            </a:r>
            <a:r>
              <a:rPr lang="zh-CN" altLang="en-US" sz="2400" b="1" dirty="0">
                <a:latin typeface="Times New Roman" panose="02020603050405020304" pitchFamily="18" charset="0"/>
                <a:ea typeface="华文楷体" pitchFamily="2" charset="-122"/>
              </a:rPr>
              <a:t>数据可视化初步。</a:t>
            </a:r>
            <a:endParaRPr lang="zh-CN" altLang="en-US" sz="2400" b="1" dirty="0">
              <a:latin typeface="Times New Roman" panose="02020603050405020304" pitchFamily="18" charset="0"/>
              <a:ea typeface="华文楷体" pitchFamily="2" charset="-122"/>
            </a:endParaRPr>
          </a:p>
          <a:p>
            <a:pPr lvl="1" algn="just" eaLnBrk="1" hangingPunct="1">
              <a:spcBef>
                <a:spcPct val="60000"/>
              </a:spcBef>
            </a:pPr>
            <a:r>
              <a:rPr lang="zh-CN" altLang="en-US" sz="2400" b="1" dirty="0">
                <a:solidFill>
                  <a:srgbClr val="0000FF"/>
                </a:solidFill>
                <a:latin typeface="Times New Roman" panose="02020603050405020304" pitchFamily="18" charset="0"/>
                <a:ea typeface="华文楷体" pitchFamily="2" charset="-122"/>
              </a:rPr>
              <a:t>二维图形</a:t>
            </a:r>
            <a:r>
              <a:rPr lang="zh-CN" altLang="en-US" sz="2400" b="1" dirty="0">
                <a:latin typeface="Times New Roman" panose="02020603050405020304" pitchFamily="18" charset="0"/>
                <a:ea typeface="华文楷体" pitchFamily="2" charset="-122"/>
              </a:rPr>
              <a:t>是将平面坐标上的数据点连接起来的平面图形。可以采用直角坐标系、对数坐标、极坐标等形式。数据点可以用向量或矩阵形式给出，类型可以是实型或复型。</a:t>
            </a:r>
            <a:endParaRPr lang="zh-CN" altLang="en-US" sz="2400" b="1" dirty="0">
              <a:latin typeface="Times New Roman" panose="02020603050405020304" pitchFamily="18" charset="0"/>
              <a:ea typeface="华文楷体"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44387" name="页脚占位符 2"/>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138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44388" name="Picture 2"/>
          <p:cNvPicPr preferRelativeResize="0">
            <a:picLocks noChangeAspect="1"/>
          </p:cNvPicPr>
          <p:nvPr/>
        </p:nvPicPr>
        <p:blipFill>
          <a:blip r:embed="rId1"/>
          <a:stretch>
            <a:fillRect/>
          </a:stretch>
        </p:blipFill>
        <p:spPr>
          <a:xfrm>
            <a:off x="1295400" y="1196975"/>
            <a:ext cx="2987675" cy="2239963"/>
          </a:xfrm>
          <a:prstGeom prst="rect">
            <a:avLst/>
          </a:prstGeom>
          <a:noFill/>
          <a:ln w="9525">
            <a:noFill/>
          </a:ln>
        </p:spPr>
      </p:pic>
      <p:grpSp>
        <p:nvGrpSpPr>
          <p:cNvPr id="144389" name="Group 3"/>
          <p:cNvGrpSpPr>
            <a:grpSpLocks noChangeAspect="1"/>
          </p:cNvGrpSpPr>
          <p:nvPr/>
        </p:nvGrpSpPr>
        <p:grpSpPr>
          <a:xfrm>
            <a:off x="4859338" y="1196975"/>
            <a:ext cx="3732212" cy="4778375"/>
            <a:chOff x="0" y="0"/>
            <a:chExt cx="2154" cy="2904"/>
          </a:xfrm>
        </p:grpSpPr>
        <p:pic>
          <p:nvPicPr>
            <p:cNvPr id="144391" name="Picture 4"/>
            <p:cNvPicPr>
              <a:picLocks noChangeAspect="1"/>
            </p:cNvPicPr>
            <p:nvPr/>
          </p:nvPicPr>
          <p:blipFill>
            <a:blip r:embed="rId2"/>
            <a:stretch>
              <a:fillRect/>
            </a:stretch>
          </p:blipFill>
          <p:spPr>
            <a:xfrm>
              <a:off x="0" y="0"/>
              <a:ext cx="2154" cy="984"/>
            </a:xfrm>
            <a:prstGeom prst="rect">
              <a:avLst/>
            </a:prstGeom>
            <a:noFill/>
            <a:ln w="9525">
              <a:noFill/>
            </a:ln>
          </p:spPr>
        </p:pic>
        <p:pic>
          <p:nvPicPr>
            <p:cNvPr id="144392" name="Picture 5"/>
            <p:cNvPicPr>
              <a:picLocks noChangeAspect="1"/>
            </p:cNvPicPr>
            <p:nvPr/>
          </p:nvPicPr>
          <p:blipFill>
            <a:blip r:embed="rId3"/>
            <a:stretch>
              <a:fillRect/>
            </a:stretch>
          </p:blipFill>
          <p:spPr>
            <a:xfrm>
              <a:off x="0" y="960"/>
              <a:ext cx="2154" cy="984"/>
            </a:xfrm>
            <a:prstGeom prst="rect">
              <a:avLst/>
            </a:prstGeom>
            <a:noFill/>
            <a:ln w="9525">
              <a:noFill/>
            </a:ln>
          </p:spPr>
        </p:pic>
        <p:pic>
          <p:nvPicPr>
            <p:cNvPr id="144393" name="Picture 6">
              <a:hlinkClick r:id="rId4" tooltip="返回至：辐射噪声特征提取方法" action="ppaction://hlinksldjump"/>
            </p:cNvPr>
            <p:cNvPicPr>
              <a:picLocks noChangeAspect="1"/>
            </p:cNvPicPr>
            <p:nvPr/>
          </p:nvPicPr>
          <p:blipFill>
            <a:blip r:embed="rId5"/>
            <a:stretch>
              <a:fillRect/>
            </a:stretch>
          </p:blipFill>
          <p:spPr>
            <a:xfrm>
              <a:off x="0" y="1920"/>
              <a:ext cx="2154" cy="984"/>
            </a:xfrm>
            <a:prstGeom prst="rect">
              <a:avLst/>
            </a:prstGeom>
            <a:noFill/>
            <a:ln w="9525">
              <a:noFill/>
            </a:ln>
          </p:spPr>
        </p:pic>
      </p:grpSp>
      <p:pic>
        <p:nvPicPr>
          <p:cNvPr id="2" name="Picture 7">
            <a:hlinkClick r:id="rId6" action="ppaction://hlinksldjump"/>
          </p:cNvPr>
          <p:cNvPicPr>
            <a:picLocks noChangeAspect="1"/>
          </p:cNvPicPr>
          <p:nvPr/>
        </p:nvPicPr>
        <p:blipFill>
          <a:blip r:embed="rId7"/>
          <a:stretch>
            <a:fillRect/>
          </a:stretch>
        </p:blipFill>
        <p:spPr>
          <a:xfrm>
            <a:off x="863600" y="3321050"/>
            <a:ext cx="3962400" cy="29654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afterEffect">
                                  <p:stCondLst>
                                    <p:cond delay="0"/>
                                  </p:stCondLst>
                                  <p:childTnLst>
                                    <p:set>
                                      <p:cBhvr>
                                        <p:cTn id="6" dur="1" fill="hold">
                                          <p:stCondLst>
                                            <p:cond delay="0"/>
                                          </p:stCondLst>
                                        </p:cTn>
                                        <p:tgtEl>
                                          <p:spTgt spid="144388"/>
                                        </p:tgtEl>
                                        <p:attrNameLst>
                                          <p:attrName>style.visibility</p:attrName>
                                        </p:attrNameLst>
                                      </p:cBhvr>
                                      <p:to>
                                        <p:strVal val="visible"/>
                                      </p:to>
                                    </p:set>
                                    <p:animEffect transition="in" filter="diamond(out)">
                                      <p:cBhvr>
                                        <p:cTn id="7" dur="500"/>
                                        <p:tgtEl>
                                          <p:spTgt spid="14438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4389"/>
                                        </p:tgtEl>
                                        <p:attrNameLst>
                                          <p:attrName>style.visibility</p:attrName>
                                        </p:attrNameLst>
                                      </p:cBhvr>
                                      <p:to>
                                        <p:strVal val="visible"/>
                                      </p:to>
                                    </p:set>
                                  </p:childTnLst>
                                </p:cTn>
                              </p:par>
                              <p:par>
                                <p:cTn id="12" presetID="2" presetClass="entr" presetSubtype="2"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1+#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45411" name="页脚占位符 2"/>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139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45412" name="Picture 2"/>
          <p:cNvPicPr>
            <a:picLocks noChangeAspect="1"/>
          </p:cNvPicPr>
          <p:nvPr/>
        </p:nvPicPr>
        <p:blipFill>
          <a:blip r:embed="rId1"/>
          <a:stretch>
            <a:fillRect/>
          </a:stretch>
        </p:blipFill>
        <p:spPr>
          <a:xfrm>
            <a:off x="1116013" y="1484313"/>
            <a:ext cx="2794000" cy="3889375"/>
          </a:xfrm>
          <a:prstGeom prst="rect">
            <a:avLst/>
          </a:prstGeom>
          <a:noFill/>
          <a:ln w="9525">
            <a:noFill/>
          </a:ln>
        </p:spPr>
      </p:pic>
      <p:pic>
        <p:nvPicPr>
          <p:cNvPr id="145413" name="Picture 3">
            <a:hlinkClick r:id="rId2" action="ppaction://hlinksldjump"/>
          </p:cNvPr>
          <p:cNvPicPr>
            <a:picLocks noChangeAspect="1"/>
          </p:cNvPicPr>
          <p:nvPr/>
        </p:nvPicPr>
        <p:blipFill>
          <a:blip r:embed="rId3"/>
          <a:stretch>
            <a:fillRect/>
          </a:stretch>
        </p:blipFill>
        <p:spPr>
          <a:xfrm>
            <a:off x="4967288" y="1449388"/>
            <a:ext cx="2759075" cy="39243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7411"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7412" name="Rectangle 6"/>
          <p:cNvSpPr/>
          <p:nvPr/>
        </p:nvSpPr>
        <p:spPr>
          <a:xfrm>
            <a:off x="457200" y="2057400"/>
            <a:ext cx="8229600" cy="385763"/>
          </a:xfrm>
          <a:prstGeom prst="rect">
            <a:avLst/>
          </a:prstGeom>
          <a:noFill/>
          <a:ln w="9525">
            <a:noFill/>
          </a:ln>
        </p:spPr>
        <p:txBody>
          <a:bodyPr>
            <a:spAutoFit/>
          </a:bodyPr>
          <a:p>
            <a:pPr eaLnBrk="1" hangingPunct="1">
              <a:lnSpc>
                <a:spcPct val="120000"/>
              </a:lnSpc>
            </a:pPr>
            <a:r>
              <a:rPr lang="en-US" altLang="zh-CN" sz="1600" dirty="0">
                <a:solidFill>
                  <a:srgbClr val="000099"/>
                </a:solidFill>
                <a:latin typeface="宋体" panose="02010600030101010101" pitchFamily="2" charset="-122"/>
              </a:rPr>
              <a:t>    </a:t>
            </a:r>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产品由若干模块组成，不同的模块完成不同的功能，其中有：</a:t>
            </a:r>
            <a:endParaRPr lang="zh-CN" altLang="en-US" sz="1600" b="1" dirty="0">
              <a:solidFill>
                <a:srgbClr val="000099"/>
              </a:solidFill>
              <a:latin typeface="华文楷体" pitchFamily="2" charset="-122"/>
              <a:ea typeface="华文楷体" pitchFamily="2" charset="-122"/>
            </a:endParaRPr>
          </a:p>
        </p:txBody>
      </p:sp>
      <p:sp>
        <p:nvSpPr>
          <p:cNvPr id="17413" name="Rectangle 4"/>
          <p:cNvSpPr/>
          <p:nvPr/>
        </p:nvSpPr>
        <p:spPr>
          <a:xfrm>
            <a:off x="457200" y="1371600"/>
            <a:ext cx="8229600" cy="679450"/>
          </a:xfrm>
          <a:prstGeom prst="rect">
            <a:avLst/>
          </a:prstGeom>
          <a:noFill/>
          <a:ln w="9525">
            <a:noFill/>
          </a:ln>
        </p:spPr>
        <p:txBody>
          <a:bodyPr>
            <a:spAutoFit/>
          </a:bodyPr>
          <a:p>
            <a:pPr eaLnBrk="1" hangingPunct="1">
              <a:lnSpc>
                <a:spcPct val="120000"/>
              </a:lnSpc>
            </a:pPr>
            <a:r>
              <a:rPr lang="en-US" altLang="zh-CN" sz="1600" dirty="0">
                <a:solidFill>
                  <a:srgbClr val="000099"/>
                </a:solidFill>
                <a:latin typeface="宋体" panose="02010600030101010101" pitchFamily="2" charset="-122"/>
              </a:rPr>
              <a:t>    </a:t>
            </a:r>
            <a:r>
              <a:rPr lang="zh-CN" altLang="en-US" sz="1600" b="1" dirty="0">
                <a:solidFill>
                  <a:srgbClr val="000099"/>
                </a:solidFill>
                <a:latin typeface="华文楷体" pitchFamily="2" charset="-122"/>
                <a:ea typeface="华文楷体" pitchFamily="2" charset="-122"/>
              </a:rPr>
              <a:t>实际上</a:t>
            </a:r>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本身就是一个极其丰富的资源库，那么应该从哪一部分开始着手、学习使用</a:t>
            </a:r>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呢？这就有必要了解这一软件产品的体系结构 。</a:t>
            </a:r>
            <a:endParaRPr lang="zh-CN" altLang="en-US" sz="1600" b="1" dirty="0">
              <a:solidFill>
                <a:srgbClr val="000099"/>
              </a:solidFill>
              <a:latin typeface="华文楷体" pitchFamily="2" charset="-122"/>
              <a:ea typeface="华文楷体" pitchFamily="2" charset="-122"/>
            </a:endParaRPr>
          </a:p>
        </p:txBody>
      </p:sp>
      <p:sp>
        <p:nvSpPr>
          <p:cNvPr id="17414" name="AutoShape 28"/>
          <p:cNvSpPr/>
          <p:nvPr/>
        </p:nvSpPr>
        <p:spPr>
          <a:xfrm>
            <a:off x="2411413" y="1268413"/>
            <a:ext cx="4573587" cy="1328737"/>
          </a:xfrm>
          <a:prstGeom prst="wedgeRoundRectCallout">
            <a:avLst>
              <a:gd name="adj1" fmla="val -48231"/>
              <a:gd name="adj2" fmla="val 118699"/>
              <a:gd name="adj3" fmla="val 16667"/>
            </a:avLst>
          </a:prstGeom>
          <a:solidFill>
            <a:schemeClr val="accent1"/>
          </a:solidFill>
          <a:ln w="9525" cap="flat" cmpd="sng">
            <a:solidFill>
              <a:srgbClr val="FF9900"/>
            </a:solidFill>
            <a:prstDash val="solid"/>
            <a:miter/>
            <a:headEnd type="none" w="med" len="med"/>
            <a:tailEnd type="none" w="med" len="med"/>
          </a:ln>
        </p:spPr>
        <p:txBody>
          <a:bodyPr lIns="0" tIns="0" rIns="0" bIns="0">
            <a:spAutoFit/>
          </a:bodyPr>
          <a:p>
            <a:pPr eaLnBrk="1" hangingPunct="1"/>
            <a:r>
              <a:rPr lang="en-US" altLang="zh-CN" sz="1600" b="1" dirty="0">
                <a:solidFill>
                  <a:srgbClr val="000099"/>
                </a:solidFill>
                <a:latin typeface="华文楷体" pitchFamily="2" charset="-122"/>
                <a:ea typeface="华文楷体" pitchFamily="2" charset="-122"/>
              </a:rPr>
              <a:t>MATLAB Compiler</a:t>
            </a:r>
            <a:r>
              <a:rPr lang="zh-CN" altLang="en-US" sz="1600" b="1" dirty="0">
                <a:solidFill>
                  <a:srgbClr val="000099"/>
                </a:solidFill>
                <a:latin typeface="华文楷体" pitchFamily="2" charset="-122"/>
                <a:ea typeface="华文楷体" pitchFamily="2" charset="-122"/>
              </a:rPr>
              <a:t>这种编译器可以将</a:t>
            </a:r>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程序文件编译生成标准的</a:t>
            </a:r>
            <a:r>
              <a:rPr lang="en-US" altLang="zh-CN" sz="1600" b="1" dirty="0">
                <a:solidFill>
                  <a:srgbClr val="000099"/>
                </a:solidFill>
                <a:latin typeface="华文楷体" pitchFamily="2" charset="-122"/>
                <a:ea typeface="华文楷体" pitchFamily="2" charset="-122"/>
              </a:rPr>
              <a:t>C/C++</a:t>
            </a:r>
            <a:r>
              <a:rPr lang="zh-CN" altLang="en-US" sz="1600" b="1" dirty="0">
                <a:solidFill>
                  <a:srgbClr val="000099"/>
                </a:solidFill>
                <a:latin typeface="华文楷体" pitchFamily="2" charset="-122"/>
                <a:ea typeface="华文楷体" pitchFamily="2" charset="-122"/>
              </a:rPr>
              <a:t>语言文件，而生成的标准的</a:t>
            </a:r>
            <a:r>
              <a:rPr lang="en-US" altLang="zh-CN" sz="1600" b="1" dirty="0">
                <a:solidFill>
                  <a:srgbClr val="000099"/>
                </a:solidFill>
                <a:latin typeface="华文楷体" pitchFamily="2" charset="-122"/>
                <a:ea typeface="华文楷体" pitchFamily="2" charset="-122"/>
              </a:rPr>
              <a:t>C/C++</a:t>
            </a:r>
            <a:r>
              <a:rPr lang="zh-CN" altLang="en-US" sz="1600" b="1" dirty="0">
                <a:solidFill>
                  <a:srgbClr val="000099"/>
                </a:solidFill>
                <a:latin typeface="华文楷体" pitchFamily="2" charset="-122"/>
                <a:ea typeface="华文楷体" pitchFamily="2" charset="-122"/>
              </a:rPr>
              <a:t>文件可以被任何一种</a:t>
            </a:r>
            <a:r>
              <a:rPr lang="en-US" altLang="zh-CN" sz="1600" b="1" dirty="0">
                <a:solidFill>
                  <a:srgbClr val="000099"/>
                </a:solidFill>
                <a:latin typeface="华文楷体" pitchFamily="2" charset="-122"/>
                <a:ea typeface="华文楷体" pitchFamily="2" charset="-122"/>
              </a:rPr>
              <a:t>C/C++</a:t>
            </a:r>
            <a:r>
              <a:rPr lang="zh-CN" altLang="en-US" sz="1600" b="1" dirty="0">
                <a:solidFill>
                  <a:srgbClr val="000099"/>
                </a:solidFill>
                <a:latin typeface="华文楷体" pitchFamily="2" charset="-122"/>
                <a:ea typeface="华文楷体" pitchFamily="2" charset="-122"/>
              </a:rPr>
              <a:t>编译器编译生成函数库或可执行文件，以提高程序的运行效率。</a:t>
            </a:r>
            <a:endParaRPr lang="zh-CN" altLang="en-US" sz="1600" b="1" dirty="0">
              <a:solidFill>
                <a:srgbClr val="000099"/>
              </a:solidFill>
              <a:latin typeface="华文楷体" pitchFamily="2" charset="-122"/>
              <a:ea typeface="华文楷体" pitchFamily="2" charset="-122"/>
            </a:endParaRPr>
          </a:p>
        </p:txBody>
      </p:sp>
      <p:pic>
        <p:nvPicPr>
          <p:cNvPr id="17415" name="Picture 2" descr="logo1"/>
          <p:cNvPicPr>
            <a:picLocks noChangeAspect="1"/>
          </p:cNvPicPr>
          <p:nvPr/>
        </p:nvPicPr>
        <p:blipFill>
          <a:blip r:embed="rId1"/>
          <a:stretch>
            <a:fillRect/>
          </a:stretch>
        </p:blipFill>
        <p:spPr>
          <a:xfrm>
            <a:off x="8153400" y="238125"/>
            <a:ext cx="533400" cy="476250"/>
          </a:xfrm>
          <a:prstGeom prst="rect">
            <a:avLst/>
          </a:prstGeom>
          <a:noFill/>
          <a:ln w="9525">
            <a:noFill/>
          </a:ln>
        </p:spPr>
      </p:pic>
      <p:sp>
        <p:nvSpPr>
          <p:cNvPr id="17416" name="Text Box 5"/>
          <p:cNvSpPr txBox="1"/>
          <p:nvPr/>
        </p:nvSpPr>
        <p:spPr>
          <a:xfrm>
            <a:off x="1331913" y="188913"/>
            <a:ext cx="5961062" cy="639762"/>
          </a:xfrm>
          <a:prstGeom prst="rect">
            <a:avLst/>
          </a:prstGeom>
          <a:noFill/>
          <a:ln w="9525">
            <a:noFill/>
          </a:ln>
        </p:spPr>
        <p:txBody>
          <a:bodyPr wrap="none">
            <a:spAutoFit/>
          </a:bodyPr>
          <a:p>
            <a:pPr eaLnBrk="1" hangingPunct="1"/>
            <a:r>
              <a:rPr lang="en-US" altLang="zh-CN" sz="3600" b="1" dirty="0">
                <a:solidFill>
                  <a:srgbClr val="4D009A"/>
                </a:solidFill>
                <a:latin typeface="华文楷体" pitchFamily="2" charset="-122"/>
                <a:ea typeface="华文楷体" pitchFamily="2" charset="-122"/>
                <a:sym typeface="Arial" panose="020B0604020202020204" pitchFamily="34" charset="0"/>
              </a:rPr>
              <a:t>1.2  MATLAB</a:t>
            </a:r>
            <a:r>
              <a:rPr lang="zh-CN" altLang="en-US" sz="3600" b="1" dirty="0">
                <a:solidFill>
                  <a:srgbClr val="4D009A"/>
                </a:solidFill>
                <a:latin typeface="华文楷体" pitchFamily="2" charset="-122"/>
                <a:ea typeface="华文楷体" pitchFamily="2" charset="-122"/>
                <a:sym typeface="Arial" panose="020B0604020202020204" pitchFamily="34" charset="0"/>
              </a:rPr>
              <a:t>产品的体系结构</a:t>
            </a:r>
            <a:r>
              <a:rPr lang="zh-CN" altLang="en-US" dirty="0">
                <a:latin typeface="Arial" panose="020B0604020202020204" pitchFamily="34" charset="0"/>
              </a:rPr>
              <a:t> </a:t>
            </a:r>
            <a:endParaRPr lang="zh-CN" altLang="en-US" dirty="0">
              <a:latin typeface="Arial" panose="020B0604020202020204" pitchFamily="34" charset="0"/>
            </a:endParaRPr>
          </a:p>
        </p:txBody>
      </p:sp>
      <p:pic>
        <p:nvPicPr>
          <p:cNvPr id="17417" name="Picture 7"/>
          <p:cNvPicPr>
            <a:picLocks noChangeAspect="1"/>
          </p:cNvPicPr>
          <p:nvPr/>
        </p:nvPicPr>
        <p:blipFill>
          <a:blip r:embed="rId2"/>
          <a:stretch>
            <a:fillRect/>
          </a:stretch>
        </p:blipFill>
        <p:spPr>
          <a:xfrm>
            <a:off x="3657600" y="2667000"/>
            <a:ext cx="4876800" cy="2344738"/>
          </a:xfrm>
          <a:prstGeom prst="rect">
            <a:avLst/>
          </a:prstGeom>
          <a:noFill/>
          <a:ln w="9525">
            <a:noFill/>
          </a:ln>
        </p:spPr>
      </p:pic>
      <p:pic>
        <p:nvPicPr>
          <p:cNvPr id="17418" name="Picture 8" descr="BD21300_"/>
          <p:cNvPicPr>
            <a:picLocks noChangeAspect="1"/>
          </p:cNvPicPr>
          <p:nvPr/>
        </p:nvPicPr>
        <p:blipFill>
          <a:blip r:embed="rId3"/>
          <a:stretch>
            <a:fillRect/>
          </a:stretch>
        </p:blipFill>
        <p:spPr>
          <a:xfrm>
            <a:off x="914400" y="2667000"/>
            <a:ext cx="142875" cy="123825"/>
          </a:xfrm>
          <a:prstGeom prst="rect">
            <a:avLst/>
          </a:prstGeom>
          <a:noFill/>
          <a:ln w="9525">
            <a:noFill/>
          </a:ln>
        </p:spPr>
      </p:pic>
      <p:sp>
        <p:nvSpPr>
          <p:cNvPr id="17419" name="Rectangle 9"/>
          <p:cNvSpPr/>
          <p:nvPr/>
        </p:nvSpPr>
        <p:spPr>
          <a:xfrm>
            <a:off x="1143000" y="2559050"/>
            <a:ext cx="1484313" cy="336550"/>
          </a:xfrm>
          <a:prstGeom prst="rect">
            <a:avLst/>
          </a:prstGeom>
          <a:noFill/>
          <a:ln w="9525">
            <a:noFill/>
          </a:ln>
        </p:spPr>
        <p:txBody>
          <a:bodyPr>
            <a:spAutoFit/>
          </a:bodyPr>
          <a:p>
            <a:pPr eaLnBrk="1" hangingPunct="1"/>
            <a:r>
              <a:rPr lang="en-US" altLang="zh-CN" sz="1600" b="1" dirty="0">
                <a:solidFill>
                  <a:srgbClr val="000099"/>
                </a:solidFill>
                <a:latin typeface="华文楷体" pitchFamily="2" charset="-122"/>
                <a:ea typeface="华文楷体" pitchFamily="2" charset="-122"/>
              </a:rPr>
              <a:t>MATLAB</a:t>
            </a:r>
            <a:endParaRPr lang="en-US" altLang="zh-CN" sz="1600" b="1" dirty="0">
              <a:solidFill>
                <a:srgbClr val="000099"/>
              </a:solidFill>
              <a:latin typeface="华文楷体" pitchFamily="2" charset="-122"/>
              <a:ea typeface="华文楷体" pitchFamily="2" charset="-122"/>
            </a:endParaRPr>
          </a:p>
        </p:txBody>
      </p:sp>
      <p:pic>
        <p:nvPicPr>
          <p:cNvPr id="17420" name="Picture 10" descr="BD21300_"/>
          <p:cNvPicPr>
            <a:picLocks noChangeAspect="1"/>
          </p:cNvPicPr>
          <p:nvPr/>
        </p:nvPicPr>
        <p:blipFill>
          <a:blip r:embed="rId3"/>
          <a:stretch>
            <a:fillRect/>
          </a:stretch>
        </p:blipFill>
        <p:spPr>
          <a:xfrm>
            <a:off x="914400" y="3079750"/>
            <a:ext cx="142875" cy="123825"/>
          </a:xfrm>
          <a:prstGeom prst="rect">
            <a:avLst/>
          </a:prstGeom>
          <a:noFill/>
          <a:ln w="9525">
            <a:noFill/>
          </a:ln>
        </p:spPr>
      </p:pic>
      <p:sp>
        <p:nvSpPr>
          <p:cNvPr id="17421" name="Rectangle 11"/>
          <p:cNvSpPr/>
          <p:nvPr/>
        </p:nvSpPr>
        <p:spPr>
          <a:xfrm>
            <a:off x="1143000" y="2971800"/>
            <a:ext cx="2276475" cy="336550"/>
          </a:xfrm>
          <a:prstGeom prst="rect">
            <a:avLst/>
          </a:prstGeom>
          <a:noFill/>
          <a:ln w="9525">
            <a:noFill/>
          </a:ln>
        </p:spPr>
        <p:txBody>
          <a:bodyPr>
            <a:spAutoFit/>
          </a:bodyPr>
          <a:p>
            <a:pPr eaLnBrk="1" hangingPunct="1"/>
            <a:r>
              <a:rPr lang="en-US" altLang="zh-CN" sz="1600" b="1" dirty="0">
                <a:solidFill>
                  <a:srgbClr val="000099"/>
                </a:solidFill>
                <a:latin typeface="华文楷体" pitchFamily="2" charset="-122"/>
                <a:ea typeface="华文楷体" pitchFamily="2" charset="-122"/>
              </a:rPr>
              <a:t>MATLAB Toolboxes</a:t>
            </a:r>
            <a:endParaRPr lang="en-US" altLang="zh-CN" sz="1600" b="1" dirty="0">
              <a:solidFill>
                <a:srgbClr val="000099"/>
              </a:solidFill>
              <a:latin typeface="华文楷体" pitchFamily="2" charset="-122"/>
              <a:ea typeface="华文楷体" pitchFamily="2" charset="-122"/>
            </a:endParaRPr>
          </a:p>
        </p:txBody>
      </p:sp>
      <p:pic>
        <p:nvPicPr>
          <p:cNvPr id="17422" name="Picture 12" descr="BD21300_"/>
          <p:cNvPicPr>
            <a:picLocks noChangeAspect="1"/>
          </p:cNvPicPr>
          <p:nvPr/>
        </p:nvPicPr>
        <p:blipFill>
          <a:blip r:embed="rId3"/>
          <a:stretch>
            <a:fillRect/>
          </a:stretch>
        </p:blipFill>
        <p:spPr>
          <a:xfrm>
            <a:off x="914400" y="3460750"/>
            <a:ext cx="142875" cy="123825"/>
          </a:xfrm>
          <a:prstGeom prst="rect">
            <a:avLst/>
          </a:prstGeom>
          <a:noFill/>
          <a:ln w="9525">
            <a:noFill/>
          </a:ln>
        </p:spPr>
      </p:pic>
      <p:sp>
        <p:nvSpPr>
          <p:cNvPr id="17423" name="Rectangle 13"/>
          <p:cNvSpPr/>
          <p:nvPr/>
        </p:nvSpPr>
        <p:spPr>
          <a:xfrm>
            <a:off x="1143000" y="3352800"/>
            <a:ext cx="2276475" cy="336550"/>
          </a:xfrm>
          <a:prstGeom prst="rect">
            <a:avLst/>
          </a:prstGeom>
          <a:noFill/>
          <a:ln w="9525">
            <a:noFill/>
          </a:ln>
        </p:spPr>
        <p:txBody>
          <a:bodyPr>
            <a:spAutoFit/>
          </a:bodyPr>
          <a:p>
            <a:pPr eaLnBrk="1" hangingPunct="1"/>
            <a:r>
              <a:rPr lang="en-US" altLang="zh-CN" sz="1600" b="1" dirty="0">
                <a:solidFill>
                  <a:srgbClr val="000099"/>
                </a:solidFill>
                <a:latin typeface="华文楷体" pitchFamily="2" charset="-122"/>
                <a:ea typeface="华文楷体" pitchFamily="2" charset="-122"/>
              </a:rPr>
              <a:t>MATLAB Compiler</a:t>
            </a:r>
            <a:endParaRPr lang="en-US" altLang="zh-CN" sz="1600" b="1" dirty="0">
              <a:solidFill>
                <a:srgbClr val="000099"/>
              </a:solidFill>
              <a:latin typeface="华文楷体" pitchFamily="2" charset="-122"/>
              <a:ea typeface="华文楷体" pitchFamily="2" charset="-122"/>
            </a:endParaRPr>
          </a:p>
        </p:txBody>
      </p:sp>
      <p:pic>
        <p:nvPicPr>
          <p:cNvPr id="17424" name="Picture 14" descr="BD21300_"/>
          <p:cNvPicPr>
            <a:picLocks noChangeAspect="1"/>
          </p:cNvPicPr>
          <p:nvPr/>
        </p:nvPicPr>
        <p:blipFill>
          <a:blip r:embed="rId3"/>
          <a:stretch>
            <a:fillRect/>
          </a:stretch>
        </p:blipFill>
        <p:spPr>
          <a:xfrm>
            <a:off x="914400" y="3841750"/>
            <a:ext cx="142875" cy="123825"/>
          </a:xfrm>
          <a:prstGeom prst="rect">
            <a:avLst/>
          </a:prstGeom>
          <a:noFill/>
          <a:ln w="9525">
            <a:noFill/>
          </a:ln>
        </p:spPr>
      </p:pic>
      <p:sp>
        <p:nvSpPr>
          <p:cNvPr id="17425" name="Rectangle 15"/>
          <p:cNvSpPr/>
          <p:nvPr/>
        </p:nvSpPr>
        <p:spPr>
          <a:xfrm>
            <a:off x="1143000" y="3733800"/>
            <a:ext cx="1905000" cy="336550"/>
          </a:xfrm>
          <a:prstGeom prst="rect">
            <a:avLst/>
          </a:prstGeom>
          <a:noFill/>
          <a:ln w="9525">
            <a:noFill/>
          </a:ln>
        </p:spPr>
        <p:txBody>
          <a:bodyPr>
            <a:spAutoFit/>
          </a:bodyPr>
          <a:p>
            <a:pPr eaLnBrk="1" hangingPunct="1"/>
            <a:r>
              <a:rPr lang="en-US" altLang="zh-CN" sz="1600" b="1" dirty="0">
                <a:solidFill>
                  <a:srgbClr val="000099"/>
                </a:solidFill>
                <a:latin typeface="华文楷体" pitchFamily="2" charset="-122"/>
                <a:ea typeface="华文楷体" pitchFamily="2" charset="-122"/>
              </a:rPr>
              <a:t>Simulink</a:t>
            </a:r>
            <a:endParaRPr lang="en-US" altLang="zh-CN" sz="1600" b="1" dirty="0">
              <a:solidFill>
                <a:srgbClr val="000099"/>
              </a:solidFill>
              <a:latin typeface="华文楷体" pitchFamily="2" charset="-122"/>
              <a:ea typeface="华文楷体" pitchFamily="2" charset="-122"/>
            </a:endParaRPr>
          </a:p>
        </p:txBody>
      </p:sp>
      <p:pic>
        <p:nvPicPr>
          <p:cNvPr id="17426" name="Picture 16" descr="BD21300_"/>
          <p:cNvPicPr>
            <a:picLocks noChangeAspect="1"/>
          </p:cNvPicPr>
          <p:nvPr/>
        </p:nvPicPr>
        <p:blipFill>
          <a:blip r:embed="rId3"/>
          <a:stretch>
            <a:fillRect/>
          </a:stretch>
        </p:blipFill>
        <p:spPr>
          <a:xfrm>
            <a:off x="914400" y="4222750"/>
            <a:ext cx="142875" cy="123825"/>
          </a:xfrm>
          <a:prstGeom prst="rect">
            <a:avLst/>
          </a:prstGeom>
          <a:noFill/>
          <a:ln w="9525">
            <a:noFill/>
          </a:ln>
        </p:spPr>
      </p:pic>
      <p:sp>
        <p:nvSpPr>
          <p:cNvPr id="17427" name="Rectangle 17"/>
          <p:cNvSpPr/>
          <p:nvPr/>
        </p:nvSpPr>
        <p:spPr>
          <a:xfrm>
            <a:off x="1143000" y="4114800"/>
            <a:ext cx="2209800" cy="336550"/>
          </a:xfrm>
          <a:prstGeom prst="rect">
            <a:avLst/>
          </a:prstGeom>
          <a:noFill/>
          <a:ln w="9525">
            <a:noFill/>
          </a:ln>
        </p:spPr>
        <p:txBody>
          <a:bodyPr>
            <a:spAutoFit/>
          </a:bodyPr>
          <a:p>
            <a:pPr eaLnBrk="1" hangingPunct="1"/>
            <a:r>
              <a:rPr lang="en-US" altLang="zh-CN" sz="1600" b="1" dirty="0">
                <a:solidFill>
                  <a:srgbClr val="000099"/>
                </a:solidFill>
                <a:latin typeface="华文楷体" pitchFamily="2" charset="-122"/>
                <a:ea typeface="华文楷体" pitchFamily="2" charset="-122"/>
              </a:rPr>
              <a:t>Simulink Blocksets</a:t>
            </a:r>
            <a:endParaRPr lang="en-US" altLang="zh-CN" sz="1600" b="1" dirty="0">
              <a:solidFill>
                <a:srgbClr val="000099"/>
              </a:solidFill>
              <a:latin typeface="华文楷体" pitchFamily="2" charset="-122"/>
              <a:ea typeface="华文楷体" pitchFamily="2" charset="-122"/>
            </a:endParaRPr>
          </a:p>
        </p:txBody>
      </p:sp>
      <p:pic>
        <p:nvPicPr>
          <p:cNvPr id="17428" name="Picture 18" descr="BD21300_"/>
          <p:cNvPicPr>
            <a:picLocks noChangeAspect="1"/>
          </p:cNvPicPr>
          <p:nvPr/>
        </p:nvPicPr>
        <p:blipFill>
          <a:blip r:embed="rId3"/>
          <a:stretch>
            <a:fillRect/>
          </a:stretch>
        </p:blipFill>
        <p:spPr>
          <a:xfrm>
            <a:off x="914400" y="4603750"/>
            <a:ext cx="142875" cy="123825"/>
          </a:xfrm>
          <a:prstGeom prst="rect">
            <a:avLst/>
          </a:prstGeom>
          <a:noFill/>
          <a:ln w="9525">
            <a:noFill/>
          </a:ln>
        </p:spPr>
      </p:pic>
      <p:sp>
        <p:nvSpPr>
          <p:cNvPr id="17429" name="Rectangle 19"/>
          <p:cNvSpPr/>
          <p:nvPr/>
        </p:nvSpPr>
        <p:spPr>
          <a:xfrm>
            <a:off x="1143000" y="4495800"/>
            <a:ext cx="2590800" cy="336550"/>
          </a:xfrm>
          <a:prstGeom prst="rect">
            <a:avLst/>
          </a:prstGeom>
          <a:noFill/>
          <a:ln w="9525">
            <a:noFill/>
          </a:ln>
        </p:spPr>
        <p:txBody>
          <a:bodyPr>
            <a:spAutoFit/>
          </a:bodyPr>
          <a:p>
            <a:pPr eaLnBrk="1" hangingPunct="1"/>
            <a:r>
              <a:rPr lang="en-US" altLang="zh-CN" sz="1600" b="1" dirty="0">
                <a:solidFill>
                  <a:srgbClr val="000099"/>
                </a:solidFill>
                <a:latin typeface="华文楷体" pitchFamily="2" charset="-122"/>
                <a:ea typeface="华文楷体" pitchFamily="2" charset="-122"/>
              </a:rPr>
              <a:t>Real-Time Workshop (RTW)</a:t>
            </a:r>
            <a:endParaRPr lang="en-US" altLang="zh-CN" sz="1600" b="1" dirty="0">
              <a:solidFill>
                <a:srgbClr val="000099"/>
              </a:solidFill>
              <a:latin typeface="华文楷体" pitchFamily="2" charset="-122"/>
              <a:ea typeface="华文楷体" pitchFamily="2" charset="-122"/>
            </a:endParaRPr>
          </a:p>
        </p:txBody>
      </p:sp>
      <p:pic>
        <p:nvPicPr>
          <p:cNvPr id="17430" name="Picture 20" descr="BD21300_"/>
          <p:cNvPicPr>
            <a:picLocks noChangeAspect="1"/>
          </p:cNvPicPr>
          <p:nvPr/>
        </p:nvPicPr>
        <p:blipFill>
          <a:blip r:embed="rId3"/>
          <a:stretch>
            <a:fillRect/>
          </a:stretch>
        </p:blipFill>
        <p:spPr>
          <a:xfrm>
            <a:off x="914400" y="4981575"/>
            <a:ext cx="142875" cy="123825"/>
          </a:xfrm>
          <a:prstGeom prst="rect">
            <a:avLst/>
          </a:prstGeom>
          <a:noFill/>
          <a:ln w="9525">
            <a:noFill/>
          </a:ln>
        </p:spPr>
      </p:pic>
      <p:sp>
        <p:nvSpPr>
          <p:cNvPr id="17431" name="Rectangle 21"/>
          <p:cNvSpPr/>
          <p:nvPr/>
        </p:nvSpPr>
        <p:spPr>
          <a:xfrm>
            <a:off x="1143000" y="4845050"/>
            <a:ext cx="2590800" cy="336550"/>
          </a:xfrm>
          <a:prstGeom prst="rect">
            <a:avLst/>
          </a:prstGeom>
          <a:noFill/>
          <a:ln w="9525">
            <a:noFill/>
          </a:ln>
        </p:spPr>
        <p:txBody>
          <a:bodyPr>
            <a:spAutoFit/>
          </a:bodyPr>
          <a:p>
            <a:pPr eaLnBrk="1" hangingPunct="1"/>
            <a:r>
              <a:rPr lang="en-US" altLang="zh-CN" sz="1600" b="1" dirty="0">
                <a:solidFill>
                  <a:srgbClr val="000099"/>
                </a:solidFill>
                <a:latin typeface="华文楷体" pitchFamily="2" charset="-122"/>
                <a:ea typeface="华文楷体" pitchFamily="2" charset="-122"/>
              </a:rPr>
              <a:t>Stateflow</a:t>
            </a:r>
            <a:endParaRPr lang="en-US" altLang="zh-CN" sz="1600" b="1" dirty="0">
              <a:solidFill>
                <a:srgbClr val="000099"/>
              </a:solidFill>
              <a:latin typeface="华文楷体" pitchFamily="2" charset="-122"/>
              <a:ea typeface="华文楷体" pitchFamily="2" charset="-122"/>
            </a:endParaRPr>
          </a:p>
        </p:txBody>
      </p:sp>
      <p:pic>
        <p:nvPicPr>
          <p:cNvPr id="17432" name="Picture 22" descr="BD21300_"/>
          <p:cNvPicPr>
            <a:picLocks noChangeAspect="1"/>
          </p:cNvPicPr>
          <p:nvPr/>
        </p:nvPicPr>
        <p:blipFill>
          <a:blip r:embed="rId3"/>
          <a:stretch>
            <a:fillRect/>
          </a:stretch>
        </p:blipFill>
        <p:spPr>
          <a:xfrm>
            <a:off x="914400" y="5289550"/>
            <a:ext cx="142875" cy="123825"/>
          </a:xfrm>
          <a:prstGeom prst="rect">
            <a:avLst/>
          </a:prstGeom>
          <a:noFill/>
          <a:ln w="9525">
            <a:noFill/>
          </a:ln>
        </p:spPr>
      </p:pic>
      <p:sp>
        <p:nvSpPr>
          <p:cNvPr id="17433" name="Rectangle 23"/>
          <p:cNvSpPr/>
          <p:nvPr/>
        </p:nvSpPr>
        <p:spPr>
          <a:xfrm>
            <a:off x="1143000" y="5181600"/>
            <a:ext cx="2590800" cy="336550"/>
          </a:xfrm>
          <a:prstGeom prst="rect">
            <a:avLst/>
          </a:prstGeom>
          <a:noFill/>
          <a:ln w="9525">
            <a:noFill/>
          </a:ln>
        </p:spPr>
        <p:txBody>
          <a:bodyPr>
            <a:spAutoFit/>
          </a:bodyPr>
          <a:p>
            <a:pPr eaLnBrk="1" hangingPunct="1"/>
            <a:r>
              <a:rPr lang="en-US" altLang="zh-CN" sz="1600" b="1" dirty="0">
                <a:solidFill>
                  <a:srgbClr val="000099"/>
                </a:solidFill>
                <a:latin typeface="华文楷体" pitchFamily="2" charset="-122"/>
                <a:ea typeface="华文楷体" pitchFamily="2" charset="-122"/>
              </a:rPr>
              <a:t>Stateflow Coder</a:t>
            </a:r>
            <a:endParaRPr lang="en-US" altLang="zh-CN" sz="1600" b="1" dirty="0">
              <a:solidFill>
                <a:srgbClr val="000099"/>
              </a:solidFill>
              <a:latin typeface="华文楷体" pitchFamily="2" charset="-122"/>
              <a:ea typeface="华文楷体" pitchFamily="2" charset="-122"/>
            </a:endParaRPr>
          </a:p>
        </p:txBody>
      </p:sp>
      <p:sp>
        <p:nvSpPr>
          <p:cNvPr id="17434" name="Rectangle 24"/>
          <p:cNvSpPr/>
          <p:nvPr/>
        </p:nvSpPr>
        <p:spPr>
          <a:xfrm>
            <a:off x="762000" y="5562600"/>
            <a:ext cx="5334000" cy="385763"/>
          </a:xfrm>
          <a:prstGeom prst="rect">
            <a:avLst/>
          </a:prstGeom>
          <a:noFill/>
          <a:ln w="9525">
            <a:noFill/>
          </a:ln>
        </p:spPr>
        <p:txBody>
          <a:bodyPr>
            <a:spAutoFit/>
          </a:bodyPr>
          <a:p>
            <a:pPr eaLnBrk="1" hangingPunct="1">
              <a:lnSpc>
                <a:spcPct val="120000"/>
              </a:lnSpc>
            </a:pPr>
            <a:r>
              <a:rPr lang="zh-CN" altLang="en-US" sz="1600" b="1" dirty="0">
                <a:solidFill>
                  <a:srgbClr val="000099"/>
                </a:solidFill>
                <a:latin typeface="华文楷体" pitchFamily="2" charset="-122"/>
                <a:ea typeface="华文楷体" pitchFamily="2" charset="-122"/>
              </a:rPr>
              <a:t>由这些模块产品之间的关系可以图</a:t>
            </a:r>
            <a:r>
              <a:rPr lang="en-US" altLang="zh-CN" sz="1600" b="1" dirty="0">
                <a:solidFill>
                  <a:srgbClr val="000099"/>
                </a:solidFill>
                <a:latin typeface="华文楷体" pitchFamily="2" charset="-122"/>
                <a:ea typeface="华文楷体" pitchFamily="2" charset="-122"/>
              </a:rPr>
              <a:t>1.1</a:t>
            </a:r>
            <a:r>
              <a:rPr lang="zh-CN" altLang="en-US" sz="1600" b="1" dirty="0">
                <a:solidFill>
                  <a:srgbClr val="000099"/>
                </a:solidFill>
                <a:latin typeface="华文楷体" pitchFamily="2" charset="-122"/>
                <a:ea typeface="华文楷体" pitchFamily="2" charset="-122"/>
              </a:rPr>
              <a:t>表示。</a:t>
            </a:r>
            <a:endParaRPr lang="zh-CN" altLang="en-US" sz="1600" b="1" dirty="0">
              <a:solidFill>
                <a:srgbClr val="000099"/>
              </a:solidFill>
              <a:latin typeface="华文楷体" pitchFamily="2" charset="-122"/>
              <a:ea typeface="华文楷体" pitchFamily="2" charset="-122"/>
            </a:endParaRPr>
          </a:p>
        </p:txBody>
      </p:sp>
      <p:sp>
        <p:nvSpPr>
          <p:cNvPr id="17435" name="Rectangle 25"/>
          <p:cNvSpPr/>
          <p:nvPr/>
        </p:nvSpPr>
        <p:spPr>
          <a:xfrm>
            <a:off x="4724400" y="5149850"/>
            <a:ext cx="2724150" cy="336550"/>
          </a:xfrm>
          <a:prstGeom prst="rect">
            <a:avLst/>
          </a:prstGeom>
          <a:noFill/>
          <a:ln w="9525">
            <a:noFill/>
          </a:ln>
        </p:spPr>
        <p:txBody>
          <a:bodyPr wrap="none">
            <a:spAutoFit/>
          </a:bodyPr>
          <a:p>
            <a:pPr eaLnBrk="1" hangingPunct="1"/>
            <a:r>
              <a:rPr lang="zh-CN" altLang="en-US" sz="1600" dirty="0">
                <a:solidFill>
                  <a:srgbClr val="000099"/>
                </a:solidFill>
                <a:latin typeface="楷体_GB2312" pitchFamily="1" charset="-122"/>
                <a:ea typeface="楷体_GB2312" pitchFamily="1" charset="-122"/>
              </a:rPr>
              <a:t>图</a:t>
            </a:r>
            <a:r>
              <a:rPr lang="en-US" altLang="zh-CN" sz="1600" dirty="0">
                <a:solidFill>
                  <a:srgbClr val="000099"/>
                </a:solidFill>
                <a:latin typeface="楷体_GB2312" pitchFamily="1" charset="-122"/>
                <a:ea typeface="楷体_GB2312" pitchFamily="1" charset="-122"/>
              </a:rPr>
              <a:t>1.1  MATLAB</a:t>
            </a:r>
            <a:r>
              <a:rPr lang="zh-CN" altLang="en-US" sz="1600" dirty="0">
                <a:solidFill>
                  <a:srgbClr val="000099"/>
                </a:solidFill>
                <a:latin typeface="楷体_GB2312" pitchFamily="1" charset="-122"/>
                <a:ea typeface="楷体_GB2312" pitchFamily="1" charset="-122"/>
              </a:rPr>
              <a:t>产品体系结构</a:t>
            </a:r>
            <a:endParaRPr lang="zh-CN" altLang="en-US" sz="1600" dirty="0">
              <a:solidFill>
                <a:srgbClr val="000099"/>
              </a:solidFill>
              <a:latin typeface="楷体_GB2312" pitchFamily="1" charset="-122"/>
              <a:ea typeface="楷体_GB2312" pitchFamily="1" charset="-122"/>
            </a:endParaRPr>
          </a:p>
        </p:txBody>
      </p:sp>
      <p:sp>
        <p:nvSpPr>
          <p:cNvPr id="17436" name="AutoShape 27"/>
          <p:cNvSpPr/>
          <p:nvPr/>
        </p:nvSpPr>
        <p:spPr>
          <a:xfrm>
            <a:off x="3505200" y="828675"/>
            <a:ext cx="5105400" cy="2647950"/>
          </a:xfrm>
          <a:prstGeom prst="wedgeRoundRectCallout">
            <a:avLst>
              <a:gd name="adj1" fmla="val -65421"/>
              <a:gd name="adj2" fmla="val 36569"/>
              <a:gd name="adj3" fmla="val 16667"/>
            </a:avLst>
          </a:prstGeom>
          <a:solidFill>
            <a:schemeClr val="accent1"/>
          </a:solidFill>
          <a:ln w="9525" cap="flat" cmpd="sng">
            <a:solidFill>
              <a:srgbClr val="FF9900"/>
            </a:solidFill>
            <a:prstDash val="solid"/>
            <a:miter/>
            <a:headEnd type="none" w="med" len="med"/>
            <a:tailEnd type="none" w="med" len="med"/>
          </a:ln>
        </p:spPr>
        <p:txBody>
          <a:bodyPr lIns="0" tIns="0" rIns="0" bIns="0">
            <a:spAutoFit/>
          </a:bodyPr>
          <a:p>
            <a:pPr eaLnBrk="1" hangingPunct="1"/>
            <a:r>
              <a:rPr lang="zh-CN" altLang="en-US" sz="1600" b="1" dirty="0">
                <a:solidFill>
                  <a:srgbClr val="000099"/>
                </a:solidFill>
                <a:latin typeface="华文楷体" pitchFamily="2" charset="-122"/>
                <a:ea typeface="华文楷体" pitchFamily="2" charset="-122"/>
              </a:rPr>
              <a:t>围绕着</a:t>
            </a:r>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这个计算核心，形成了诸多针对不同应用领域的算法程序包，被称为专用工具箱（</a:t>
            </a:r>
            <a:r>
              <a:rPr lang="en-US" altLang="zh-CN" sz="1600" b="1" dirty="0">
                <a:solidFill>
                  <a:srgbClr val="000099"/>
                </a:solidFill>
                <a:latin typeface="华文楷体" pitchFamily="2" charset="-122"/>
                <a:ea typeface="华文楷体" pitchFamily="2" charset="-122"/>
              </a:rPr>
              <a:t>Toolbox</a:t>
            </a:r>
            <a:r>
              <a:rPr lang="zh-CN" altLang="en-US" sz="1600" b="1" dirty="0">
                <a:solidFill>
                  <a:srgbClr val="000099"/>
                </a:solidFill>
                <a:latin typeface="华文楷体" pitchFamily="2" charset="-122"/>
                <a:ea typeface="华文楷体" pitchFamily="2" charset="-122"/>
              </a:rPr>
              <a:t>），这些工具箱的列表以及每个工具箱的使用详见</a:t>
            </a:r>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在线帮助文档。</a:t>
            </a:r>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本身所提供的工具箱大概有</a:t>
            </a:r>
            <a:r>
              <a:rPr lang="en-US" altLang="zh-CN" sz="1600" b="1" dirty="0">
                <a:solidFill>
                  <a:srgbClr val="000099"/>
                </a:solidFill>
                <a:latin typeface="华文楷体" pitchFamily="2" charset="-122"/>
                <a:ea typeface="华文楷体" pitchFamily="2" charset="-122"/>
              </a:rPr>
              <a:t>40</a:t>
            </a:r>
            <a:r>
              <a:rPr lang="zh-CN" altLang="en-US" sz="1600" b="1" dirty="0">
                <a:solidFill>
                  <a:srgbClr val="000099"/>
                </a:solidFill>
                <a:latin typeface="华文楷体" pitchFamily="2" charset="-122"/>
                <a:ea typeface="华文楷体" pitchFamily="2" charset="-122"/>
              </a:rPr>
              <a:t>多个，另外还有其他公司或研究单位开发提供的工具箱，这些工具箱的总数已有</a:t>
            </a:r>
            <a:r>
              <a:rPr lang="en-US" altLang="zh-CN" sz="1600" b="1" dirty="0">
                <a:solidFill>
                  <a:srgbClr val="000099"/>
                </a:solidFill>
                <a:latin typeface="华文楷体" pitchFamily="2" charset="-122"/>
                <a:ea typeface="华文楷体" pitchFamily="2" charset="-122"/>
              </a:rPr>
              <a:t>100</a:t>
            </a:r>
            <a:r>
              <a:rPr lang="zh-CN" altLang="en-US" sz="1600" b="1" dirty="0">
                <a:solidFill>
                  <a:srgbClr val="000099"/>
                </a:solidFill>
                <a:latin typeface="华文楷体" pitchFamily="2" charset="-122"/>
                <a:ea typeface="华文楷体" pitchFamily="2" charset="-122"/>
              </a:rPr>
              <a:t>多个，而且新的工具箱还在不断增加。如果你有特别的应用领域，可以首先到网上查找是否已有相关的工具箱，很可能已有人将你要做的应用程序作成工具箱了。</a:t>
            </a:r>
            <a:endParaRPr lang="zh-CN" altLang="en-US" sz="1600" b="1" dirty="0">
              <a:solidFill>
                <a:srgbClr val="000099"/>
              </a:solidFill>
              <a:latin typeface="华文楷体" pitchFamily="2" charset="-122"/>
              <a:ea typeface="华文楷体" pitchFamily="2" charset="-122"/>
            </a:endParaRPr>
          </a:p>
        </p:txBody>
      </p:sp>
      <p:sp>
        <p:nvSpPr>
          <p:cNvPr id="17437" name="AutoShape 29"/>
          <p:cNvSpPr/>
          <p:nvPr/>
        </p:nvSpPr>
        <p:spPr>
          <a:xfrm>
            <a:off x="1905000" y="2209800"/>
            <a:ext cx="4038600" cy="801688"/>
          </a:xfrm>
          <a:prstGeom prst="wedgeRoundRectCallout">
            <a:avLst>
              <a:gd name="adj1" fmla="val -47444"/>
              <a:gd name="adj2" fmla="val 155148"/>
              <a:gd name="adj3" fmla="val 16667"/>
            </a:avLst>
          </a:prstGeom>
          <a:solidFill>
            <a:schemeClr val="accent1"/>
          </a:solidFill>
          <a:ln w="9525" cap="flat" cmpd="sng">
            <a:solidFill>
              <a:srgbClr val="FF9900"/>
            </a:solidFill>
            <a:prstDash val="solid"/>
            <a:miter/>
            <a:headEnd type="none" w="med" len="med"/>
            <a:tailEnd type="none" w="med" len="med"/>
          </a:ln>
        </p:spPr>
        <p:txBody>
          <a:bodyPr lIns="0" tIns="0" rIns="0" bIns="0">
            <a:spAutoFit/>
          </a:bodyPr>
          <a:p>
            <a:pPr eaLnBrk="1" hangingPunct="1"/>
            <a:r>
              <a:rPr lang="en-US" altLang="zh-CN" sz="1600" b="1" dirty="0">
                <a:solidFill>
                  <a:srgbClr val="000099"/>
                </a:solidFill>
                <a:latin typeface="华文楷体" pitchFamily="2" charset="-122"/>
                <a:ea typeface="华文楷体" pitchFamily="2" charset="-122"/>
              </a:rPr>
              <a:t>Simulink</a:t>
            </a:r>
            <a:r>
              <a:rPr lang="zh-CN" altLang="en-US" sz="1600" b="1" dirty="0">
                <a:solidFill>
                  <a:srgbClr val="000099"/>
                </a:solidFill>
                <a:latin typeface="华文楷体" pitchFamily="2" charset="-122"/>
                <a:ea typeface="华文楷体" pitchFamily="2" charset="-122"/>
              </a:rPr>
              <a:t>是窗口图形方式的、专门用于连续时间或离散时间的动态系统建模、分析和仿真的核心。</a:t>
            </a:r>
            <a:endParaRPr lang="zh-CN" altLang="en-US" sz="1600" b="1" dirty="0">
              <a:solidFill>
                <a:srgbClr val="000099"/>
              </a:solidFill>
              <a:latin typeface="华文楷体" pitchFamily="2" charset="-122"/>
              <a:ea typeface="华文楷体" pitchFamily="2" charset="-122"/>
            </a:endParaRPr>
          </a:p>
        </p:txBody>
      </p:sp>
      <p:sp>
        <p:nvSpPr>
          <p:cNvPr id="17438" name="AutoShape 31"/>
          <p:cNvSpPr/>
          <p:nvPr/>
        </p:nvSpPr>
        <p:spPr>
          <a:xfrm>
            <a:off x="1676400" y="2971800"/>
            <a:ext cx="5715000" cy="801688"/>
          </a:xfrm>
          <a:prstGeom prst="wedgeRoundRectCallout">
            <a:avLst>
              <a:gd name="adj1" fmla="val -42694"/>
              <a:gd name="adj2" fmla="val 157523"/>
              <a:gd name="adj3" fmla="val 16667"/>
            </a:avLst>
          </a:prstGeom>
          <a:solidFill>
            <a:schemeClr val="accent1"/>
          </a:solidFill>
          <a:ln w="9525" cap="flat" cmpd="sng">
            <a:solidFill>
              <a:srgbClr val="FF9900"/>
            </a:solidFill>
            <a:prstDash val="solid"/>
            <a:miter/>
            <a:headEnd type="none" w="med" len="med"/>
            <a:tailEnd type="none" w="med" len="med"/>
          </a:ln>
        </p:spPr>
        <p:txBody>
          <a:bodyPr lIns="0" tIns="0" rIns="0" bIns="0">
            <a:spAutoFit/>
          </a:bodyPr>
          <a:p>
            <a:pPr eaLnBrk="1" hangingPunct="1"/>
            <a:r>
              <a:rPr lang="en-US" altLang="zh-CN" sz="1600" b="1" dirty="0">
                <a:solidFill>
                  <a:srgbClr val="000099"/>
                </a:solidFill>
                <a:latin typeface="华文楷体" pitchFamily="2" charset="-122"/>
                <a:ea typeface="华文楷体" pitchFamily="2" charset="-122"/>
              </a:rPr>
              <a:t>Real-Time Workshop</a:t>
            </a:r>
            <a:r>
              <a:rPr lang="zh-CN" altLang="en-US" sz="1600" b="1" dirty="0">
                <a:solidFill>
                  <a:srgbClr val="000099"/>
                </a:solidFill>
                <a:latin typeface="华文楷体" pitchFamily="2" charset="-122"/>
                <a:ea typeface="华文楷体" pitchFamily="2" charset="-122"/>
              </a:rPr>
              <a:t>是一种实时代码生成工具，它能够根据</a:t>
            </a:r>
            <a:r>
              <a:rPr lang="en-US" altLang="zh-CN" sz="1600" b="1" dirty="0">
                <a:solidFill>
                  <a:srgbClr val="000099"/>
                </a:solidFill>
                <a:latin typeface="华文楷体" pitchFamily="2" charset="-122"/>
                <a:ea typeface="华文楷体" pitchFamily="2" charset="-122"/>
              </a:rPr>
              <a:t>Simulink</a:t>
            </a:r>
            <a:r>
              <a:rPr lang="zh-CN" altLang="en-US" sz="1600" b="1" dirty="0">
                <a:solidFill>
                  <a:srgbClr val="000099"/>
                </a:solidFill>
                <a:latin typeface="华文楷体" pitchFamily="2" charset="-122"/>
                <a:ea typeface="华文楷体" pitchFamily="2" charset="-122"/>
              </a:rPr>
              <a:t>模型生成程序源代码，并打包、编译所生成的源代码生成实时应用程序。</a:t>
            </a:r>
            <a:endParaRPr lang="zh-CN" altLang="en-US" sz="1600" b="1" dirty="0">
              <a:solidFill>
                <a:srgbClr val="000099"/>
              </a:solidFill>
              <a:latin typeface="华文楷体" pitchFamily="2" charset="-122"/>
              <a:ea typeface="华文楷体" pitchFamily="2" charset="-122"/>
            </a:endParaRPr>
          </a:p>
        </p:txBody>
      </p:sp>
      <p:sp>
        <p:nvSpPr>
          <p:cNvPr id="17439" name="AutoShape 34"/>
          <p:cNvSpPr/>
          <p:nvPr/>
        </p:nvSpPr>
        <p:spPr>
          <a:xfrm>
            <a:off x="2181225" y="3519488"/>
            <a:ext cx="6246813" cy="2043112"/>
          </a:xfrm>
          <a:prstGeom prst="roundRect">
            <a:avLst>
              <a:gd name="adj" fmla="val 16667"/>
            </a:avLst>
          </a:prstGeom>
          <a:solidFill>
            <a:srgbClr val="ABD2ED"/>
          </a:solidFill>
          <a:ln w="9525" cap="flat" cmpd="sng">
            <a:solidFill>
              <a:srgbClr val="00CCFF"/>
            </a:solidFill>
            <a:prstDash val="solid"/>
            <a:headEnd type="none" w="med" len="med"/>
            <a:tailEnd type="none" w="med" len="med"/>
          </a:ln>
        </p:spPr>
        <p:txBody>
          <a:bodyPr lIns="0" tIns="0" rIns="0" bIns="0" anchor="ctr" anchorCtr="0">
            <a:spAutoFit/>
          </a:bodyPr>
          <a:p>
            <a:pPr eaLnBrk="1" hangingPunct="1">
              <a:lnSpc>
                <a:spcPct val="120000"/>
              </a:lnSpc>
            </a:pPr>
            <a:r>
              <a:rPr lang="en-US" altLang="zh-CN" dirty="0">
                <a:solidFill>
                  <a:srgbClr val="000099"/>
                </a:solidFill>
                <a:latin typeface="Arial" panose="020B0604020202020204" pitchFamily="34" charset="0"/>
              </a:rPr>
              <a:t>       </a:t>
            </a:r>
            <a:r>
              <a:rPr lang="zh-CN" altLang="en-US" sz="1600" b="1" dirty="0">
                <a:solidFill>
                  <a:srgbClr val="000099"/>
                </a:solidFill>
                <a:latin typeface="华文楷体" pitchFamily="2" charset="-122"/>
                <a:ea typeface="华文楷体" pitchFamily="2" charset="-122"/>
              </a:rPr>
              <a:t>从现有的</a:t>
            </a:r>
            <a:r>
              <a:rPr lang="en-US" altLang="zh-CN" sz="1600" b="1" dirty="0">
                <a:solidFill>
                  <a:srgbClr val="000099"/>
                </a:solidFill>
                <a:latin typeface="华文楷体" pitchFamily="2" charset="-122"/>
                <a:ea typeface="华文楷体" pitchFamily="2" charset="-122"/>
              </a:rPr>
              <a:t>Simulink </a:t>
            </a:r>
            <a:r>
              <a:rPr lang="zh-CN" altLang="en-US" sz="1600" b="1" dirty="0">
                <a:solidFill>
                  <a:srgbClr val="000099"/>
                </a:solidFill>
                <a:latin typeface="华文楷体" pitchFamily="2" charset="-122"/>
                <a:ea typeface="华文楷体" pitchFamily="2" charset="-122"/>
              </a:rPr>
              <a:t>和</a:t>
            </a:r>
            <a:r>
              <a:rPr lang="en-US" altLang="zh-CN" sz="1600" b="1" dirty="0">
                <a:solidFill>
                  <a:srgbClr val="000099"/>
                </a:solidFill>
                <a:latin typeface="华文楷体" pitchFamily="2" charset="-122"/>
                <a:ea typeface="华文楷体" pitchFamily="2" charset="-122"/>
              </a:rPr>
              <a:t>Stateflow</a:t>
            </a:r>
            <a:r>
              <a:rPr lang="zh-CN" altLang="en-US" sz="1600" b="1" dirty="0">
                <a:solidFill>
                  <a:srgbClr val="000099"/>
                </a:solidFill>
                <a:latin typeface="华文楷体" pitchFamily="2" charset="-122"/>
                <a:ea typeface="华文楷体" pitchFamily="2" charset="-122"/>
              </a:rPr>
              <a:t>自动生成</a:t>
            </a:r>
            <a:r>
              <a:rPr lang="en-US" altLang="zh-CN" sz="1600" b="1" dirty="0">
                <a:solidFill>
                  <a:srgbClr val="000099"/>
                </a:solidFill>
                <a:latin typeface="华文楷体" pitchFamily="2" charset="-122"/>
                <a:ea typeface="华文楷体" pitchFamily="2" charset="-122"/>
              </a:rPr>
              <a:t>C</a:t>
            </a:r>
            <a:r>
              <a:rPr lang="zh-CN" altLang="en-US" sz="1600" b="1" dirty="0">
                <a:solidFill>
                  <a:srgbClr val="000099"/>
                </a:solidFill>
                <a:latin typeface="华文楷体" pitchFamily="2" charset="-122"/>
                <a:ea typeface="华文楷体" pitchFamily="2" charset="-122"/>
              </a:rPr>
              <a:t>语言程序代码的功能、定点运算模块集（</a:t>
            </a:r>
            <a:r>
              <a:rPr lang="en-US" altLang="zh-CN" sz="1600" b="1" dirty="0">
                <a:solidFill>
                  <a:srgbClr val="000099"/>
                </a:solidFill>
                <a:latin typeface="华文楷体" pitchFamily="2" charset="-122"/>
                <a:ea typeface="华文楷体" pitchFamily="2" charset="-122"/>
              </a:rPr>
              <a:t>Fixed-point Blockset</a:t>
            </a:r>
            <a:r>
              <a:rPr lang="zh-CN" altLang="en-US" sz="1600" b="1" dirty="0">
                <a:solidFill>
                  <a:srgbClr val="000099"/>
                </a:solidFill>
                <a:latin typeface="华文楷体" pitchFamily="2" charset="-122"/>
                <a:ea typeface="华文楷体" pitchFamily="2" charset="-122"/>
              </a:rPr>
              <a:t>）与</a:t>
            </a:r>
            <a:r>
              <a:rPr lang="en-US" altLang="zh-CN" sz="1600" b="1" dirty="0">
                <a:solidFill>
                  <a:srgbClr val="000099"/>
                </a:solidFill>
                <a:latin typeface="华文楷体" pitchFamily="2" charset="-122"/>
                <a:ea typeface="华文楷体" pitchFamily="2" charset="-122"/>
              </a:rPr>
              <a:t>C</a:t>
            </a:r>
            <a:r>
              <a:rPr lang="zh-CN" altLang="en-US" sz="1600" b="1" dirty="0">
                <a:solidFill>
                  <a:srgbClr val="000099"/>
                </a:solidFill>
                <a:latin typeface="华文楷体" pitchFamily="2" charset="-122"/>
                <a:ea typeface="华文楷体" pitchFamily="2" charset="-122"/>
              </a:rPr>
              <a:t>语言程序代码到</a:t>
            </a:r>
            <a:r>
              <a:rPr lang="en-US" altLang="zh-CN" sz="1600" b="1" dirty="0">
                <a:solidFill>
                  <a:srgbClr val="000099"/>
                </a:solidFill>
                <a:latin typeface="华文楷体" pitchFamily="2" charset="-122"/>
                <a:ea typeface="华文楷体" pitchFamily="2" charset="-122"/>
              </a:rPr>
              <a:t>VHDL</a:t>
            </a:r>
            <a:r>
              <a:rPr lang="zh-CN" altLang="en-US" sz="1600" b="1" dirty="0">
                <a:solidFill>
                  <a:srgbClr val="000099"/>
                </a:solidFill>
                <a:latin typeface="华文楷体" pitchFamily="2" charset="-122"/>
                <a:ea typeface="华文楷体" pitchFamily="2" charset="-122"/>
              </a:rPr>
              <a:t>（</a:t>
            </a:r>
            <a:r>
              <a:rPr lang="en-US" altLang="zh-CN" sz="1600" b="1" dirty="0">
                <a:solidFill>
                  <a:srgbClr val="000099"/>
                </a:solidFill>
                <a:latin typeface="华文楷体" pitchFamily="2" charset="-122"/>
                <a:ea typeface="华文楷体" pitchFamily="2" charset="-122"/>
              </a:rPr>
              <a:t>Very High Speed Integrated Circuit Hardware Description Language</a:t>
            </a:r>
            <a:r>
              <a:rPr lang="zh-CN" altLang="en-US" sz="1600" b="1" dirty="0">
                <a:solidFill>
                  <a:srgbClr val="000099"/>
                </a:solidFill>
                <a:latin typeface="华文楷体" pitchFamily="2" charset="-122"/>
                <a:ea typeface="华文楷体" pitchFamily="2" charset="-122"/>
              </a:rPr>
              <a:t>，一种标准的硬件电路设计语言</a:t>
            </a:r>
            <a:r>
              <a:rPr lang="zh-CN" altLang="en-US" b="1" dirty="0">
                <a:latin typeface="华文楷体" pitchFamily="2" charset="-122"/>
                <a:ea typeface="华文楷体" pitchFamily="2" charset="-122"/>
              </a:rPr>
              <a:t> </a:t>
            </a:r>
            <a:r>
              <a:rPr lang="zh-CN" altLang="en-US" sz="1600" b="1" dirty="0">
                <a:solidFill>
                  <a:srgbClr val="000099"/>
                </a:solidFill>
                <a:latin typeface="华文楷体" pitchFamily="2" charset="-122"/>
                <a:ea typeface="华文楷体" pitchFamily="2" charset="-122"/>
              </a:rPr>
              <a:t>）的自动转换功能，可以看出，高级的系統仿真或低级的芯片算法设计，都可用</a:t>
            </a:r>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a:t>
            </a:r>
            <a:r>
              <a:rPr lang="en-US" altLang="zh-CN" sz="1600" b="1" dirty="0">
                <a:solidFill>
                  <a:srgbClr val="000099"/>
                </a:solidFill>
                <a:latin typeface="华文楷体" pitchFamily="2" charset="-122"/>
                <a:ea typeface="华文楷体" pitchFamily="2" charset="-122"/>
              </a:rPr>
              <a:t>Simulink</a:t>
            </a:r>
            <a:r>
              <a:rPr lang="zh-CN" altLang="en-US" sz="1600" b="1" dirty="0">
                <a:solidFill>
                  <a:srgbClr val="000099"/>
                </a:solidFill>
                <a:latin typeface="华文楷体" pitchFamily="2" charset="-122"/>
                <a:ea typeface="华文楷体" pitchFamily="2" charset="-122"/>
              </a:rPr>
              <a:t>、</a:t>
            </a:r>
            <a:r>
              <a:rPr lang="en-US" altLang="zh-CN" sz="1600" b="1" dirty="0">
                <a:solidFill>
                  <a:srgbClr val="000099"/>
                </a:solidFill>
                <a:latin typeface="华文楷体" pitchFamily="2" charset="-122"/>
                <a:ea typeface="华文楷体" pitchFamily="2" charset="-122"/>
              </a:rPr>
              <a:t>Stateflow</a:t>
            </a:r>
            <a:r>
              <a:rPr lang="zh-CN" altLang="en-US" sz="1600" b="1" dirty="0">
                <a:solidFill>
                  <a:srgbClr val="000099"/>
                </a:solidFill>
                <a:latin typeface="华文楷体" pitchFamily="2" charset="-122"/>
                <a:ea typeface="华文楷体" pitchFamily="2" charset="-122"/>
              </a:rPr>
              <a:t>及相关的工具箱来完成。</a:t>
            </a:r>
            <a:endParaRPr lang="zh-CN" altLang="en-US" sz="1600" b="1" dirty="0">
              <a:solidFill>
                <a:srgbClr val="000099"/>
              </a:solidFill>
              <a:latin typeface="华文楷体" pitchFamily="2" charset="-122"/>
              <a:ea typeface="华文楷体" pitchFamily="2" charset="-122"/>
            </a:endParaRPr>
          </a:p>
        </p:txBody>
      </p:sp>
      <p:sp>
        <p:nvSpPr>
          <p:cNvPr id="17440" name="AutoShape 32"/>
          <p:cNvSpPr/>
          <p:nvPr/>
        </p:nvSpPr>
        <p:spPr>
          <a:xfrm>
            <a:off x="2057400" y="3657600"/>
            <a:ext cx="3733800" cy="801688"/>
          </a:xfrm>
          <a:prstGeom prst="wedgeRoundRectCallout">
            <a:avLst>
              <a:gd name="adj1" fmla="val -47875"/>
              <a:gd name="adj2" fmla="val 121880"/>
              <a:gd name="adj3" fmla="val 16667"/>
            </a:avLst>
          </a:prstGeom>
          <a:solidFill>
            <a:schemeClr val="accent1"/>
          </a:solidFill>
          <a:ln w="9525" cap="flat" cmpd="sng">
            <a:solidFill>
              <a:srgbClr val="FF9900"/>
            </a:solidFill>
            <a:prstDash val="solid"/>
            <a:miter/>
            <a:headEnd type="none" w="med" len="med"/>
            <a:tailEnd type="none" w="med" len="med"/>
          </a:ln>
        </p:spPr>
        <p:txBody>
          <a:bodyPr lIns="0" tIns="0" rIns="0" bIns="0">
            <a:spAutoFit/>
          </a:bodyPr>
          <a:p>
            <a:pPr eaLnBrk="1" hangingPunct="1"/>
            <a:r>
              <a:rPr lang="en-US" altLang="zh-CN" sz="1600" b="1" dirty="0">
                <a:solidFill>
                  <a:srgbClr val="000099"/>
                </a:solidFill>
                <a:latin typeface="华文楷体" pitchFamily="2" charset="-122"/>
                <a:ea typeface="华文楷体" pitchFamily="2" charset="-122"/>
              </a:rPr>
              <a:t>Stateflow</a:t>
            </a:r>
            <a:r>
              <a:rPr lang="zh-CN" altLang="en-US" sz="1600" b="1" dirty="0">
                <a:solidFill>
                  <a:srgbClr val="000099"/>
                </a:solidFill>
                <a:latin typeface="华文楷体" pitchFamily="2" charset="-122"/>
                <a:ea typeface="华文楷体" pitchFamily="2" charset="-122"/>
              </a:rPr>
              <a:t>是基于有限状态机理论针对复杂的事件驱动系统进行建模、仿真的工具。</a:t>
            </a:r>
            <a:endParaRPr lang="zh-CN" altLang="en-US" sz="1600" b="1" dirty="0">
              <a:solidFill>
                <a:srgbClr val="000099"/>
              </a:solidFill>
              <a:latin typeface="华文楷体" pitchFamily="2" charset="-122"/>
              <a:ea typeface="华文楷体" pitchFamily="2" charset="-122"/>
            </a:endParaRPr>
          </a:p>
        </p:txBody>
      </p:sp>
      <p:sp>
        <p:nvSpPr>
          <p:cNvPr id="17441" name="AutoShape 33"/>
          <p:cNvSpPr/>
          <p:nvPr/>
        </p:nvSpPr>
        <p:spPr>
          <a:xfrm>
            <a:off x="2209800" y="4343400"/>
            <a:ext cx="3733800" cy="536575"/>
          </a:xfrm>
          <a:prstGeom prst="wedgeRoundRectCallout">
            <a:avLst>
              <a:gd name="adj1" fmla="val -47875"/>
              <a:gd name="adj2" fmla="val 121880"/>
              <a:gd name="adj3" fmla="val 16667"/>
            </a:avLst>
          </a:prstGeom>
          <a:solidFill>
            <a:schemeClr val="accent1"/>
          </a:solidFill>
          <a:ln w="9525" cap="flat" cmpd="sng">
            <a:solidFill>
              <a:srgbClr val="FF9900"/>
            </a:solidFill>
            <a:prstDash val="solid"/>
            <a:miter/>
            <a:headEnd type="none" w="med" len="med"/>
            <a:tailEnd type="none" w="med" len="med"/>
          </a:ln>
        </p:spPr>
        <p:txBody>
          <a:bodyPr lIns="0" tIns="0" rIns="0" bIns="0">
            <a:spAutoFit/>
          </a:bodyPr>
          <a:p>
            <a:pPr eaLnBrk="1" hangingPunct="1"/>
            <a:r>
              <a:rPr lang="en-US" altLang="zh-CN" sz="1600" b="1" dirty="0">
                <a:solidFill>
                  <a:srgbClr val="000099"/>
                </a:solidFill>
                <a:latin typeface="华文楷体" pitchFamily="2" charset="-122"/>
                <a:ea typeface="华文楷体" pitchFamily="2" charset="-122"/>
              </a:rPr>
              <a:t>Stateflow Coder</a:t>
            </a:r>
            <a:r>
              <a:rPr lang="zh-CN" altLang="en-US" sz="1600" b="1" dirty="0">
                <a:solidFill>
                  <a:srgbClr val="000099"/>
                </a:solidFill>
                <a:latin typeface="华文楷体" pitchFamily="2" charset="-122"/>
                <a:ea typeface="华文楷体" pitchFamily="2" charset="-122"/>
              </a:rPr>
              <a:t>是基于</a:t>
            </a:r>
            <a:r>
              <a:rPr lang="en-US" altLang="zh-CN" sz="1600" b="1" dirty="0">
                <a:solidFill>
                  <a:srgbClr val="000099"/>
                </a:solidFill>
                <a:latin typeface="华文楷体" pitchFamily="2" charset="-122"/>
                <a:ea typeface="华文楷体" pitchFamily="2" charset="-122"/>
              </a:rPr>
              <a:t>Stateflow</a:t>
            </a:r>
            <a:r>
              <a:rPr lang="zh-CN" altLang="en-US" sz="1600" b="1" dirty="0">
                <a:solidFill>
                  <a:srgbClr val="000099"/>
                </a:solidFill>
                <a:latin typeface="华文楷体" pitchFamily="2" charset="-122"/>
                <a:ea typeface="华文楷体" pitchFamily="2" charset="-122"/>
              </a:rPr>
              <a:t>状态图生成高效、优化的程序代码。</a:t>
            </a:r>
            <a:endParaRPr lang="zh-CN" altLang="en-US" sz="1600" b="1" dirty="0">
              <a:solidFill>
                <a:srgbClr val="000099"/>
              </a:solidFill>
              <a:latin typeface="华文楷体" pitchFamily="2" charset="-122"/>
              <a:ea typeface="华文楷体" pitchFamily="2" charset="-122"/>
            </a:endParaRPr>
          </a:p>
        </p:txBody>
      </p:sp>
      <p:sp>
        <p:nvSpPr>
          <p:cNvPr id="17442" name="AutoShape 30"/>
          <p:cNvSpPr/>
          <p:nvPr/>
        </p:nvSpPr>
        <p:spPr>
          <a:xfrm>
            <a:off x="2209800" y="1905000"/>
            <a:ext cx="4495800" cy="1592263"/>
          </a:xfrm>
          <a:prstGeom prst="wedgeRoundRectCallout">
            <a:avLst>
              <a:gd name="adj1" fmla="val -41560"/>
              <a:gd name="adj2" fmla="val 94963"/>
              <a:gd name="adj3" fmla="val 16667"/>
            </a:avLst>
          </a:prstGeom>
          <a:solidFill>
            <a:schemeClr val="accent1"/>
          </a:solidFill>
          <a:ln w="9525" cap="flat" cmpd="sng">
            <a:solidFill>
              <a:srgbClr val="FF9900"/>
            </a:solidFill>
            <a:prstDash val="solid"/>
            <a:miter/>
            <a:headEnd type="none" w="med" len="med"/>
            <a:tailEnd type="none" w="med" len="med"/>
          </a:ln>
        </p:spPr>
        <p:txBody>
          <a:bodyPr lIns="0" tIns="0" rIns="0" bIns="0">
            <a:spAutoFit/>
          </a:bodyPr>
          <a:p>
            <a:pPr eaLnBrk="1" hangingPunct="1"/>
            <a:r>
              <a:rPr lang="zh-CN" altLang="en-US" sz="1600" b="1" dirty="0">
                <a:solidFill>
                  <a:srgbClr val="000099"/>
                </a:solidFill>
                <a:latin typeface="华文楷体" pitchFamily="2" charset="-122"/>
                <a:ea typeface="华文楷体" pitchFamily="2" charset="-122"/>
              </a:rPr>
              <a:t>围绕着</a:t>
            </a:r>
            <a:r>
              <a:rPr lang="en-US" altLang="zh-CN" sz="1600" b="1" dirty="0">
                <a:solidFill>
                  <a:srgbClr val="000099"/>
                </a:solidFill>
                <a:latin typeface="华文楷体" pitchFamily="2" charset="-122"/>
                <a:ea typeface="华文楷体" pitchFamily="2" charset="-122"/>
              </a:rPr>
              <a:t>Simulink</a:t>
            </a:r>
            <a:r>
              <a:rPr lang="zh-CN" altLang="en-US" sz="1600" b="1" dirty="0">
                <a:solidFill>
                  <a:srgbClr val="000099"/>
                </a:solidFill>
                <a:latin typeface="华文楷体" pitchFamily="2" charset="-122"/>
                <a:ea typeface="华文楷体" pitchFamily="2" charset="-122"/>
              </a:rPr>
              <a:t>仿真核心所开发的应用程序包，称为模块集（</a:t>
            </a:r>
            <a:r>
              <a:rPr lang="en-US" altLang="zh-CN" sz="1600" b="1" dirty="0">
                <a:solidFill>
                  <a:srgbClr val="000099"/>
                </a:solidFill>
                <a:latin typeface="华文楷体" pitchFamily="2" charset="-122"/>
                <a:ea typeface="华文楷体" pitchFamily="2" charset="-122"/>
              </a:rPr>
              <a:t>Blocksets</a:t>
            </a:r>
            <a:r>
              <a:rPr lang="zh-CN" altLang="en-US" sz="1600" b="1" dirty="0">
                <a:solidFill>
                  <a:srgbClr val="000099"/>
                </a:solidFill>
                <a:latin typeface="华文楷体" pitchFamily="2" charset="-122"/>
                <a:ea typeface="华文楷体" pitchFamily="2" charset="-122"/>
              </a:rPr>
              <a:t>）</a:t>
            </a:r>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产品提供许多专用模块集，如</a:t>
            </a:r>
            <a:r>
              <a:rPr lang="en-US" altLang="zh-CN" sz="1600" b="1" dirty="0">
                <a:solidFill>
                  <a:srgbClr val="000099"/>
                </a:solidFill>
                <a:latin typeface="华文楷体" pitchFamily="2" charset="-122"/>
                <a:ea typeface="华文楷体" pitchFamily="2" charset="-122"/>
              </a:rPr>
              <a:t>Communication Blockset</a:t>
            </a:r>
            <a:r>
              <a:rPr lang="zh-CN" altLang="en-US" sz="1600" b="1" dirty="0">
                <a:solidFill>
                  <a:srgbClr val="000099"/>
                </a:solidFill>
                <a:latin typeface="华文楷体" pitchFamily="2" charset="-122"/>
                <a:ea typeface="华文楷体" pitchFamily="2" charset="-122"/>
              </a:rPr>
              <a:t>、</a:t>
            </a:r>
            <a:r>
              <a:rPr lang="en-US" altLang="zh-CN" sz="1600" b="1" dirty="0">
                <a:solidFill>
                  <a:srgbClr val="000099"/>
                </a:solidFill>
                <a:latin typeface="华文楷体" pitchFamily="2" charset="-122"/>
                <a:ea typeface="华文楷体" pitchFamily="2" charset="-122"/>
              </a:rPr>
              <a:t>DSP Blockset</a:t>
            </a:r>
            <a:r>
              <a:rPr lang="zh-CN" altLang="en-US" sz="1600" b="1" dirty="0">
                <a:solidFill>
                  <a:srgbClr val="000099"/>
                </a:solidFill>
                <a:latin typeface="华文楷体" pitchFamily="2" charset="-122"/>
                <a:ea typeface="华文楷体" pitchFamily="2" charset="-122"/>
              </a:rPr>
              <a:t>、</a:t>
            </a:r>
            <a:r>
              <a:rPr lang="en-US" altLang="zh-CN" sz="1600" b="1" dirty="0">
                <a:solidFill>
                  <a:srgbClr val="000099"/>
                </a:solidFill>
                <a:latin typeface="华文楷体" pitchFamily="2" charset="-122"/>
                <a:ea typeface="华文楷体" pitchFamily="2" charset="-122"/>
              </a:rPr>
              <a:t>SimPowerSystem Blockset</a:t>
            </a:r>
            <a:r>
              <a:rPr lang="zh-CN" altLang="en-US" sz="1600" b="1" dirty="0">
                <a:solidFill>
                  <a:srgbClr val="000099"/>
                </a:solidFill>
                <a:latin typeface="华文楷体" pitchFamily="2" charset="-122"/>
                <a:ea typeface="华文楷体" pitchFamily="2" charset="-122"/>
              </a:rPr>
              <a:t>、</a:t>
            </a:r>
            <a:r>
              <a:rPr lang="en-US" altLang="zh-CN" sz="1600" b="1" dirty="0">
                <a:solidFill>
                  <a:srgbClr val="000099"/>
                </a:solidFill>
                <a:latin typeface="华文楷体" pitchFamily="2" charset="-122"/>
                <a:ea typeface="华文楷体" pitchFamily="2" charset="-122"/>
              </a:rPr>
              <a:t>Signal Processing Blockset</a:t>
            </a:r>
            <a:r>
              <a:rPr lang="zh-CN" altLang="en-US" sz="1600" b="1" dirty="0">
                <a:solidFill>
                  <a:srgbClr val="000099"/>
                </a:solidFill>
                <a:latin typeface="华文楷体" pitchFamily="2" charset="-122"/>
                <a:ea typeface="华文楷体" pitchFamily="2" charset="-122"/>
              </a:rPr>
              <a:t>等，详见</a:t>
            </a:r>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在线帮助文档。</a:t>
            </a:r>
            <a:endParaRPr lang="zh-CN" altLang="en-US" sz="1600" b="1" dirty="0">
              <a:solidFill>
                <a:srgbClr val="000099"/>
              </a:solidFill>
              <a:latin typeface="华文楷体" pitchFamily="2" charset="-122"/>
              <a:ea typeface="华文楷体" pitchFamily="2" charset="-122"/>
            </a:endParaRPr>
          </a:p>
        </p:txBody>
      </p:sp>
      <p:sp>
        <p:nvSpPr>
          <p:cNvPr id="17443" name="AutoShape 26"/>
          <p:cNvSpPr/>
          <p:nvPr/>
        </p:nvSpPr>
        <p:spPr>
          <a:xfrm>
            <a:off x="2555875" y="1268413"/>
            <a:ext cx="3429000" cy="1157287"/>
          </a:xfrm>
          <a:prstGeom prst="wedgeRoundRectCallout">
            <a:avLst>
              <a:gd name="adj1" fmla="val -63056"/>
              <a:gd name="adj2" fmla="val 74829"/>
              <a:gd name="adj3" fmla="val 16667"/>
            </a:avLst>
          </a:prstGeom>
          <a:solidFill>
            <a:schemeClr val="accent1"/>
          </a:solidFill>
          <a:ln w="9525" cap="flat" cmpd="sng">
            <a:solidFill>
              <a:srgbClr val="FF9900"/>
            </a:solidFill>
            <a:prstDash val="solid"/>
            <a:miter/>
            <a:headEnd type="none" w="med" len="med"/>
            <a:tailEnd type="none" w="med" len="med"/>
          </a:ln>
        </p:spPr>
        <p:txBody>
          <a:bodyPr lIns="0" rIns="0">
            <a:spAutoFit/>
          </a:bodyPr>
          <a:p>
            <a:pPr eaLnBrk="1" hangingPunct="1"/>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是</a:t>
            </a:r>
            <a:r>
              <a:rPr lang="en-US" altLang="zh-CN" sz="1600" b="1" dirty="0">
                <a:solidFill>
                  <a:srgbClr val="000099"/>
                </a:solidFill>
                <a:latin typeface="华文楷体" pitchFamily="2" charset="-122"/>
                <a:ea typeface="华文楷体" pitchFamily="2" charset="-122"/>
              </a:rPr>
              <a:t>MATLAB</a:t>
            </a:r>
            <a:r>
              <a:rPr lang="zh-CN" altLang="en-US" sz="1600" b="1" dirty="0">
                <a:solidFill>
                  <a:srgbClr val="000099"/>
                </a:solidFill>
                <a:latin typeface="华文楷体" pitchFamily="2" charset="-122"/>
                <a:ea typeface="华文楷体" pitchFamily="2" charset="-122"/>
              </a:rPr>
              <a:t>产品家族的计算核心与基础，是集高性能数值计算与数据可视化于一体的高效编程语言。</a:t>
            </a:r>
            <a:endParaRPr lang="zh-CN" altLang="en-US" sz="1600" b="1" dirty="0">
              <a:solidFill>
                <a:srgbClr val="000099"/>
              </a:solidFill>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443"/>
                                        </p:tgtEl>
                                        <p:attrNameLst>
                                          <p:attrName>style.visibility</p:attrName>
                                        </p:attrNameLst>
                                      </p:cBhvr>
                                      <p:to>
                                        <p:strVal val="visible"/>
                                      </p:to>
                                    </p:set>
                                    <p:anim calcmode="lin" valueType="num">
                                      <p:cBhvr additive="base">
                                        <p:cTn id="7" dur="500" fill="hold"/>
                                        <p:tgtEl>
                                          <p:spTgt spid="17443"/>
                                        </p:tgtEl>
                                        <p:attrNameLst>
                                          <p:attrName>ppt_x</p:attrName>
                                        </p:attrNameLst>
                                      </p:cBhvr>
                                      <p:tavLst>
                                        <p:tav tm="0">
                                          <p:val>
                                            <p:strVal val="1+#ppt_w/2"/>
                                          </p:val>
                                        </p:tav>
                                        <p:tav tm="100000">
                                          <p:val>
                                            <p:strVal val="#ppt_x"/>
                                          </p:val>
                                        </p:tav>
                                      </p:tavLst>
                                    </p:anim>
                                    <p:anim calcmode="lin" valueType="num">
                                      <p:cBhvr additive="base">
                                        <p:cTn id="8" dur="500" fill="hold"/>
                                        <p:tgtEl>
                                          <p:spTgt spid="174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443"/>
                                        </p:tgtEl>
                                        <p:attrNameLst>
                                          <p:attrName>style.visibility</p:attrName>
                                        </p:attrNameLst>
                                      </p:cBhvr>
                                      <p:to>
                                        <p:strVal val="hidden"/>
                                      </p:to>
                                    </p:set>
                                  </p:childTnLst>
                                </p:cTn>
                              </p:par>
                            </p:childTnLst>
                          </p:cTn>
                        </p:par>
                        <p:par>
                          <p:cTn id="13" fill="hold">
                            <p:stCondLst>
                              <p:cond delay="0"/>
                            </p:stCondLst>
                            <p:childTnLst>
                              <p:par>
                                <p:cTn id="14" presetID="2" presetClass="entr" presetSubtype="2" fill="hold" grpId="0" nodeType="afterEffect">
                                  <p:stCondLst>
                                    <p:cond delay="0"/>
                                  </p:stCondLst>
                                  <p:childTnLst>
                                    <p:set>
                                      <p:cBhvr>
                                        <p:cTn id="15" dur="1" fill="hold">
                                          <p:stCondLst>
                                            <p:cond delay="0"/>
                                          </p:stCondLst>
                                        </p:cTn>
                                        <p:tgtEl>
                                          <p:spTgt spid="17436"/>
                                        </p:tgtEl>
                                        <p:attrNameLst>
                                          <p:attrName>style.visibility</p:attrName>
                                        </p:attrNameLst>
                                      </p:cBhvr>
                                      <p:to>
                                        <p:strVal val="visible"/>
                                      </p:to>
                                    </p:set>
                                    <p:anim calcmode="lin" valueType="num">
                                      <p:cBhvr additive="base">
                                        <p:cTn id="16" dur="500" fill="hold"/>
                                        <p:tgtEl>
                                          <p:spTgt spid="17436"/>
                                        </p:tgtEl>
                                        <p:attrNameLst>
                                          <p:attrName>ppt_x</p:attrName>
                                        </p:attrNameLst>
                                      </p:cBhvr>
                                      <p:tavLst>
                                        <p:tav tm="0">
                                          <p:val>
                                            <p:strVal val="1+#ppt_w/2"/>
                                          </p:val>
                                        </p:tav>
                                        <p:tav tm="100000">
                                          <p:val>
                                            <p:strVal val="#ppt_x"/>
                                          </p:val>
                                        </p:tav>
                                      </p:tavLst>
                                    </p:anim>
                                    <p:anim calcmode="lin" valueType="num">
                                      <p:cBhvr additive="base">
                                        <p:cTn id="17" dur="500" fill="hold"/>
                                        <p:tgtEl>
                                          <p:spTgt spid="1743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7436"/>
                                        </p:tgtEl>
                                        <p:attrNameLst>
                                          <p:attrName>style.visibility</p:attrName>
                                        </p:attrNameLst>
                                      </p:cBhvr>
                                      <p:to>
                                        <p:strVal val="hidden"/>
                                      </p:to>
                                    </p:set>
                                  </p:childTnLst>
                                </p:cTn>
                              </p:par>
                            </p:childTnLst>
                          </p:cTn>
                        </p:par>
                        <p:par>
                          <p:cTn id="22" fill="hold">
                            <p:stCondLst>
                              <p:cond delay="0"/>
                            </p:stCondLst>
                            <p:childTnLst>
                              <p:par>
                                <p:cTn id="23" presetID="2" presetClass="entr" presetSubtype="2" fill="hold" grpId="0" nodeType="afterEffect">
                                  <p:stCondLst>
                                    <p:cond delay="0"/>
                                  </p:stCondLst>
                                  <p:childTnLst>
                                    <p:set>
                                      <p:cBhvr>
                                        <p:cTn id="24" dur="1" fill="hold">
                                          <p:stCondLst>
                                            <p:cond delay="0"/>
                                          </p:stCondLst>
                                        </p:cTn>
                                        <p:tgtEl>
                                          <p:spTgt spid="17414"/>
                                        </p:tgtEl>
                                        <p:attrNameLst>
                                          <p:attrName>style.visibility</p:attrName>
                                        </p:attrNameLst>
                                      </p:cBhvr>
                                      <p:to>
                                        <p:strVal val="visible"/>
                                      </p:to>
                                    </p:set>
                                    <p:anim calcmode="lin" valueType="num">
                                      <p:cBhvr additive="base">
                                        <p:cTn id="25" dur="500" fill="hold"/>
                                        <p:tgtEl>
                                          <p:spTgt spid="17414"/>
                                        </p:tgtEl>
                                        <p:attrNameLst>
                                          <p:attrName>ppt_x</p:attrName>
                                        </p:attrNameLst>
                                      </p:cBhvr>
                                      <p:tavLst>
                                        <p:tav tm="0">
                                          <p:val>
                                            <p:strVal val="1+#ppt_w/2"/>
                                          </p:val>
                                        </p:tav>
                                        <p:tav tm="100000">
                                          <p:val>
                                            <p:strVal val="#ppt_x"/>
                                          </p:val>
                                        </p:tav>
                                      </p:tavLst>
                                    </p:anim>
                                    <p:anim calcmode="lin" valueType="num">
                                      <p:cBhvr additive="base">
                                        <p:cTn id="26" dur="500" fill="hold"/>
                                        <p:tgtEl>
                                          <p:spTgt spid="174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7414"/>
                                        </p:tgtEl>
                                        <p:attrNameLst>
                                          <p:attrName>style.visibility</p:attrName>
                                        </p:attrNameLst>
                                      </p:cBhvr>
                                      <p:to>
                                        <p:strVal val="hidden"/>
                                      </p:to>
                                    </p:set>
                                  </p:childTnLst>
                                </p:cTn>
                              </p:par>
                            </p:childTnLst>
                          </p:cTn>
                        </p:par>
                        <p:par>
                          <p:cTn id="31" fill="hold">
                            <p:stCondLst>
                              <p:cond delay="0"/>
                            </p:stCondLst>
                            <p:childTnLst>
                              <p:par>
                                <p:cTn id="32" presetID="2" presetClass="entr" presetSubtype="2" fill="hold" grpId="0" nodeType="afterEffect">
                                  <p:stCondLst>
                                    <p:cond delay="0"/>
                                  </p:stCondLst>
                                  <p:childTnLst>
                                    <p:set>
                                      <p:cBhvr>
                                        <p:cTn id="33" dur="1" fill="hold">
                                          <p:stCondLst>
                                            <p:cond delay="0"/>
                                          </p:stCondLst>
                                        </p:cTn>
                                        <p:tgtEl>
                                          <p:spTgt spid="17437"/>
                                        </p:tgtEl>
                                        <p:attrNameLst>
                                          <p:attrName>style.visibility</p:attrName>
                                        </p:attrNameLst>
                                      </p:cBhvr>
                                      <p:to>
                                        <p:strVal val="visible"/>
                                      </p:to>
                                    </p:set>
                                    <p:anim calcmode="lin" valueType="num">
                                      <p:cBhvr additive="base">
                                        <p:cTn id="34" dur="500" fill="hold"/>
                                        <p:tgtEl>
                                          <p:spTgt spid="17437"/>
                                        </p:tgtEl>
                                        <p:attrNameLst>
                                          <p:attrName>ppt_x</p:attrName>
                                        </p:attrNameLst>
                                      </p:cBhvr>
                                      <p:tavLst>
                                        <p:tav tm="0">
                                          <p:val>
                                            <p:strVal val="1+#ppt_w/2"/>
                                          </p:val>
                                        </p:tav>
                                        <p:tav tm="100000">
                                          <p:val>
                                            <p:strVal val="#ppt_x"/>
                                          </p:val>
                                        </p:tav>
                                      </p:tavLst>
                                    </p:anim>
                                    <p:anim calcmode="lin" valueType="num">
                                      <p:cBhvr additive="base">
                                        <p:cTn id="35" dur="500" fill="hold"/>
                                        <p:tgtEl>
                                          <p:spTgt spid="1743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7437"/>
                                        </p:tgtEl>
                                        <p:attrNameLst>
                                          <p:attrName>style.visibility</p:attrName>
                                        </p:attrNameLst>
                                      </p:cBhvr>
                                      <p:to>
                                        <p:strVal val="hidden"/>
                                      </p:to>
                                    </p:set>
                                  </p:childTnLst>
                                </p:cTn>
                              </p:par>
                            </p:childTnLst>
                          </p:cTn>
                        </p:par>
                        <p:par>
                          <p:cTn id="40" fill="hold">
                            <p:stCondLst>
                              <p:cond delay="0"/>
                            </p:stCondLst>
                            <p:childTnLst>
                              <p:par>
                                <p:cTn id="41" presetID="2" presetClass="entr" presetSubtype="2" fill="hold" grpId="0" nodeType="afterEffect">
                                  <p:stCondLst>
                                    <p:cond delay="0"/>
                                  </p:stCondLst>
                                  <p:childTnLst>
                                    <p:set>
                                      <p:cBhvr>
                                        <p:cTn id="42" dur="1" fill="hold">
                                          <p:stCondLst>
                                            <p:cond delay="0"/>
                                          </p:stCondLst>
                                        </p:cTn>
                                        <p:tgtEl>
                                          <p:spTgt spid="17442"/>
                                        </p:tgtEl>
                                        <p:attrNameLst>
                                          <p:attrName>style.visibility</p:attrName>
                                        </p:attrNameLst>
                                      </p:cBhvr>
                                      <p:to>
                                        <p:strVal val="visible"/>
                                      </p:to>
                                    </p:set>
                                    <p:anim calcmode="lin" valueType="num">
                                      <p:cBhvr additive="base">
                                        <p:cTn id="43" dur="500" fill="hold"/>
                                        <p:tgtEl>
                                          <p:spTgt spid="17442"/>
                                        </p:tgtEl>
                                        <p:attrNameLst>
                                          <p:attrName>ppt_x</p:attrName>
                                        </p:attrNameLst>
                                      </p:cBhvr>
                                      <p:tavLst>
                                        <p:tav tm="0">
                                          <p:val>
                                            <p:strVal val="1+#ppt_w/2"/>
                                          </p:val>
                                        </p:tav>
                                        <p:tav tm="100000">
                                          <p:val>
                                            <p:strVal val="#ppt_x"/>
                                          </p:val>
                                        </p:tav>
                                      </p:tavLst>
                                    </p:anim>
                                    <p:anim calcmode="lin" valueType="num">
                                      <p:cBhvr additive="base">
                                        <p:cTn id="44" dur="500" fill="hold"/>
                                        <p:tgtEl>
                                          <p:spTgt spid="1744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7442"/>
                                        </p:tgtEl>
                                        <p:attrNameLst>
                                          <p:attrName>style.visibility</p:attrName>
                                        </p:attrNameLst>
                                      </p:cBhvr>
                                      <p:to>
                                        <p:strVal val="hidden"/>
                                      </p:to>
                                    </p:set>
                                  </p:childTnLst>
                                </p:cTn>
                              </p:par>
                            </p:childTnLst>
                          </p:cTn>
                        </p:par>
                        <p:par>
                          <p:cTn id="49" fill="hold">
                            <p:stCondLst>
                              <p:cond delay="0"/>
                            </p:stCondLst>
                            <p:childTnLst>
                              <p:par>
                                <p:cTn id="50" presetID="2" presetClass="entr" presetSubtype="2" fill="hold" grpId="0" nodeType="afterEffect">
                                  <p:stCondLst>
                                    <p:cond delay="0"/>
                                  </p:stCondLst>
                                  <p:childTnLst>
                                    <p:set>
                                      <p:cBhvr>
                                        <p:cTn id="51" dur="1" fill="hold">
                                          <p:stCondLst>
                                            <p:cond delay="0"/>
                                          </p:stCondLst>
                                        </p:cTn>
                                        <p:tgtEl>
                                          <p:spTgt spid="17438"/>
                                        </p:tgtEl>
                                        <p:attrNameLst>
                                          <p:attrName>style.visibility</p:attrName>
                                        </p:attrNameLst>
                                      </p:cBhvr>
                                      <p:to>
                                        <p:strVal val="visible"/>
                                      </p:to>
                                    </p:set>
                                    <p:anim calcmode="lin" valueType="num">
                                      <p:cBhvr additive="base">
                                        <p:cTn id="52" dur="500" fill="hold"/>
                                        <p:tgtEl>
                                          <p:spTgt spid="17438"/>
                                        </p:tgtEl>
                                        <p:attrNameLst>
                                          <p:attrName>ppt_x</p:attrName>
                                        </p:attrNameLst>
                                      </p:cBhvr>
                                      <p:tavLst>
                                        <p:tav tm="0">
                                          <p:val>
                                            <p:strVal val="1+#ppt_w/2"/>
                                          </p:val>
                                        </p:tav>
                                        <p:tav tm="100000">
                                          <p:val>
                                            <p:strVal val="#ppt_x"/>
                                          </p:val>
                                        </p:tav>
                                      </p:tavLst>
                                    </p:anim>
                                    <p:anim calcmode="lin" valueType="num">
                                      <p:cBhvr additive="base">
                                        <p:cTn id="53" dur="500" fill="hold"/>
                                        <p:tgtEl>
                                          <p:spTgt spid="17438"/>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7438"/>
                                        </p:tgtEl>
                                        <p:attrNameLst>
                                          <p:attrName>style.visibility</p:attrName>
                                        </p:attrNameLst>
                                      </p:cBhvr>
                                      <p:to>
                                        <p:strVal val="hidden"/>
                                      </p:to>
                                    </p:set>
                                  </p:childTnLst>
                                </p:cTn>
                              </p:par>
                            </p:childTnLst>
                          </p:cTn>
                        </p:par>
                        <p:par>
                          <p:cTn id="58" fill="hold">
                            <p:stCondLst>
                              <p:cond delay="0"/>
                            </p:stCondLst>
                            <p:childTnLst>
                              <p:par>
                                <p:cTn id="59" presetID="2" presetClass="entr" presetSubtype="2" fill="hold" grpId="0" nodeType="afterEffect">
                                  <p:stCondLst>
                                    <p:cond delay="0"/>
                                  </p:stCondLst>
                                  <p:childTnLst>
                                    <p:set>
                                      <p:cBhvr>
                                        <p:cTn id="60" dur="1" fill="hold">
                                          <p:stCondLst>
                                            <p:cond delay="0"/>
                                          </p:stCondLst>
                                        </p:cTn>
                                        <p:tgtEl>
                                          <p:spTgt spid="17440"/>
                                        </p:tgtEl>
                                        <p:attrNameLst>
                                          <p:attrName>style.visibility</p:attrName>
                                        </p:attrNameLst>
                                      </p:cBhvr>
                                      <p:to>
                                        <p:strVal val="visible"/>
                                      </p:to>
                                    </p:set>
                                    <p:anim calcmode="lin" valueType="num">
                                      <p:cBhvr additive="base">
                                        <p:cTn id="61" dur="500" fill="hold"/>
                                        <p:tgtEl>
                                          <p:spTgt spid="17440"/>
                                        </p:tgtEl>
                                        <p:attrNameLst>
                                          <p:attrName>ppt_x</p:attrName>
                                        </p:attrNameLst>
                                      </p:cBhvr>
                                      <p:tavLst>
                                        <p:tav tm="0">
                                          <p:val>
                                            <p:strVal val="1+#ppt_w/2"/>
                                          </p:val>
                                        </p:tav>
                                        <p:tav tm="100000">
                                          <p:val>
                                            <p:strVal val="#ppt_x"/>
                                          </p:val>
                                        </p:tav>
                                      </p:tavLst>
                                    </p:anim>
                                    <p:anim calcmode="lin" valueType="num">
                                      <p:cBhvr additive="base">
                                        <p:cTn id="62" dur="500" fill="hold"/>
                                        <p:tgtEl>
                                          <p:spTgt spid="17440"/>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440"/>
                                        </p:tgtEl>
                                        <p:attrNameLst>
                                          <p:attrName>style.visibility</p:attrName>
                                        </p:attrNameLst>
                                      </p:cBhvr>
                                      <p:to>
                                        <p:strVal val="hidden"/>
                                      </p:to>
                                    </p:set>
                                  </p:childTnLst>
                                </p:cTn>
                              </p:par>
                            </p:childTnLst>
                          </p:cTn>
                        </p:par>
                        <p:par>
                          <p:cTn id="67" fill="hold">
                            <p:stCondLst>
                              <p:cond delay="0"/>
                            </p:stCondLst>
                            <p:childTnLst>
                              <p:par>
                                <p:cTn id="68" presetID="2" presetClass="entr" presetSubtype="2" fill="hold" grpId="0" nodeType="afterEffect">
                                  <p:stCondLst>
                                    <p:cond delay="0"/>
                                  </p:stCondLst>
                                  <p:childTnLst>
                                    <p:set>
                                      <p:cBhvr>
                                        <p:cTn id="69" dur="1" fill="hold">
                                          <p:stCondLst>
                                            <p:cond delay="0"/>
                                          </p:stCondLst>
                                        </p:cTn>
                                        <p:tgtEl>
                                          <p:spTgt spid="17441"/>
                                        </p:tgtEl>
                                        <p:attrNameLst>
                                          <p:attrName>style.visibility</p:attrName>
                                        </p:attrNameLst>
                                      </p:cBhvr>
                                      <p:to>
                                        <p:strVal val="visible"/>
                                      </p:to>
                                    </p:set>
                                    <p:anim calcmode="lin" valueType="num">
                                      <p:cBhvr additive="base">
                                        <p:cTn id="70" dur="500" fill="hold"/>
                                        <p:tgtEl>
                                          <p:spTgt spid="17441"/>
                                        </p:tgtEl>
                                        <p:attrNameLst>
                                          <p:attrName>ppt_x</p:attrName>
                                        </p:attrNameLst>
                                      </p:cBhvr>
                                      <p:tavLst>
                                        <p:tav tm="0">
                                          <p:val>
                                            <p:strVal val="1+#ppt_w/2"/>
                                          </p:val>
                                        </p:tav>
                                        <p:tav tm="100000">
                                          <p:val>
                                            <p:strVal val="#ppt_x"/>
                                          </p:val>
                                        </p:tav>
                                      </p:tavLst>
                                    </p:anim>
                                    <p:anim calcmode="lin" valueType="num">
                                      <p:cBhvr additive="base">
                                        <p:cTn id="71" dur="500" fill="hold"/>
                                        <p:tgtEl>
                                          <p:spTgt spid="17441"/>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1744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7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animBg="1"/>
      <p:bldP spid="17414" grpId="1" animBg="1"/>
      <p:bldP spid="17436" grpId="0" animBg="1"/>
      <p:bldP spid="17436" grpId="1" animBg="1"/>
      <p:bldP spid="17437" grpId="0" animBg="1"/>
      <p:bldP spid="17437" grpId="1" animBg="1"/>
      <p:bldP spid="17438" grpId="0" animBg="1"/>
      <p:bldP spid="17438" grpId="1" animBg="1"/>
      <p:bldP spid="17439" grpId="0" animBg="1"/>
      <p:bldP spid="17440" grpId="0" animBg="1"/>
      <p:bldP spid="17440" grpId="1" animBg="1"/>
      <p:bldP spid="17441" grpId="0" animBg="1"/>
      <p:bldP spid="17441" grpId="1" animBg="1"/>
      <p:bldP spid="17442" grpId="0" animBg="1"/>
      <p:bldP spid="17442" grpId="1" animBg="1"/>
      <p:bldP spid="17443" grpId="0" animBg="1"/>
      <p:bldP spid="17443" grpId="1"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Rectangle 2"/>
          <p:cNvSpPr>
            <a:spLocks noGrp="1"/>
          </p:cNvSpPr>
          <p:nvPr>
            <p:ph type="title" idx="4294967295"/>
          </p:nvPr>
        </p:nvSpPr>
        <p:spPr>
          <a:xfrm>
            <a:off x="1042988" y="368300"/>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6.1.1 二维曲线绘图的基本操作</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4643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4643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140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46437" name="Rectangle 3"/>
          <p:cNvSpPr>
            <a:spLocks noGrp="1"/>
          </p:cNvSpPr>
          <p:nvPr>
            <p:ph sz="quarter" idx="1"/>
          </p:nvPr>
        </p:nvSpPr>
        <p:spPr>
          <a:xfrm>
            <a:off x="457200" y="1412875"/>
            <a:ext cx="8229600" cy="489585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90000"/>
              </a:lnSpc>
            </a:pPr>
            <a:r>
              <a:rPr lang="en-US" altLang="zh-CN" sz="2600" b="1" dirty="0">
                <a:solidFill>
                  <a:srgbClr val="0000FF"/>
                </a:solidFill>
                <a:latin typeface="华文楷体" pitchFamily="2" charset="-122"/>
                <a:ea typeface="华文楷体" pitchFamily="2" charset="-122"/>
                <a:sym typeface="Arial" panose="020B0604020202020204" pitchFamily="34" charset="0"/>
              </a:rPr>
              <a:t>plot</a:t>
            </a:r>
            <a:r>
              <a:rPr lang="zh-CN" altLang="en-US" sz="2600" b="1" dirty="0">
                <a:solidFill>
                  <a:srgbClr val="0000FF"/>
                </a:solidFill>
                <a:latin typeface="华文楷体" pitchFamily="2" charset="-122"/>
                <a:ea typeface="华文楷体" pitchFamily="2" charset="-122"/>
                <a:sym typeface="Arial" panose="020B0604020202020204" pitchFamily="34" charset="0"/>
              </a:rPr>
              <a:t>指令的基本调用格式 </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rPr>
              <a:t>（</a:t>
            </a:r>
            <a:r>
              <a:rPr lang="en-US" altLang="zh-CN" b="1" dirty="0">
                <a:solidFill>
                  <a:srgbClr val="0000FF"/>
                </a:solidFill>
                <a:latin typeface="Times New Roman" panose="02020603050405020304" pitchFamily="18" charset="0"/>
                <a:ea typeface="华文楷体" pitchFamily="2" charset="-122"/>
              </a:rPr>
              <a:t>1</a:t>
            </a:r>
            <a:r>
              <a:rPr lang="zh-CN" altLang="en-US" b="1" dirty="0">
                <a:solidFill>
                  <a:srgbClr val="0000FF"/>
                </a:solidFill>
                <a:latin typeface="Times New Roman" panose="02020603050405020304" pitchFamily="18" charset="0"/>
                <a:ea typeface="华文楷体" pitchFamily="2" charset="-122"/>
              </a:rPr>
              <a:t>）</a:t>
            </a:r>
            <a:r>
              <a:rPr lang="en-US" altLang="zh-CN" b="1" dirty="0">
                <a:solidFill>
                  <a:srgbClr val="0000FF"/>
                </a:solidFill>
                <a:latin typeface="Times New Roman" panose="02020603050405020304" pitchFamily="18" charset="0"/>
                <a:ea typeface="华文楷体" pitchFamily="2" charset="-122"/>
              </a:rPr>
              <a:t>plot(x) </a:t>
            </a:r>
            <a:endParaRPr lang="en-US" altLang="zh-CN"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为向量时，以该元素的下标为横坐标、元素值为纵坐标绘出曲线</a:t>
            </a:r>
            <a:endParaRPr lang="zh-CN" altLang="en-US"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为实数二维数组时，则按列绘制每列元素值相对其下标的曲线，曲线数等于</a:t>
            </a: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数组的列数。</a:t>
            </a:r>
            <a:endParaRPr lang="zh-CN" altLang="en-US"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为复数二维数组时，则按列分别以数组的实部和虚部为横、纵坐标绘制多条曲线</a:t>
            </a:r>
            <a:endParaRPr lang="zh-CN" altLang="en-US" b="1" dirty="0">
              <a:latin typeface="Times New Roman" panose="02020603050405020304" pitchFamily="18" charset="0"/>
              <a:ea typeface="华文楷体" pitchFamily="2" charset="-122"/>
            </a:endParaRPr>
          </a:p>
          <a:p>
            <a:pPr marL="0" lvl="0" indent="0" algn="just" eaLnBrk="1" hangingPunct="1">
              <a:lnSpc>
                <a:spcPct val="9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rPr>
              <a:t>（</a:t>
            </a:r>
            <a:r>
              <a:rPr lang="en-US" altLang="zh-CN" b="1" dirty="0">
                <a:solidFill>
                  <a:srgbClr val="0000FF"/>
                </a:solidFill>
                <a:latin typeface="Times New Roman" panose="02020603050405020304" pitchFamily="18" charset="0"/>
                <a:ea typeface="华文楷体" pitchFamily="2" charset="-122"/>
              </a:rPr>
              <a:t>2</a:t>
            </a:r>
            <a:r>
              <a:rPr lang="zh-CN" altLang="en-US" b="1" dirty="0">
                <a:solidFill>
                  <a:srgbClr val="0000FF"/>
                </a:solidFill>
                <a:latin typeface="Times New Roman" panose="02020603050405020304" pitchFamily="18" charset="0"/>
                <a:ea typeface="华文楷体" pitchFamily="2" charset="-122"/>
              </a:rPr>
              <a:t>）</a:t>
            </a:r>
            <a:r>
              <a:rPr lang="en-US" altLang="zh-CN" b="1" dirty="0">
                <a:solidFill>
                  <a:srgbClr val="0000FF"/>
                </a:solidFill>
                <a:latin typeface="Times New Roman" panose="02020603050405020304" pitchFamily="18" charset="0"/>
                <a:ea typeface="华文楷体" pitchFamily="2" charset="-122"/>
              </a:rPr>
              <a:t>plot(x, y)</a:t>
            </a:r>
            <a:endParaRPr lang="en-US" altLang="zh-CN"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a:t>
            </a:r>
            <a:r>
              <a:rPr lang="en-US" altLang="zh-CN" b="1" dirty="0">
                <a:latin typeface="Times New Roman" panose="02020603050405020304" pitchFamily="18" charset="0"/>
                <a:ea typeface="华文楷体" pitchFamily="2" charset="-122"/>
              </a:rPr>
              <a:t>y</a:t>
            </a:r>
            <a:r>
              <a:rPr lang="zh-CN" altLang="en-US" b="1" dirty="0">
                <a:latin typeface="Times New Roman" panose="02020603050405020304" pitchFamily="18" charset="0"/>
                <a:ea typeface="华文楷体" pitchFamily="2" charset="-122"/>
              </a:rPr>
              <a:t>为同维数组时，绘制以</a:t>
            </a: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a:t>
            </a:r>
            <a:r>
              <a:rPr lang="en-US" altLang="zh-CN" b="1" dirty="0">
                <a:latin typeface="Times New Roman" panose="02020603050405020304" pitchFamily="18" charset="0"/>
                <a:ea typeface="华文楷体" pitchFamily="2" charset="-122"/>
              </a:rPr>
              <a:t>y</a:t>
            </a:r>
            <a:r>
              <a:rPr lang="zh-CN" altLang="en-US" b="1" dirty="0">
                <a:latin typeface="Times New Roman" panose="02020603050405020304" pitchFamily="18" charset="0"/>
                <a:ea typeface="华文楷体" pitchFamily="2" charset="-122"/>
              </a:rPr>
              <a:t>元素为横纵坐标的曲线</a:t>
            </a:r>
            <a:endParaRPr lang="zh-CN" altLang="en-US"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为向量，</a:t>
            </a:r>
            <a:r>
              <a:rPr lang="en-US" altLang="zh-CN" b="1" dirty="0">
                <a:latin typeface="Times New Roman" panose="02020603050405020304" pitchFamily="18" charset="0"/>
                <a:ea typeface="华文楷体" pitchFamily="2" charset="-122"/>
              </a:rPr>
              <a:t>y</a:t>
            </a:r>
            <a:r>
              <a:rPr lang="zh-CN" altLang="en-US" b="1" dirty="0">
                <a:latin typeface="Times New Roman" panose="02020603050405020304" pitchFamily="18" charset="0"/>
                <a:ea typeface="华文楷体" pitchFamily="2" charset="-122"/>
              </a:rPr>
              <a:t>为二维数组、且其列数或行数等于</a:t>
            </a: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的元素数时，绘制多条不同颜色的曲线</a:t>
            </a:r>
            <a:endParaRPr lang="zh-CN" altLang="en-US"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为二维数组，</a:t>
            </a:r>
            <a:r>
              <a:rPr lang="en-US" altLang="zh-CN" b="1" dirty="0">
                <a:latin typeface="Times New Roman" panose="02020603050405020304" pitchFamily="18" charset="0"/>
                <a:ea typeface="华文楷体" pitchFamily="2" charset="-122"/>
              </a:rPr>
              <a:t>y</a:t>
            </a:r>
            <a:r>
              <a:rPr lang="zh-CN" altLang="en-US" b="1" dirty="0">
                <a:latin typeface="Times New Roman" panose="02020603050405020304" pitchFamily="18" charset="0"/>
                <a:ea typeface="华文楷体" pitchFamily="2" charset="-122"/>
              </a:rPr>
              <a:t>为向量时，情况与上相同，只是</a:t>
            </a:r>
            <a:r>
              <a:rPr lang="en-US" altLang="zh-CN" b="1" dirty="0">
                <a:latin typeface="Times New Roman" panose="02020603050405020304" pitchFamily="18" charset="0"/>
                <a:ea typeface="华文楷体" pitchFamily="2" charset="-122"/>
              </a:rPr>
              <a:t>y</a:t>
            </a:r>
            <a:r>
              <a:rPr lang="zh-CN" altLang="en-US" b="1" dirty="0">
                <a:latin typeface="Times New Roman" panose="02020603050405020304" pitchFamily="18" charset="0"/>
                <a:ea typeface="华文楷体" pitchFamily="2" charset="-122"/>
              </a:rPr>
              <a:t>仍为纵坐标。</a:t>
            </a:r>
            <a:endParaRPr lang="zh-CN" altLang="en-US" b="1" dirty="0">
              <a:latin typeface="Times New Roman" panose="02020603050405020304" pitchFamily="18" charset="0"/>
              <a:ea typeface="华文楷体" pitchFamily="2" charset="-122"/>
            </a:endParaRPr>
          </a:p>
          <a:p>
            <a:pPr marL="0" lvl="0" indent="0" algn="just" eaLnBrk="1" hangingPunct="1">
              <a:lnSpc>
                <a:spcPct val="9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rPr>
              <a:t>（</a:t>
            </a:r>
            <a:r>
              <a:rPr lang="fr-FR" altLang="en-US" b="1" dirty="0">
                <a:solidFill>
                  <a:srgbClr val="0000FF"/>
                </a:solidFill>
                <a:latin typeface="Times New Roman" panose="02020603050405020304" pitchFamily="18" charset="0"/>
                <a:ea typeface="华文楷体" pitchFamily="2" charset="-122"/>
              </a:rPr>
              <a:t>3</a:t>
            </a:r>
            <a:r>
              <a:rPr lang="zh-CN" altLang="en-US" b="1" dirty="0">
                <a:solidFill>
                  <a:srgbClr val="0000FF"/>
                </a:solidFill>
                <a:latin typeface="Times New Roman" panose="02020603050405020304" pitchFamily="18" charset="0"/>
                <a:ea typeface="华文楷体" pitchFamily="2" charset="-122"/>
              </a:rPr>
              <a:t>）</a:t>
            </a:r>
            <a:r>
              <a:rPr lang="fr-FR" altLang="en-US" b="1" dirty="0">
                <a:solidFill>
                  <a:srgbClr val="0000FF"/>
                </a:solidFill>
                <a:latin typeface="Times New Roman" panose="02020603050405020304" pitchFamily="18" charset="0"/>
                <a:ea typeface="华文楷体" pitchFamily="2" charset="-122"/>
              </a:rPr>
              <a:t>plot(x1, y1, x2, y2, …)</a:t>
            </a:r>
            <a:endParaRPr lang="fr-FR" altLang="en-US" b="1" dirty="0">
              <a:solidFill>
                <a:srgbClr val="0000FF"/>
              </a:solidFill>
              <a:latin typeface="Times New Roman" panose="02020603050405020304" pitchFamily="18" charset="0"/>
              <a:ea typeface="华文楷体" pitchFamily="2" charset="-122"/>
            </a:endParaRPr>
          </a:p>
          <a:p>
            <a:pPr lvl="1" algn="just" eaLnBrk="1" hangingPunct="1">
              <a:lnSpc>
                <a:spcPct val="90000"/>
              </a:lnSpc>
            </a:pPr>
            <a:r>
              <a:rPr lang="zh-CN" altLang="en-US" b="1" dirty="0">
                <a:latin typeface="Times New Roman" panose="02020603050405020304" pitchFamily="18" charset="0"/>
                <a:ea typeface="华文楷体" pitchFamily="2" charset="-122"/>
              </a:rPr>
              <a:t>绘制以</a:t>
            </a:r>
            <a:r>
              <a:rPr lang="fr-FR" altLang="en-US" b="1" dirty="0">
                <a:latin typeface="Times New Roman" panose="02020603050405020304" pitchFamily="18" charset="0"/>
                <a:ea typeface="华文楷体" pitchFamily="2" charset="-122"/>
              </a:rPr>
              <a:t>x1</a:t>
            </a:r>
            <a:r>
              <a:rPr lang="zh-CN" altLang="en-US" b="1" dirty="0">
                <a:latin typeface="Times New Roman" panose="02020603050405020304" pitchFamily="18" charset="0"/>
                <a:ea typeface="华文楷体" pitchFamily="2" charset="-122"/>
              </a:rPr>
              <a:t>为横坐标、</a:t>
            </a:r>
            <a:r>
              <a:rPr lang="fr-FR" altLang="en-US" b="1" dirty="0">
                <a:latin typeface="Times New Roman" panose="02020603050405020304" pitchFamily="18" charset="0"/>
                <a:ea typeface="华文楷体" pitchFamily="2" charset="-122"/>
              </a:rPr>
              <a:t>y1</a:t>
            </a:r>
            <a:r>
              <a:rPr lang="zh-CN" altLang="en-US" b="1" dirty="0">
                <a:latin typeface="Times New Roman" panose="02020603050405020304" pitchFamily="18" charset="0"/>
                <a:ea typeface="华文楷体" pitchFamily="2" charset="-122"/>
              </a:rPr>
              <a:t>为纵坐标的曲线</a:t>
            </a:r>
            <a:r>
              <a:rPr lang="fr-FR" altLang="en-US" b="1" dirty="0">
                <a:latin typeface="Times New Roman" panose="02020603050405020304" pitchFamily="18" charset="0"/>
                <a:ea typeface="华文楷体" pitchFamily="2" charset="-122"/>
              </a:rPr>
              <a:t>1</a:t>
            </a:r>
            <a:r>
              <a:rPr lang="zh-CN" altLang="en-US" b="1" dirty="0">
                <a:latin typeface="Times New Roman" panose="02020603050405020304" pitchFamily="18" charset="0"/>
                <a:ea typeface="华文楷体" pitchFamily="2" charset="-122"/>
              </a:rPr>
              <a:t>，以</a:t>
            </a:r>
            <a:r>
              <a:rPr lang="fr-FR" altLang="en-US" b="1" dirty="0">
                <a:latin typeface="Times New Roman" panose="02020603050405020304" pitchFamily="18" charset="0"/>
                <a:ea typeface="华文楷体" pitchFamily="2" charset="-122"/>
              </a:rPr>
              <a:t>x2</a:t>
            </a:r>
            <a:r>
              <a:rPr lang="zh-CN" altLang="en-US" b="1" dirty="0">
                <a:latin typeface="Times New Roman" panose="02020603050405020304" pitchFamily="18" charset="0"/>
                <a:ea typeface="华文楷体" pitchFamily="2" charset="-122"/>
              </a:rPr>
              <a:t>为横坐标、</a:t>
            </a:r>
            <a:r>
              <a:rPr lang="fr-FR" altLang="en-US" b="1" dirty="0">
                <a:latin typeface="Times New Roman" panose="02020603050405020304" pitchFamily="18" charset="0"/>
                <a:ea typeface="华文楷体" pitchFamily="2" charset="-122"/>
              </a:rPr>
              <a:t>y2</a:t>
            </a:r>
            <a:r>
              <a:rPr lang="zh-CN" altLang="en-US" b="1" dirty="0">
                <a:latin typeface="Times New Roman" panose="02020603050405020304" pitchFamily="18" charset="0"/>
                <a:ea typeface="华文楷体" pitchFamily="2" charset="-122"/>
              </a:rPr>
              <a:t>为纵坐标的曲线</a:t>
            </a:r>
            <a:r>
              <a:rPr lang="fr-FR" altLang="en-US" b="1" dirty="0">
                <a:latin typeface="Times New Roman" panose="02020603050405020304" pitchFamily="18" charset="0"/>
                <a:ea typeface="华文楷体" pitchFamily="2" charset="-122"/>
              </a:rPr>
              <a:t>2</a:t>
            </a:r>
            <a:r>
              <a:rPr lang="zh-CN" altLang="en-US" b="1" dirty="0">
                <a:latin typeface="Times New Roman" panose="02020603050405020304" pitchFamily="18" charset="0"/>
                <a:ea typeface="华文楷体" pitchFamily="2" charset="-122"/>
              </a:rPr>
              <a:t>，等等。</a:t>
            </a:r>
            <a:endParaRPr lang="zh-CN" altLang="en-US" b="1" dirty="0">
              <a:latin typeface="Times New Roman" panose="02020603050405020304" pitchFamily="18" charset="0"/>
              <a:ea typeface="华文楷体" pitchFamily="2" charset="-122"/>
            </a:endParaRPr>
          </a:p>
          <a:p>
            <a:pPr lvl="1" algn="just" eaLnBrk="1" hangingPunct="1">
              <a:lnSpc>
                <a:spcPct val="90000"/>
              </a:lnSpc>
            </a:pPr>
            <a:r>
              <a:rPr lang="zh-CN" altLang="en-US" b="1" dirty="0">
                <a:latin typeface="Times New Roman" panose="02020603050405020304" pitchFamily="18" charset="0"/>
                <a:ea typeface="华文楷体" pitchFamily="2" charset="-122"/>
              </a:rPr>
              <a:t>其中</a:t>
            </a: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为横坐标，</a:t>
            </a:r>
            <a:r>
              <a:rPr lang="en-US" altLang="zh-CN" b="1" dirty="0">
                <a:latin typeface="Times New Roman" panose="02020603050405020304" pitchFamily="18" charset="0"/>
                <a:ea typeface="华文楷体" pitchFamily="2" charset="-122"/>
              </a:rPr>
              <a:t>y</a:t>
            </a:r>
            <a:r>
              <a:rPr lang="zh-CN" altLang="en-US" b="1" dirty="0">
                <a:latin typeface="Times New Roman" panose="02020603050405020304" pitchFamily="18" charset="0"/>
                <a:ea typeface="华文楷体" pitchFamily="2" charset="-122"/>
              </a:rPr>
              <a:t>为纵坐标，绘制</a:t>
            </a:r>
            <a:r>
              <a:rPr lang="en-US" altLang="zh-CN" b="1" dirty="0">
                <a:latin typeface="Times New Roman" panose="02020603050405020304" pitchFamily="18" charset="0"/>
                <a:ea typeface="华文楷体" pitchFamily="2" charset="-122"/>
              </a:rPr>
              <a:t>y=f(x)</a:t>
            </a:r>
            <a:r>
              <a:rPr lang="zh-CN" altLang="en-US" b="1" dirty="0">
                <a:latin typeface="Times New Roman" panose="02020603050405020304" pitchFamily="18" charset="0"/>
                <a:ea typeface="华文楷体" pitchFamily="2" charset="-122"/>
              </a:rPr>
              <a:t>函数曲线。</a:t>
            </a:r>
            <a:r>
              <a:rPr lang="zh-CN" altLang="en-US" b="1" dirty="0">
                <a:solidFill>
                  <a:srgbClr val="0000FF"/>
                </a:solidFill>
                <a:latin typeface="Times New Roman" panose="02020603050405020304" pitchFamily="18" charset="0"/>
                <a:ea typeface="华文楷体" pitchFamily="2" charset="-122"/>
              </a:rPr>
              <a:t> </a:t>
            </a:r>
            <a:endParaRPr lang="zh-CN" altLang="en-US" b="1" dirty="0">
              <a:solidFill>
                <a:srgbClr val="0000FF"/>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6437">
                                            <p:txEl>
                                              <p:charRg st="15" end="27"/>
                                            </p:txEl>
                                          </p:spTgt>
                                        </p:tgtEl>
                                        <p:attrNameLst>
                                          <p:attrName>style.visibility</p:attrName>
                                        </p:attrNameLst>
                                      </p:cBhvr>
                                      <p:to>
                                        <p:strVal val="visible"/>
                                      </p:to>
                                    </p:set>
                                    <p:animEffect transition="in" filter="wipe(up)">
                                      <p:cBhvr>
                                        <p:cTn id="7" dur="500"/>
                                        <p:tgtEl>
                                          <p:spTgt spid="146437">
                                            <p:txEl>
                                              <p:charRg st="15" end="27"/>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46437">
                                            <p:txEl>
                                              <p:charRg st="27" end="57"/>
                                            </p:txEl>
                                          </p:spTgt>
                                        </p:tgtEl>
                                        <p:attrNameLst>
                                          <p:attrName>style.visibility</p:attrName>
                                        </p:attrNameLst>
                                      </p:cBhvr>
                                      <p:to>
                                        <p:strVal val="visible"/>
                                      </p:to>
                                    </p:set>
                                    <p:animEffect transition="in" filter="wipe(up)">
                                      <p:cBhvr>
                                        <p:cTn id="10" dur="500"/>
                                        <p:tgtEl>
                                          <p:spTgt spid="146437">
                                            <p:txEl>
                                              <p:charRg st="27" end="57"/>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46437">
                                            <p:txEl>
                                              <p:charRg st="57" end="99"/>
                                            </p:txEl>
                                          </p:spTgt>
                                        </p:tgtEl>
                                        <p:attrNameLst>
                                          <p:attrName>style.visibility</p:attrName>
                                        </p:attrNameLst>
                                      </p:cBhvr>
                                      <p:to>
                                        <p:strVal val="visible"/>
                                      </p:to>
                                    </p:set>
                                    <p:animEffect transition="in" filter="wipe(up)">
                                      <p:cBhvr>
                                        <p:cTn id="13" dur="500"/>
                                        <p:tgtEl>
                                          <p:spTgt spid="146437">
                                            <p:txEl>
                                              <p:charRg st="57" end="99"/>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46437">
                                            <p:txEl>
                                              <p:charRg st="99" end="136"/>
                                            </p:txEl>
                                          </p:spTgt>
                                        </p:tgtEl>
                                        <p:attrNameLst>
                                          <p:attrName>style.visibility</p:attrName>
                                        </p:attrNameLst>
                                      </p:cBhvr>
                                      <p:to>
                                        <p:strVal val="visible"/>
                                      </p:to>
                                    </p:set>
                                    <p:animEffect transition="in" filter="wipe(up)">
                                      <p:cBhvr>
                                        <p:cTn id="16" dur="500"/>
                                        <p:tgtEl>
                                          <p:spTgt spid="146437">
                                            <p:txEl>
                                              <p:charRg st="99" end="13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6437">
                                            <p:txEl>
                                              <p:charRg st="136" end="150"/>
                                            </p:txEl>
                                          </p:spTgt>
                                        </p:tgtEl>
                                        <p:attrNameLst>
                                          <p:attrName>style.visibility</p:attrName>
                                        </p:attrNameLst>
                                      </p:cBhvr>
                                      <p:to>
                                        <p:strVal val="visible"/>
                                      </p:to>
                                    </p:set>
                                    <p:animEffect transition="in" filter="wipe(up)">
                                      <p:cBhvr>
                                        <p:cTn id="21" dur="500"/>
                                        <p:tgtEl>
                                          <p:spTgt spid="146437">
                                            <p:txEl>
                                              <p:charRg st="136" end="150"/>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146437">
                                            <p:txEl>
                                              <p:charRg st="150" end="177"/>
                                            </p:txEl>
                                          </p:spTgt>
                                        </p:tgtEl>
                                        <p:attrNameLst>
                                          <p:attrName>style.visibility</p:attrName>
                                        </p:attrNameLst>
                                      </p:cBhvr>
                                      <p:to>
                                        <p:strVal val="visible"/>
                                      </p:to>
                                    </p:set>
                                    <p:animEffect transition="in" filter="wipe(up)">
                                      <p:cBhvr>
                                        <p:cTn id="24" dur="500"/>
                                        <p:tgtEl>
                                          <p:spTgt spid="146437">
                                            <p:txEl>
                                              <p:charRg st="150" end="177"/>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146437">
                                            <p:txEl>
                                              <p:charRg st="177" end="217"/>
                                            </p:txEl>
                                          </p:spTgt>
                                        </p:tgtEl>
                                        <p:attrNameLst>
                                          <p:attrName>style.visibility</p:attrName>
                                        </p:attrNameLst>
                                      </p:cBhvr>
                                      <p:to>
                                        <p:strVal val="visible"/>
                                      </p:to>
                                    </p:set>
                                    <p:animEffect transition="in" filter="wipe(up)">
                                      <p:cBhvr>
                                        <p:cTn id="27" dur="500"/>
                                        <p:tgtEl>
                                          <p:spTgt spid="146437">
                                            <p:txEl>
                                              <p:charRg st="177" end="217"/>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146437">
                                            <p:txEl>
                                              <p:charRg st="217" end="247"/>
                                            </p:txEl>
                                          </p:spTgt>
                                        </p:tgtEl>
                                        <p:attrNameLst>
                                          <p:attrName>style.visibility</p:attrName>
                                        </p:attrNameLst>
                                      </p:cBhvr>
                                      <p:to>
                                        <p:strVal val="visible"/>
                                      </p:to>
                                    </p:set>
                                    <p:animEffect transition="in" filter="wipe(up)">
                                      <p:cBhvr>
                                        <p:cTn id="30" dur="500"/>
                                        <p:tgtEl>
                                          <p:spTgt spid="146437">
                                            <p:txEl>
                                              <p:charRg st="217" end="24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46437">
                                            <p:txEl>
                                              <p:charRg st="247" end="274"/>
                                            </p:txEl>
                                          </p:spTgt>
                                        </p:tgtEl>
                                        <p:attrNameLst>
                                          <p:attrName>style.visibility</p:attrName>
                                        </p:attrNameLst>
                                      </p:cBhvr>
                                      <p:to>
                                        <p:strVal val="visible"/>
                                      </p:to>
                                    </p:set>
                                    <p:animEffect transition="in" filter="wipe(up)">
                                      <p:cBhvr>
                                        <p:cTn id="35" dur="500"/>
                                        <p:tgtEl>
                                          <p:spTgt spid="146437">
                                            <p:txEl>
                                              <p:charRg st="247" end="274"/>
                                            </p:txEl>
                                          </p:spTgt>
                                        </p:tgtEl>
                                      </p:cBhvr>
                                    </p:animEffect>
                                  </p:childTnLst>
                                </p:cTn>
                              </p:par>
                              <p:par>
                                <p:cTn id="36" presetID="22" presetClass="entr" presetSubtype="1" fill="hold" nodeType="withEffect">
                                  <p:stCondLst>
                                    <p:cond delay="0"/>
                                  </p:stCondLst>
                                  <p:childTnLst>
                                    <p:set>
                                      <p:cBhvr>
                                        <p:cTn id="37" dur="1" fill="hold">
                                          <p:stCondLst>
                                            <p:cond delay="0"/>
                                          </p:stCondLst>
                                        </p:cTn>
                                        <p:tgtEl>
                                          <p:spTgt spid="146437">
                                            <p:txEl>
                                              <p:charRg st="274" end="318"/>
                                            </p:txEl>
                                          </p:spTgt>
                                        </p:tgtEl>
                                        <p:attrNameLst>
                                          <p:attrName>style.visibility</p:attrName>
                                        </p:attrNameLst>
                                      </p:cBhvr>
                                      <p:to>
                                        <p:strVal val="visible"/>
                                      </p:to>
                                    </p:set>
                                    <p:animEffect transition="in" filter="wipe(up)">
                                      <p:cBhvr>
                                        <p:cTn id="38" dur="500"/>
                                        <p:tgtEl>
                                          <p:spTgt spid="146437">
                                            <p:txEl>
                                              <p:charRg st="274" end="318"/>
                                            </p:txEl>
                                          </p:spTgt>
                                        </p:tgtEl>
                                      </p:cBhvr>
                                    </p:animEffect>
                                  </p:childTnLst>
                                </p:cTn>
                              </p:par>
                              <p:par>
                                <p:cTn id="39" presetID="22" presetClass="entr" presetSubtype="1" fill="hold" nodeType="withEffect">
                                  <p:stCondLst>
                                    <p:cond delay="0"/>
                                  </p:stCondLst>
                                  <p:childTnLst>
                                    <p:set>
                                      <p:cBhvr>
                                        <p:cTn id="40" dur="1" fill="hold">
                                          <p:stCondLst>
                                            <p:cond delay="0"/>
                                          </p:stCondLst>
                                        </p:cTn>
                                        <p:tgtEl>
                                          <p:spTgt spid="146437">
                                            <p:txEl>
                                              <p:charRg st="318" end="347"/>
                                            </p:txEl>
                                          </p:spTgt>
                                        </p:tgtEl>
                                        <p:attrNameLst>
                                          <p:attrName>style.visibility</p:attrName>
                                        </p:attrNameLst>
                                      </p:cBhvr>
                                      <p:to>
                                        <p:strVal val="visible"/>
                                      </p:to>
                                    </p:set>
                                    <p:animEffect transition="in" filter="wipe(up)">
                                      <p:cBhvr>
                                        <p:cTn id="41" dur="500"/>
                                        <p:tgtEl>
                                          <p:spTgt spid="146437">
                                            <p:txEl>
                                              <p:charRg st="318" end="3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Rectangle 2"/>
          <p:cNvSpPr>
            <a:spLocks noGrp="1"/>
          </p:cNvSpPr>
          <p:nvPr>
            <p:ph type="title" idx="4294967295"/>
          </p:nvPr>
        </p:nvSpPr>
        <p:spPr>
          <a:xfrm>
            <a:off x="1150938" y="368300"/>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例6.1-1使用直角坐标系</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4745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4746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141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47461" name="Rectangle 3"/>
          <p:cNvSpPr>
            <a:spLocks noGrp="1"/>
          </p:cNvSpPr>
          <p:nvPr>
            <p:ph sz="quarter" idx="1"/>
          </p:nvPr>
        </p:nvSpPr>
        <p:spPr>
          <a:xfrm>
            <a:off x="971550" y="1233488"/>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zh-CN" altLang="en-US" sz="2600" b="1" dirty="0">
                <a:solidFill>
                  <a:srgbClr val="0000FF"/>
                </a:solidFill>
                <a:latin typeface="华文楷体" pitchFamily="2" charset="-122"/>
                <a:ea typeface="华文楷体" pitchFamily="2" charset="-122"/>
                <a:sym typeface="Arial" panose="020B0604020202020204" pitchFamily="34" charset="0"/>
              </a:rPr>
              <a:t>在</a:t>
            </a:r>
            <a:r>
              <a:rPr lang="en-US" altLang="zh-CN" sz="2600" b="1" dirty="0">
                <a:solidFill>
                  <a:srgbClr val="0000FF"/>
                </a:solidFill>
                <a:latin typeface="华文楷体" pitchFamily="2" charset="-122"/>
                <a:ea typeface="华文楷体" pitchFamily="2" charset="-122"/>
                <a:sym typeface="Arial" panose="020B0604020202020204" pitchFamily="34" charset="0"/>
              </a:rPr>
              <a:t>[0</a:t>
            </a:r>
            <a:r>
              <a:rPr lang="zh-CN" altLang="en-US" sz="2600" b="1" dirty="0">
                <a:solidFill>
                  <a:srgbClr val="0000FF"/>
                </a:solidFill>
                <a:latin typeface="华文楷体" pitchFamily="2" charset="-122"/>
                <a:ea typeface="华文楷体" pitchFamily="2" charset="-122"/>
                <a:sym typeface="Arial" panose="020B0604020202020204" pitchFamily="34" charset="0"/>
              </a:rPr>
              <a:t>，</a:t>
            </a:r>
            <a:r>
              <a:rPr lang="en-US" altLang="zh-CN" sz="2600" b="1" dirty="0">
                <a:solidFill>
                  <a:srgbClr val="0000FF"/>
                </a:solidFill>
                <a:latin typeface="华文楷体" pitchFamily="2" charset="-122"/>
                <a:ea typeface="华文楷体" pitchFamily="2" charset="-122"/>
                <a:sym typeface="Arial" panose="020B0604020202020204" pitchFamily="34" charset="0"/>
              </a:rPr>
              <a:t>2</a:t>
            </a:r>
            <a:r>
              <a:rPr lang="el-GR" altLang="en-US" sz="2600" b="1" dirty="0">
                <a:solidFill>
                  <a:srgbClr val="0000FF"/>
                </a:solidFill>
                <a:latin typeface="华文楷体" pitchFamily="2" charset="-122"/>
                <a:ea typeface="华文楷体" pitchFamily="2" charset="-122"/>
                <a:sym typeface="Arial" panose="020B0604020202020204" pitchFamily="34" charset="0"/>
              </a:rPr>
              <a:t>π</a:t>
            </a:r>
            <a:r>
              <a:rPr lang="en-US" altLang="zh-CN" sz="2600" b="1" dirty="0">
                <a:solidFill>
                  <a:srgbClr val="0000FF"/>
                </a:solidFill>
                <a:latin typeface="华文楷体" pitchFamily="2" charset="-122"/>
                <a:ea typeface="华文楷体" pitchFamily="2" charset="-122"/>
                <a:sym typeface="Arial" panose="020B0604020202020204" pitchFamily="34" charset="0"/>
              </a:rPr>
              <a:t>]</a:t>
            </a:r>
            <a:r>
              <a:rPr lang="zh-CN" altLang="en-US" sz="2600" b="1" dirty="0">
                <a:solidFill>
                  <a:srgbClr val="0000FF"/>
                </a:solidFill>
                <a:latin typeface="华文楷体" pitchFamily="2" charset="-122"/>
                <a:ea typeface="华文楷体" pitchFamily="2" charset="-122"/>
                <a:sym typeface="Arial" panose="020B0604020202020204" pitchFamily="34" charset="0"/>
              </a:rPr>
              <a:t>区间内，绘制曲线</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buFont typeface="Wingdings" panose="05000000000000000000" pitchFamily="2" charset="2"/>
              <a:buNone/>
            </a:pPr>
            <a:r>
              <a:rPr lang="es-ES" altLang="en-US" sz="2400" b="1" dirty="0">
                <a:latin typeface="Times New Roman" panose="02020603050405020304" pitchFamily="18" charset="0"/>
              </a:rPr>
              <a:t>x = 0:pi/100:2*pi;</a:t>
            </a:r>
            <a:endParaRPr lang="es-ES" altLang="en-US" sz="2400" b="1" dirty="0">
              <a:latin typeface="Times New Roman" panose="02020603050405020304" pitchFamily="18" charset="0"/>
            </a:endParaRPr>
          </a:p>
          <a:p>
            <a:pPr lvl="1" algn="just" eaLnBrk="1" hangingPunct="1">
              <a:buFont typeface="Wingdings" panose="05000000000000000000" pitchFamily="2" charset="2"/>
              <a:buNone/>
            </a:pPr>
            <a:r>
              <a:rPr lang="es-ES" altLang="en-US" sz="2400" b="1" dirty="0">
                <a:latin typeface="Times New Roman" panose="02020603050405020304" pitchFamily="18" charset="0"/>
              </a:rPr>
              <a:t>y = 2*exp(-0.5*x).*sin(2*pi*x);</a:t>
            </a:r>
            <a:endParaRPr lang="es-ES" altLang="en-US" sz="2400" b="1" dirty="0">
              <a:latin typeface="Times New Roman" panose="02020603050405020304" pitchFamily="18" charset="0"/>
            </a:endParaRPr>
          </a:p>
          <a:p>
            <a:pPr lvl="1" algn="just" eaLnBrk="1" hangingPunct="1">
              <a:buFont typeface="Wingdings" panose="05000000000000000000" pitchFamily="2" charset="2"/>
              <a:buNone/>
            </a:pPr>
            <a:r>
              <a:rPr lang="es-ES" altLang="en-US" sz="2400" b="1" dirty="0">
                <a:latin typeface="Times New Roman" panose="02020603050405020304" pitchFamily="18" charset="0"/>
              </a:rPr>
              <a:t>plot(x,y)</a:t>
            </a:r>
            <a:endParaRPr lang="en-US" altLang="zh-CN" sz="2400" b="1" dirty="0">
              <a:latin typeface="Times New Roman" panose="02020603050405020304" pitchFamily="18" charset="0"/>
            </a:endParaRPr>
          </a:p>
        </p:txBody>
      </p:sp>
      <p:pic>
        <p:nvPicPr>
          <p:cNvPr id="147462" name="Picture 4"/>
          <p:cNvPicPr>
            <a:picLocks noChangeAspect="1"/>
          </p:cNvPicPr>
          <p:nvPr/>
        </p:nvPicPr>
        <p:blipFill>
          <a:blip r:embed="rId1"/>
          <a:stretch>
            <a:fillRect/>
          </a:stretch>
        </p:blipFill>
        <p:spPr>
          <a:xfrm>
            <a:off x="3492500" y="2673350"/>
            <a:ext cx="4392613" cy="3294063"/>
          </a:xfrm>
          <a:prstGeom prst="rect">
            <a:avLst/>
          </a:prstGeom>
          <a:noFill/>
          <a:ln w="9525">
            <a:noFill/>
          </a:ln>
        </p:spPr>
      </p:pic>
      <p:graphicFrame>
        <p:nvGraphicFramePr>
          <p:cNvPr id="147463" name="Object 7"/>
          <p:cNvGraphicFramePr>
            <a:graphicFrameLocks noChangeAspect="1"/>
          </p:cNvGraphicFramePr>
          <p:nvPr/>
        </p:nvGraphicFramePr>
        <p:xfrm>
          <a:off x="5580063" y="1270000"/>
          <a:ext cx="2195512" cy="355600"/>
        </p:xfrm>
        <a:graphic>
          <a:graphicData uri="http://schemas.openxmlformats.org/presentationml/2006/ole">
            <mc:AlternateContent xmlns:mc="http://schemas.openxmlformats.org/markup-compatibility/2006">
              <mc:Choice xmlns:v="urn:schemas-microsoft-com:vml" Requires="v">
                <p:oleObj spid="_x0000_s3090" name="" r:id="rId2" imgW="3136900" imgH="508000" progId="">
                  <p:embed/>
                </p:oleObj>
              </mc:Choice>
              <mc:Fallback>
                <p:oleObj name="" r:id="rId2" imgW="3136900" imgH="508000" progId="">
                  <p:embed/>
                  <p:pic>
                    <p:nvPicPr>
                      <p:cNvPr id="0" name="图片 3089"/>
                      <p:cNvPicPr/>
                      <p:nvPr/>
                    </p:nvPicPr>
                    <p:blipFill>
                      <a:blip r:embed="rId3"/>
                      <a:stretch>
                        <a:fillRect/>
                      </a:stretch>
                    </p:blipFill>
                    <p:spPr>
                      <a:xfrm>
                        <a:off x="5580063" y="1270000"/>
                        <a:ext cx="2195512" cy="355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7462"/>
                                        </p:tgtEl>
                                        <p:attrNameLst>
                                          <p:attrName>style.visibility</p:attrName>
                                        </p:attrNameLst>
                                      </p:cBhvr>
                                      <p:to>
                                        <p:strVal val="visible"/>
                                      </p:to>
                                    </p:set>
                                    <p:animEffect transition="in" filter="blinds(horizontal)">
                                      <p:cBhvr>
                                        <p:cTn id="7" dur="500"/>
                                        <p:tgtEl>
                                          <p:spTgt spid="14746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mph" presetSubtype="0" fill="hold" grpId="0" nodeType="clickEffect">
                                  <p:stCondLst>
                                    <p:cond delay="0"/>
                                  </p:stCondLst>
                                  <p:childTnLst>
                                    <p:animClr clrSpc="hsl" dir="cw">
                                      <p:cBhvr override="childStyle">
                                        <p:cTn id="11" dur="500" fill="hold"/>
                                        <p:tgtEl>
                                          <p:spTgt spid="147458"/>
                                        </p:tgtEl>
                                        <p:attrNameLst>
                                          <p:attrName>style.color</p:attrName>
                                        </p:attrNameLst>
                                      </p:cBhvr>
                                      <p:by>
                                        <p:hsl h="10842240" s="0" l="0"/>
                                      </p:by>
                                    </p:animClr>
                                    <p:animClr clrSpc="hsl" dir="cw">
                                      <p:cBhvr>
                                        <p:cTn id="12" dur="500" fill="hold"/>
                                        <p:tgtEl>
                                          <p:spTgt spid="147458"/>
                                        </p:tgtEl>
                                        <p:attrNameLst>
                                          <p:attrName>fillcolor</p:attrName>
                                        </p:attrNameLst>
                                      </p:cBhvr>
                                      <p:by>
                                        <p:hsl h="10842240" s="0" l="0"/>
                                      </p:by>
                                    </p:animClr>
                                    <p:animClr clrSpc="hsl" dir="cw">
                                      <p:cBhvr>
                                        <p:cTn id="13" dur="500" fill="hold"/>
                                        <p:tgtEl>
                                          <p:spTgt spid="147458"/>
                                        </p:tgtEl>
                                        <p:attrNameLst>
                                          <p:attrName>stroke.color</p:attrName>
                                        </p:attrNameLst>
                                      </p:cBhvr>
                                      <p:by>
                                        <p:hsl h="10842240" s="0" l="0"/>
                                      </p:by>
                                    </p:animClr>
                                    <p:set>
                                      <p:cBhvr>
                                        <p:cTn id="14" dur="500" fill="hold"/>
                                        <p:tgtEl>
                                          <p:spTgt spid="14745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Rectangle 2"/>
          <p:cNvSpPr>
            <a:spLocks noGrp="1"/>
          </p:cNvSpPr>
          <p:nvPr>
            <p:ph type="title" idx="4294967295"/>
          </p:nvPr>
        </p:nvSpPr>
        <p:spPr>
          <a:xfrm>
            <a:off x="1187450" y="333375"/>
            <a:ext cx="7793038"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例6.1-2 使用参数方程绘制曲线</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4848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4848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142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4848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zh-CN" altLang="en-US" sz="2600" b="1" dirty="0">
                <a:solidFill>
                  <a:srgbClr val="0000FF"/>
                </a:solidFill>
                <a:latin typeface="华文楷体" pitchFamily="2" charset="-122"/>
                <a:ea typeface="华文楷体" pitchFamily="2" charset="-122"/>
                <a:sym typeface="Arial" panose="020B0604020202020204" pitchFamily="34" charset="0"/>
              </a:rPr>
              <a:t>绘制曲线</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buFont typeface="Wingdings" panose="05000000000000000000" pitchFamily="2" charset="2"/>
              <a:buNone/>
            </a:pPr>
            <a:endParaRPr lang="zh-CN" altLang="en-US" sz="2800" b="1" dirty="0">
              <a:solidFill>
                <a:srgbClr val="0000FF"/>
              </a:solidFill>
              <a:ea typeface="华文楷体" pitchFamily="2" charset="-122"/>
            </a:endParaRPr>
          </a:p>
          <a:p>
            <a:pPr lvl="1" algn="just" eaLnBrk="1" hangingPunct="1">
              <a:buFont typeface="Wingdings" panose="05000000000000000000" pitchFamily="2" charset="2"/>
              <a:buNone/>
            </a:pPr>
            <a:endParaRPr lang="zh-CN" altLang="en-US" sz="2400" b="1" dirty="0">
              <a:ea typeface="华文楷体" pitchFamily="2" charset="-122"/>
            </a:endParaRPr>
          </a:p>
          <a:p>
            <a:pPr lvl="1" algn="just" eaLnBrk="1" hangingPunct="1">
              <a:buFont typeface="Wingdings" panose="05000000000000000000" pitchFamily="2" charset="2"/>
              <a:buNone/>
            </a:pPr>
            <a:endParaRPr lang="zh-CN" altLang="en-US" sz="2400" b="1" dirty="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t = -pi:pi/100:pi;</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x = t.*cos(3*t);</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y = t.*sin(t).^2;</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plot(x,y)</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endParaRPr lang="fr-FR" altLang="en-US" sz="2400" dirty="0">
              <a:solidFill>
                <a:schemeClr val="bg2"/>
              </a:solidFill>
              <a:latin typeface="Times New Roman" panose="02020603050405020304" pitchFamily="18" charset="0"/>
            </a:endParaRPr>
          </a:p>
          <a:p>
            <a:pPr lvl="1" eaLnBrk="1" hangingPunct="1">
              <a:buFont typeface="Wingdings" panose="05000000000000000000" pitchFamily="2" charset="2"/>
              <a:buNone/>
            </a:pPr>
            <a:endParaRPr lang="fr-FR" altLang="en-US" sz="2400" dirty="0">
              <a:solidFill>
                <a:schemeClr val="bg2"/>
              </a:solidFill>
              <a:latin typeface="Times New Roman" panose="02020603050405020304" pitchFamily="18" charset="0"/>
            </a:endParaRPr>
          </a:p>
          <a:p>
            <a:pPr lvl="1" eaLnBrk="1" hangingPunct="1">
              <a:buFont typeface="Wingdings" panose="05000000000000000000" pitchFamily="2" charset="2"/>
              <a:buNone/>
            </a:pPr>
            <a:endParaRPr lang="en-US" altLang="zh-CN" sz="2400" b="1" dirty="0">
              <a:latin typeface="Times New Roman" panose="02020603050405020304" pitchFamily="18" charset="0"/>
            </a:endParaRPr>
          </a:p>
        </p:txBody>
      </p:sp>
      <p:pic>
        <p:nvPicPr>
          <p:cNvPr id="148486" name="Picture 4"/>
          <p:cNvPicPr>
            <a:picLocks noChangeAspect="1"/>
          </p:cNvPicPr>
          <p:nvPr/>
        </p:nvPicPr>
        <p:blipFill>
          <a:blip r:embed="rId1"/>
          <a:stretch>
            <a:fillRect/>
          </a:stretch>
        </p:blipFill>
        <p:spPr>
          <a:xfrm>
            <a:off x="4392613" y="2816225"/>
            <a:ext cx="4140200" cy="3105150"/>
          </a:xfrm>
          <a:prstGeom prst="rect">
            <a:avLst/>
          </a:prstGeom>
          <a:noFill/>
          <a:ln w="9525">
            <a:noFill/>
          </a:ln>
        </p:spPr>
      </p:pic>
      <p:graphicFrame>
        <p:nvGraphicFramePr>
          <p:cNvPr id="148487" name="Object 7"/>
          <p:cNvGraphicFramePr>
            <a:graphicFrameLocks noChangeAspect="1"/>
          </p:cNvGraphicFramePr>
          <p:nvPr/>
        </p:nvGraphicFramePr>
        <p:xfrm>
          <a:off x="1655763" y="2024063"/>
          <a:ext cx="2952750" cy="874712"/>
        </p:xfrm>
        <a:graphic>
          <a:graphicData uri="http://schemas.openxmlformats.org/presentationml/2006/ole">
            <mc:AlternateContent xmlns:mc="http://schemas.openxmlformats.org/markup-compatibility/2006">
              <mc:Choice xmlns:v="urn:schemas-microsoft-com:vml" Requires="v">
                <p:oleObj spid="_x0000_s3091" name="" r:id="rId2" imgW="4025900" imgH="1193800" progId="">
                  <p:embed/>
                </p:oleObj>
              </mc:Choice>
              <mc:Fallback>
                <p:oleObj name="" r:id="rId2" imgW="4025900" imgH="1193800" progId="">
                  <p:embed/>
                  <p:pic>
                    <p:nvPicPr>
                      <p:cNvPr id="0" name="图片 3090"/>
                      <p:cNvPicPr/>
                      <p:nvPr/>
                    </p:nvPicPr>
                    <p:blipFill>
                      <a:blip r:embed="rId3"/>
                      <a:stretch>
                        <a:fillRect/>
                      </a:stretch>
                    </p:blipFill>
                    <p:spPr>
                      <a:xfrm>
                        <a:off x="1655763" y="2024063"/>
                        <a:ext cx="2952750" cy="8747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8486"/>
                                        </p:tgtEl>
                                        <p:attrNameLst>
                                          <p:attrName>style.visibility</p:attrName>
                                        </p:attrNameLst>
                                      </p:cBhvr>
                                      <p:to>
                                        <p:strVal val="visible"/>
                                      </p:to>
                                    </p:set>
                                    <p:animEffect transition="in" filter="wipe(down)">
                                      <p:cBhvr>
                                        <p:cTn id="7" dur="500"/>
                                        <p:tgtEl>
                                          <p:spTgt spid="14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Rectangle 2"/>
          <p:cNvSpPr>
            <a:spLocks noGrp="1"/>
          </p:cNvSpPr>
          <p:nvPr>
            <p:ph type="title" idx="4294967295"/>
          </p:nvPr>
        </p:nvSpPr>
        <p:spPr>
          <a:xfrm>
            <a:off x="1150938" y="333375"/>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例6.1-3  绘制复杂曲线</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4950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4950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143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49509" name="Rectangle 3"/>
          <p:cNvSpPr>
            <a:spLocks noGrp="1"/>
          </p:cNvSpPr>
          <p:nvPr>
            <p:ph sz="quarter" idx="1"/>
          </p:nvPr>
        </p:nvSpPr>
        <p:spPr>
          <a:xfrm>
            <a:off x="468313" y="1304925"/>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zh-CN" altLang="en-US" sz="2600" b="1" dirty="0">
                <a:solidFill>
                  <a:srgbClr val="0000FF"/>
                </a:solidFill>
                <a:latin typeface="华文楷体" pitchFamily="2" charset="-122"/>
                <a:ea typeface="华文楷体" pitchFamily="2" charset="-122"/>
                <a:sym typeface="Arial" panose="020B0604020202020204" pitchFamily="34" charset="0"/>
              </a:rPr>
              <a:t>用图形表示连续调制波形 及其包络线</a:t>
            </a:r>
            <a:r>
              <a:rPr lang="zh-CN" altLang="en-US" sz="2400" b="1" dirty="0">
                <a:solidFill>
                  <a:srgbClr val="0000FF"/>
                </a:solidFill>
                <a:latin typeface="Times New Roman" panose="02020603050405020304" pitchFamily="18" charset="0"/>
                <a:ea typeface="华文楷体" pitchFamily="2" charset="-122"/>
              </a:rPr>
              <a:t>。</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spcBef>
                <a:spcPct val="60000"/>
              </a:spcBef>
              <a:buFont typeface="Wingdings" panose="05000000000000000000" pitchFamily="2" charset="2"/>
              <a:buNone/>
            </a:pPr>
            <a:r>
              <a:rPr lang="en-US" altLang="zh-CN" sz="2400" b="1" dirty="0">
                <a:latin typeface="Times New Roman" panose="02020603050405020304" pitchFamily="18" charset="0"/>
                <a:ea typeface="华文楷体" pitchFamily="2" charset="-122"/>
              </a:rPr>
              <a:t>t=(0:pi/100:pi)’;</a:t>
            </a:r>
            <a:r>
              <a:rPr lang="en-US" altLang="zh-CN" sz="2400" b="1" dirty="0">
                <a:solidFill>
                  <a:schemeClr val="bg2"/>
                </a:solidFill>
                <a:latin typeface="Times New Roman" panose="02020603050405020304" pitchFamily="18" charset="0"/>
                <a:ea typeface="华文楷体" pitchFamily="2" charset="-122"/>
              </a:rPr>
              <a:t>	</a:t>
            </a:r>
            <a:r>
              <a:rPr lang="zh-CN" altLang="en-US" sz="2400" b="1" dirty="0">
                <a:solidFill>
                  <a:schemeClr val="bg2"/>
                </a:solidFill>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长度为</a:t>
            </a:r>
            <a:r>
              <a:rPr lang="en-US" altLang="zh-CN" sz="2000" b="1" dirty="0">
                <a:solidFill>
                  <a:srgbClr val="006600"/>
                </a:solidFill>
                <a:latin typeface="Times New Roman" panose="02020603050405020304" pitchFamily="18" charset="0"/>
                <a:ea typeface="华文楷体" pitchFamily="2" charset="-122"/>
              </a:rPr>
              <a:t>101</a:t>
            </a:r>
            <a:r>
              <a:rPr lang="zh-CN" altLang="en-US" sz="2000" b="1" dirty="0">
                <a:solidFill>
                  <a:srgbClr val="006600"/>
                </a:solidFill>
                <a:latin typeface="Times New Roman" panose="02020603050405020304" pitchFamily="18" charset="0"/>
                <a:ea typeface="华文楷体" pitchFamily="2" charset="-122"/>
              </a:rPr>
              <a:t>的时间采样列向量</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y1=sin(t)*[1,-1];</a:t>
            </a:r>
            <a:r>
              <a:rPr lang="en-US" altLang="zh-CN" sz="2400" b="1" dirty="0">
                <a:solidFill>
                  <a:schemeClr val="bg2"/>
                </a:solidFill>
                <a:latin typeface="Times New Roman" panose="02020603050405020304" pitchFamily="18" charset="0"/>
                <a:ea typeface="华文楷体" pitchFamily="2" charset="-122"/>
              </a:rPr>
              <a:t>	</a:t>
            </a:r>
            <a:r>
              <a:rPr lang="zh-CN" altLang="en-US" sz="2400" b="1" dirty="0">
                <a:solidFill>
                  <a:schemeClr val="bg2"/>
                </a:solidFill>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包络线函数值，是（</a:t>
            </a:r>
            <a:r>
              <a:rPr lang="en-US" altLang="zh-CN" sz="2000" b="1" dirty="0">
                <a:solidFill>
                  <a:srgbClr val="006600"/>
                </a:solidFill>
                <a:latin typeface="Times New Roman" panose="02020603050405020304" pitchFamily="18" charset="0"/>
                <a:ea typeface="华文楷体" pitchFamily="2" charset="-122"/>
              </a:rPr>
              <a:t>101x2</a:t>
            </a:r>
            <a:r>
              <a:rPr lang="zh-CN" altLang="en-US" sz="2000" b="1" dirty="0">
                <a:solidFill>
                  <a:srgbClr val="006600"/>
                </a:solidFill>
                <a:latin typeface="Times New Roman" panose="02020603050405020304" pitchFamily="18" charset="0"/>
                <a:ea typeface="华文楷体" pitchFamily="2" charset="-122"/>
              </a:rPr>
              <a:t>）的矩阵</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y2=sin(t).*sin(9*t);</a:t>
            </a:r>
            <a:r>
              <a:rPr lang="zh-CN" altLang="en-US" sz="2400" b="1" dirty="0">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长度为</a:t>
            </a:r>
            <a:r>
              <a:rPr lang="en-US" altLang="zh-CN" sz="2000" b="1" dirty="0">
                <a:solidFill>
                  <a:srgbClr val="006600"/>
                </a:solidFill>
                <a:latin typeface="Times New Roman" panose="02020603050405020304" pitchFamily="18" charset="0"/>
                <a:ea typeface="华文楷体" pitchFamily="2" charset="-122"/>
              </a:rPr>
              <a:t>101</a:t>
            </a:r>
            <a:r>
              <a:rPr lang="zh-CN" altLang="en-US" sz="2000" b="1" dirty="0">
                <a:solidFill>
                  <a:srgbClr val="006600"/>
                </a:solidFill>
                <a:latin typeface="Times New Roman" panose="02020603050405020304" pitchFamily="18" charset="0"/>
                <a:ea typeface="华文楷体" pitchFamily="2" charset="-122"/>
              </a:rPr>
              <a:t>的调制波列向量</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t3=pi*(0:9)/9;														</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y3=sin(t3).*sin(9*t3);</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solidFill>
                  <a:srgbClr val="FF0000"/>
                </a:solidFill>
                <a:latin typeface="Times New Roman" panose="02020603050405020304" pitchFamily="18" charset="0"/>
                <a:ea typeface="华文楷体" pitchFamily="2" charset="-122"/>
              </a:rPr>
              <a:t>plot(t,y1,</a:t>
            </a:r>
            <a:r>
              <a:rPr lang="en-US" altLang="zh-CN" sz="2400" b="1" dirty="0">
                <a:solidFill>
                  <a:srgbClr val="0000FF"/>
                </a:solidFill>
                <a:latin typeface="Times New Roman" panose="02020603050405020304" pitchFamily="18" charset="0"/>
                <a:ea typeface="华文楷体" pitchFamily="2" charset="-122"/>
              </a:rPr>
              <a:t>'r:',</a:t>
            </a:r>
            <a:r>
              <a:rPr lang="en-US" altLang="zh-CN" sz="2400" b="1" dirty="0">
                <a:solidFill>
                  <a:srgbClr val="FF0000"/>
                </a:solidFill>
                <a:latin typeface="Times New Roman" panose="02020603050405020304" pitchFamily="18" charset="0"/>
                <a:ea typeface="华文楷体" pitchFamily="2" charset="-122"/>
              </a:rPr>
              <a:t>t,y2,</a:t>
            </a:r>
            <a:r>
              <a:rPr lang="en-US" altLang="zh-CN" sz="2400" b="1" dirty="0">
                <a:solidFill>
                  <a:srgbClr val="0000FF"/>
                </a:solidFill>
                <a:latin typeface="Times New Roman" panose="02020603050405020304" pitchFamily="18" charset="0"/>
                <a:ea typeface="华文楷体" pitchFamily="2" charset="-122"/>
              </a:rPr>
              <a:t>'b',</a:t>
            </a:r>
            <a:r>
              <a:rPr lang="en-US" altLang="zh-CN" sz="2400" b="1" dirty="0">
                <a:solidFill>
                  <a:srgbClr val="FF0000"/>
                </a:solidFill>
                <a:latin typeface="Times New Roman" panose="02020603050405020304" pitchFamily="18" charset="0"/>
                <a:ea typeface="华文楷体" pitchFamily="2" charset="-122"/>
              </a:rPr>
              <a:t>t3,y3,</a:t>
            </a:r>
            <a:r>
              <a:rPr lang="en-US" altLang="zh-CN" sz="2400" b="1" dirty="0">
                <a:solidFill>
                  <a:srgbClr val="0000FF"/>
                </a:solidFill>
                <a:latin typeface="Times New Roman" panose="02020603050405020304" pitchFamily="18" charset="0"/>
                <a:ea typeface="华文楷体" pitchFamily="2" charset="-122"/>
              </a:rPr>
              <a:t>'bo</a:t>
            </a:r>
            <a:r>
              <a:rPr lang="en-US" altLang="zh-CN" sz="2400" b="1" dirty="0">
                <a:solidFill>
                  <a:srgbClr val="FF0000"/>
                </a:solidFill>
                <a:latin typeface="Times New Roman" panose="02020603050405020304" pitchFamily="18" charset="0"/>
                <a:ea typeface="华文楷体" pitchFamily="2" charset="-122"/>
              </a:rPr>
              <a:t>')</a:t>
            </a:r>
            <a:r>
              <a:rPr lang="en-US" altLang="zh-CN" sz="2400" b="1" dirty="0">
                <a:solidFill>
                  <a:schemeClr val="bg2"/>
                </a:solidFill>
                <a:latin typeface="Times New Roman" panose="02020603050405020304" pitchFamily="18" charset="0"/>
                <a:ea typeface="华文楷体" pitchFamily="2" charset="-122"/>
              </a:rPr>
              <a:t>		</a:t>
            </a:r>
            <a:endParaRPr lang="en-US" altLang="zh-CN" sz="2400" b="1" dirty="0">
              <a:solidFill>
                <a:schemeClr val="bg2"/>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axis([0,pi,-1,1])</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控制轴的范围</a:t>
            </a:r>
            <a:r>
              <a:rPr lang="zh-CN" altLang="en-US" sz="2400" dirty="0">
                <a:solidFill>
                  <a:schemeClr val="bg2"/>
                </a:solidFill>
                <a:latin typeface="Times New Roman" panose="02020603050405020304" pitchFamily="18" charset="0"/>
                <a:ea typeface="华文楷体" pitchFamily="2" charset="-122"/>
              </a:rPr>
              <a:t> </a:t>
            </a:r>
            <a:endParaRPr lang="zh-CN" altLang="en-US" sz="2400" dirty="0">
              <a:solidFill>
                <a:schemeClr val="bg2"/>
              </a:solidFill>
              <a:latin typeface="Times New Roman" panose="02020603050405020304" pitchFamily="18" charset="0"/>
              <a:ea typeface="华文楷体" pitchFamily="2" charset="-122"/>
            </a:endParaRPr>
          </a:p>
        </p:txBody>
      </p:sp>
      <p:pic>
        <p:nvPicPr>
          <p:cNvPr id="149510" name="Picture 4"/>
          <p:cNvPicPr>
            <a:picLocks noChangeAspect="1"/>
          </p:cNvPicPr>
          <p:nvPr/>
        </p:nvPicPr>
        <p:blipFill>
          <a:blip r:embed="rId1"/>
          <a:stretch>
            <a:fillRect/>
          </a:stretch>
        </p:blipFill>
        <p:spPr>
          <a:xfrm>
            <a:off x="5076825" y="3262313"/>
            <a:ext cx="3346450" cy="29749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9510"/>
                                        </p:tgtEl>
                                        <p:attrNameLst>
                                          <p:attrName>style.visibility</p:attrName>
                                        </p:attrNameLst>
                                      </p:cBhvr>
                                      <p:to>
                                        <p:strVal val="visible"/>
                                      </p:to>
                                    </p:set>
                                    <p:animEffect transition="in" filter="box(in)">
                                      <p:cBhvr>
                                        <p:cTn id="7" dur="1000"/>
                                        <p:tgtEl>
                                          <p:spTgt spid="149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Rectangle 2"/>
          <p:cNvSpPr>
            <a:spLocks noGrp="1"/>
          </p:cNvSpPr>
          <p:nvPr>
            <p:ph type="title" idx="4294967295"/>
          </p:nvPr>
        </p:nvSpPr>
        <p:spPr>
          <a:xfrm>
            <a:off x="1079500" y="333375"/>
            <a:ext cx="7793038" cy="647700"/>
          </a:xfrm>
          <a:ln/>
        </p:spPr>
        <p:txBody>
          <a:bodyPr vert="horz" wrap="square" lIns="91440" tIns="45720" rIns="91440" bIns="91440" anchor="b" anchorCtr="0"/>
          <a:p>
            <a:pPr eaLnBrk="1" hangingPunct="1">
              <a:buClr>
                <a:schemeClr val="bg2"/>
              </a:buClr>
              <a:buFont typeface="Wingdings" panose="05000000000000000000" pitchFamily="2" charset="2"/>
              <a:buNone/>
            </a:pPr>
            <a:r>
              <a:rPr lang="zh-CN" altLang="zh-CN" sz="3600" b="1" dirty="0">
                <a:solidFill>
                  <a:srgbClr val="4D009A"/>
                </a:solidFill>
                <a:latin typeface="华文楷体" pitchFamily="2" charset="-122"/>
                <a:ea typeface="华文楷体" pitchFamily="2" charset="-122"/>
                <a:sym typeface="Arial" panose="020B0604020202020204" pitchFamily="34" charset="0"/>
              </a:rPr>
              <a:t>多次叠绘、双纵坐标和多子图</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5053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5053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144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5053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2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多次叠绘</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lnSpc>
                <a:spcPct val="120000"/>
              </a:lnSpc>
            </a:pPr>
            <a:r>
              <a:rPr lang="zh-CN" altLang="en-US" sz="2400" b="1" dirty="0">
                <a:latin typeface="Times New Roman" panose="02020603050405020304" pitchFamily="18" charset="0"/>
                <a:ea typeface="华文楷体" pitchFamily="2" charset="-122"/>
              </a:rPr>
              <a:t>多次调用</a:t>
            </a:r>
            <a:r>
              <a:rPr lang="en-US" altLang="zh-CN" sz="2400" b="1" dirty="0">
                <a:latin typeface="Times New Roman" panose="02020603050405020304" pitchFamily="18" charset="0"/>
                <a:ea typeface="华文楷体" pitchFamily="2" charset="-122"/>
              </a:rPr>
              <a:t>plot</a:t>
            </a:r>
            <a:r>
              <a:rPr lang="zh-CN" altLang="en-US" sz="2400" b="1" dirty="0">
                <a:latin typeface="Times New Roman" panose="02020603050405020304" pitchFamily="18" charset="0"/>
                <a:ea typeface="华文楷体" pitchFamily="2" charset="-122"/>
              </a:rPr>
              <a:t>命令</a:t>
            </a:r>
            <a:r>
              <a:rPr lang="zh-CN" altLang="en-US" sz="2400" b="1" dirty="0">
                <a:solidFill>
                  <a:srgbClr val="0000FF"/>
                </a:solidFill>
                <a:latin typeface="Times New Roman" panose="02020603050405020304" pitchFamily="18" charset="0"/>
                <a:ea typeface="华文楷体" pitchFamily="2" charset="-122"/>
              </a:rPr>
              <a:t>在一幅图上</a:t>
            </a:r>
            <a:r>
              <a:rPr lang="zh-CN" altLang="en-US" sz="2400" b="1" dirty="0">
                <a:latin typeface="Times New Roman" panose="02020603050405020304" pitchFamily="18" charset="0"/>
                <a:ea typeface="华文楷体" pitchFamily="2" charset="-122"/>
              </a:rPr>
              <a:t>绘制多条曲线，需要</a:t>
            </a:r>
            <a:r>
              <a:rPr lang="en-US" altLang="zh-CN" sz="2400" b="1" dirty="0">
                <a:solidFill>
                  <a:srgbClr val="0000FF"/>
                </a:solidFill>
                <a:latin typeface="Times New Roman" panose="02020603050405020304" pitchFamily="18" charset="0"/>
                <a:ea typeface="华文楷体" pitchFamily="2" charset="-122"/>
              </a:rPr>
              <a:t>hold</a:t>
            </a:r>
            <a:r>
              <a:rPr lang="zh-CN" altLang="en-US" sz="2400" b="1" dirty="0">
                <a:latin typeface="Times New Roman" panose="02020603050405020304" pitchFamily="18" charset="0"/>
                <a:ea typeface="华文楷体" pitchFamily="2" charset="-122"/>
              </a:rPr>
              <a:t>指令的配合。 </a:t>
            </a:r>
            <a:endParaRPr lang="zh-CN" altLang="en-US" sz="2400" b="1" dirty="0">
              <a:latin typeface="Times New Roman" panose="02020603050405020304" pitchFamily="18" charset="0"/>
              <a:ea typeface="华文楷体" pitchFamily="2" charset="-122"/>
            </a:endParaRPr>
          </a:p>
          <a:p>
            <a:pPr lvl="1" algn="just" eaLnBrk="1" hangingPunct="1">
              <a:lnSpc>
                <a:spcPct val="120000"/>
              </a:lnSpc>
            </a:pPr>
            <a:r>
              <a:rPr lang="en-US" altLang="zh-CN" sz="2400" b="1" dirty="0">
                <a:solidFill>
                  <a:srgbClr val="0000FF"/>
                </a:solidFill>
                <a:latin typeface="Times New Roman" panose="02020603050405020304" pitchFamily="18" charset="0"/>
                <a:ea typeface="华文楷体" pitchFamily="2" charset="-122"/>
              </a:rPr>
              <a:t>hold on</a:t>
            </a:r>
            <a:r>
              <a:rPr lang="en-US" altLang="zh-CN" sz="2400" b="1" dirty="0">
                <a:latin typeface="Times New Roman" panose="02020603050405020304" pitchFamily="18" charset="0"/>
                <a:ea typeface="华文楷体" pitchFamily="2" charset="-122"/>
              </a:rPr>
              <a:t>   </a:t>
            </a:r>
            <a:r>
              <a:rPr lang="zh-CN" altLang="en-US" sz="2400" b="1" dirty="0">
                <a:latin typeface="Times New Roman" panose="02020603050405020304" pitchFamily="18" charset="0"/>
                <a:ea typeface="华文楷体" pitchFamily="2" charset="-122"/>
              </a:rPr>
              <a:t>保持当前坐标轴和图形，并可以接受下一次绘制。</a:t>
            </a:r>
            <a:endParaRPr lang="zh-CN" altLang="en-US" sz="2400" b="1" dirty="0">
              <a:latin typeface="Times New Roman" panose="02020603050405020304" pitchFamily="18" charset="0"/>
              <a:ea typeface="华文楷体" pitchFamily="2" charset="-122"/>
            </a:endParaRPr>
          </a:p>
          <a:p>
            <a:pPr lvl="1" algn="just" eaLnBrk="1" hangingPunct="1">
              <a:lnSpc>
                <a:spcPct val="120000"/>
              </a:lnSpc>
            </a:pPr>
            <a:r>
              <a:rPr lang="en-US" altLang="zh-CN" sz="2400" b="1" dirty="0">
                <a:solidFill>
                  <a:srgbClr val="0000FF"/>
                </a:solidFill>
                <a:latin typeface="Times New Roman" panose="02020603050405020304" pitchFamily="18" charset="0"/>
                <a:ea typeface="华文楷体" pitchFamily="2" charset="-122"/>
              </a:rPr>
              <a:t>hold off</a:t>
            </a:r>
            <a:r>
              <a:rPr lang="en-US" altLang="zh-CN" sz="2400" b="1" dirty="0">
                <a:solidFill>
                  <a:schemeClr val="bg2"/>
                </a:solidFill>
                <a:latin typeface="Times New Roman" panose="02020603050405020304" pitchFamily="18" charset="0"/>
                <a:ea typeface="华文楷体" pitchFamily="2" charset="-122"/>
              </a:rPr>
              <a:t>   </a:t>
            </a:r>
            <a:r>
              <a:rPr lang="zh-CN" altLang="en-US" sz="2400" b="1" dirty="0">
                <a:latin typeface="Times New Roman" panose="02020603050405020304" pitchFamily="18" charset="0"/>
                <a:ea typeface="华文楷体" pitchFamily="2" charset="-122"/>
              </a:rPr>
              <a:t>取消当前坐标轴和图形保持，这种状态下，调用</a:t>
            </a:r>
            <a:r>
              <a:rPr lang="en-US" altLang="zh-CN" sz="2400" b="1" dirty="0">
                <a:latin typeface="Times New Roman" panose="02020603050405020304" pitchFamily="18" charset="0"/>
                <a:ea typeface="华文楷体" pitchFamily="2" charset="-122"/>
              </a:rPr>
              <a:t>plot</a:t>
            </a:r>
            <a:r>
              <a:rPr lang="zh-CN" altLang="en-US" sz="2400" b="1" dirty="0">
                <a:latin typeface="Times New Roman" panose="02020603050405020304" pitchFamily="18" charset="0"/>
                <a:ea typeface="华文楷体" pitchFamily="2" charset="-122"/>
              </a:rPr>
              <a:t>绘制完全新的图形，不保留以前的坐标格式、曲线。  </a:t>
            </a:r>
            <a:endParaRPr lang="zh-CN" altLang="en-US" sz="24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0533">
                                            <p:txEl>
                                              <p:charRg st="0" end="5"/>
                                            </p:txEl>
                                          </p:spTgt>
                                        </p:tgtEl>
                                        <p:attrNameLst>
                                          <p:attrName>style.visibility</p:attrName>
                                        </p:attrNameLst>
                                      </p:cBhvr>
                                      <p:to>
                                        <p:strVal val="visible"/>
                                      </p:to>
                                    </p:set>
                                    <p:animEffect transition="in" filter="blinds(horizontal)">
                                      <p:cBhvr>
                                        <p:cTn id="7" dur="500"/>
                                        <p:tgtEl>
                                          <p:spTgt spid="150533">
                                            <p:txEl>
                                              <p:charRg st="0"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0533">
                                            <p:txEl>
                                              <p:charRg st="5" end="41"/>
                                            </p:txEl>
                                          </p:spTgt>
                                        </p:tgtEl>
                                        <p:attrNameLst>
                                          <p:attrName>style.visibility</p:attrName>
                                        </p:attrNameLst>
                                      </p:cBhvr>
                                      <p:to>
                                        <p:strVal val="visible"/>
                                      </p:to>
                                    </p:set>
                                    <p:animEffect transition="in" filter="blinds(horizontal)">
                                      <p:cBhvr>
                                        <p:cTn id="12" dur="500"/>
                                        <p:tgtEl>
                                          <p:spTgt spid="150533">
                                            <p:txEl>
                                              <p:charRg st="5" end="4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0533">
                                            <p:txEl>
                                              <p:charRg st="41" end="7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0533">
                                            <p:txEl>
                                              <p:charRg st="74" end="13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Rectangle 2"/>
          <p:cNvSpPr>
            <a:spLocks noGrp="1"/>
          </p:cNvSpPr>
          <p:nvPr>
            <p:ph type="title" idx="4294967295"/>
          </p:nvPr>
        </p:nvSpPr>
        <p:spPr>
          <a:xfrm>
            <a:off x="1150938" y="333375"/>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 6.1-4  重绘曲线</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5155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5155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145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5155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80000"/>
              </a:lnSpc>
              <a:buFont typeface="Wingdings" panose="05000000000000000000" pitchFamily="2" charset="2"/>
              <a:buNone/>
            </a:pPr>
            <a:r>
              <a:rPr lang="zh-CN" altLang="en-US" sz="2600" b="1" dirty="0">
                <a:solidFill>
                  <a:srgbClr val="0000FF"/>
                </a:solidFill>
                <a:latin typeface="华文楷体" pitchFamily="2" charset="-122"/>
                <a:ea typeface="华文楷体" pitchFamily="2" charset="-122"/>
                <a:sym typeface="Arial" panose="020B0604020202020204" pitchFamily="34" charset="0"/>
              </a:rPr>
              <a:t>重绘波形</a:t>
            </a:r>
            <a:r>
              <a:rPr lang="zh-CN" altLang="en-US" sz="2800" b="1" dirty="0">
                <a:solidFill>
                  <a:srgbClr val="0000FF"/>
                </a:solidFill>
                <a:latin typeface="Times New Roman" panose="02020603050405020304" pitchFamily="18" charset="0"/>
                <a:ea typeface="华文楷体" pitchFamily="2" charset="-122"/>
              </a:rPr>
              <a:t>                       </a:t>
            </a:r>
            <a:r>
              <a:rPr lang="zh-CN" altLang="en-US" sz="2600" b="1" dirty="0">
                <a:solidFill>
                  <a:srgbClr val="0000FF"/>
                </a:solidFill>
                <a:latin typeface="华文楷体" pitchFamily="2" charset="-122"/>
                <a:ea typeface="华文楷体" pitchFamily="2" charset="-122"/>
                <a:sym typeface="Arial" panose="020B0604020202020204" pitchFamily="34" charset="0"/>
              </a:rPr>
              <a:t>及其包络线</a:t>
            </a:r>
            <a:r>
              <a:rPr lang="zh-CN" altLang="en-US" sz="2800" b="1" dirty="0">
                <a:solidFill>
                  <a:srgbClr val="0000FF"/>
                </a:solidFill>
                <a:latin typeface="Times New Roman" panose="02020603050405020304" pitchFamily="18" charset="0"/>
                <a:ea typeface="华文楷体" pitchFamily="2" charset="-122"/>
              </a:rPr>
              <a:t>。</a:t>
            </a:r>
            <a:endParaRPr lang="zh-CN" altLang="en-US" sz="28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t=(0:pi/100:pi)';</a:t>
            </a:r>
            <a:r>
              <a:rPr lang="en-US" altLang="zh-CN" sz="2400" b="1" dirty="0">
                <a:solidFill>
                  <a:schemeClr val="bg2"/>
                </a:solidFill>
                <a:latin typeface="Times New Roman" panose="02020603050405020304" pitchFamily="18" charset="0"/>
                <a:ea typeface="华文楷体" pitchFamily="2" charset="-122"/>
              </a:rPr>
              <a:t>	</a:t>
            </a:r>
            <a:r>
              <a:rPr lang="zh-CN" altLang="en-US" sz="2400" b="1" dirty="0">
                <a:solidFill>
                  <a:schemeClr val="bg2"/>
                </a:solidFill>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长度为</a:t>
            </a:r>
            <a:r>
              <a:rPr lang="en-US" altLang="zh-CN" sz="2000" b="1" dirty="0">
                <a:solidFill>
                  <a:srgbClr val="006600"/>
                </a:solidFill>
                <a:latin typeface="Times New Roman" panose="02020603050405020304" pitchFamily="18" charset="0"/>
                <a:ea typeface="华文楷体" pitchFamily="2" charset="-122"/>
              </a:rPr>
              <a:t>101</a:t>
            </a:r>
            <a:r>
              <a:rPr lang="zh-CN" altLang="en-US" sz="2000" b="1" dirty="0">
                <a:solidFill>
                  <a:srgbClr val="006600"/>
                </a:solidFill>
                <a:latin typeface="Times New Roman" panose="02020603050405020304" pitchFamily="18" charset="0"/>
                <a:ea typeface="华文楷体" pitchFamily="2" charset="-122"/>
              </a:rPr>
              <a:t>的时间采样列向量</a:t>
            </a:r>
            <a:r>
              <a:rPr lang="zh-CN" altLang="en-US" sz="2400" b="1" dirty="0">
                <a:solidFill>
                  <a:srgbClr val="006600"/>
                </a:solidFill>
                <a:latin typeface="Times New Roman" panose="02020603050405020304" pitchFamily="18" charset="0"/>
                <a:ea typeface="华文楷体" pitchFamily="2" charset="-122"/>
              </a:rPr>
              <a:t>	</a:t>
            </a:r>
            <a:endParaRPr lang="zh-CN" altLang="en-US" sz="2400" b="1" dirty="0">
              <a:solidFill>
                <a:srgbClr val="006600"/>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y1=sin(t)*[1,-1];</a:t>
            </a:r>
            <a:r>
              <a:rPr lang="en-US" altLang="zh-CN" sz="2000" b="1" dirty="0">
                <a:solidFill>
                  <a:schemeClr val="bg2"/>
                </a:solidFill>
                <a:latin typeface="Times New Roman" panose="02020603050405020304" pitchFamily="18" charset="0"/>
                <a:ea typeface="华文楷体" pitchFamily="2" charset="-122"/>
              </a:rPr>
              <a:t>	</a:t>
            </a:r>
            <a:r>
              <a:rPr lang="zh-CN" altLang="en-US" sz="2000" b="1" dirty="0">
                <a:solidFill>
                  <a:schemeClr val="bg2"/>
                </a:solidFill>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包络线函数值，是（</a:t>
            </a:r>
            <a:r>
              <a:rPr lang="en-US" altLang="zh-CN" sz="2000" b="1" dirty="0">
                <a:solidFill>
                  <a:srgbClr val="006600"/>
                </a:solidFill>
                <a:latin typeface="Times New Roman" panose="02020603050405020304" pitchFamily="18" charset="0"/>
                <a:ea typeface="华文楷体" pitchFamily="2" charset="-122"/>
              </a:rPr>
              <a:t>101x2</a:t>
            </a:r>
            <a:r>
              <a:rPr lang="zh-CN" altLang="en-US" sz="2000" b="1" dirty="0">
                <a:solidFill>
                  <a:srgbClr val="006600"/>
                </a:solidFill>
                <a:latin typeface="Times New Roman" panose="02020603050405020304" pitchFamily="18" charset="0"/>
                <a:ea typeface="华文楷体" pitchFamily="2" charset="-122"/>
              </a:rPr>
              <a:t>）的矩阵</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y2=sin(t).*sin(9*t);</a:t>
            </a:r>
            <a:r>
              <a:rPr lang="zh-CN" altLang="en-US" sz="2400" b="1" dirty="0">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长度为</a:t>
            </a:r>
            <a:r>
              <a:rPr lang="en-US" altLang="zh-CN" sz="2000" b="1" dirty="0">
                <a:solidFill>
                  <a:srgbClr val="006600"/>
                </a:solidFill>
                <a:latin typeface="Times New Roman" panose="02020603050405020304" pitchFamily="18" charset="0"/>
                <a:ea typeface="华文楷体" pitchFamily="2" charset="-122"/>
              </a:rPr>
              <a:t>101</a:t>
            </a:r>
            <a:r>
              <a:rPr lang="zh-CN" altLang="en-US" sz="2000" b="1" dirty="0">
                <a:solidFill>
                  <a:srgbClr val="006600"/>
                </a:solidFill>
                <a:latin typeface="Times New Roman" panose="02020603050405020304" pitchFamily="18" charset="0"/>
                <a:ea typeface="华文楷体" pitchFamily="2" charset="-122"/>
              </a:rPr>
              <a:t>的调制波列向量</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t3=pi*(0:9)/9;</a:t>
            </a:r>
            <a:r>
              <a:rPr lang="en-US" altLang="zh-CN" sz="2400" b="1" dirty="0">
                <a:solidFill>
                  <a:schemeClr val="bg2"/>
                </a:solidFill>
                <a:latin typeface="Times New Roman" panose="02020603050405020304" pitchFamily="18" charset="0"/>
                <a:ea typeface="华文楷体" pitchFamily="2" charset="-122"/>
              </a:rPr>
              <a:t>				</a:t>
            </a:r>
            <a:endParaRPr lang="en-US" altLang="zh-CN" sz="2400" b="1" dirty="0">
              <a:solidFill>
                <a:schemeClr val="bg2"/>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y3=sin(t3).*sin(9*t3);</a:t>
            </a:r>
            <a:endParaRPr lang="en-US" altLang="zh-CN" sz="24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plot(t,y1,'r:’)</a:t>
            </a:r>
            <a:endParaRPr lang="en-US" altLang="zh-CN" sz="24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hold on</a:t>
            </a:r>
            <a:endParaRPr lang="en-US" altLang="zh-CN" sz="24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plot(t,y2,'b‘)</a:t>
            </a:r>
            <a:endParaRPr lang="en-US" altLang="zh-CN" sz="24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plot(t3,y3,'bo')		</a:t>
            </a:r>
            <a:endParaRPr lang="en-US" altLang="zh-CN" sz="24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axis([0,pi,-1,1])</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控制轴的范围</a:t>
            </a:r>
            <a:r>
              <a:rPr lang="zh-CN" altLang="en-US" sz="2400" b="1" dirty="0">
                <a:solidFill>
                  <a:srgbClr val="FF0000"/>
                </a:solidFill>
                <a:latin typeface="Times New Roman" panose="02020603050405020304" pitchFamily="18" charset="0"/>
                <a:ea typeface="华文楷体" pitchFamily="2" charset="-122"/>
              </a:rPr>
              <a:t> </a:t>
            </a:r>
            <a:endParaRPr lang="zh-CN" altLang="en-US" sz="2400" b="1" dirty="0">
              <a:solidFill>
                <a:srgbClr val="FF0000"/>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hold off</a:t>
            </a:r>
            <a:endParaRPr lang="en-US" altLang="zh-CN" sz="2400" b="1" dirty="0">
              <a:latin typeface="Times New Roman" panose="02020603050405020304" pitchFamily="18" charset="0"/>
              <a:ea typeface="华文楷体" pitchFamily="2" charset="-122"/>
            </a:endParaRPr>
          </a:p>
        </p:txBody>
      </p:sp>
      <p:sp>
        <p:nvSpPr>
          <p:cNvPr id="151558" name="Rectangle 4"/>
          <p:cNvSpPr/>
          <p:nvPr/>
        </p:nvSpPr>
        <p:spPr>
          <a:xfrm>
            <a:off x="0" y="0"/>
            <a:ext cx="9144000" cy="0"/>
          </a:xfrm>
          <a:prstGeom prst="rect">
            <a:avLst/>
          </a:prstGeom>
          <a:noFill/>
          <a:ln w="9525">
            <a:noFill/>
          </a:ln>
        </p:spPr>
        <p:txBody>
          <a:bodyPr wrap="none" anchor="ctr" anchorCtr="0">
            <a:spAutoFit/>
          </a:bodyPr>
          <a:p>
            <a:pPr eaLnBrk="1" hangingPunct="1">
              <a:spcBef>
                <a:spcPct val="20000"/>
              </a:spcBef>
              <a:buFont typeface="Wingdings" panose="05000000000000000000" pitchFamily="2" charset="2"/>
              <a:buChar char="n"/>
            </a:pPr>
            <a:endParaRPr lang="zh-CN" altLang="en-US" dirty="0">
              <a:latin typeface="Tahoma" panose="020B0604030504040204" pitchFamily="34" charset="0"/>
            </a:endParaRPr>
          </a:p>
        </p:txBody>
      </p:sp>
      <p:graphicFrame>
        <p:nvGraphicFramePr>
          <p:cNvPr id="151559" name="Object 7"/>
          <p:cNvGraphicFramePr>
            <a:graphicFrameLocks noChangeAspect="1"/>
          </p:cNvGraphicFramePr>
          <p:nvPr/>
        </p:nvGraphicFramePr>
        <p:xfrm>
          <a:off x="2339975" y="1485900"/>
          <a:ext cx="1971675" cy="381000"/>
        </p:xfrm>
        <a:graphic>
          <a:graphicData uri="http://schemas.openxmlformats.org/presentationml/2006/ole">
            <mc:AlternateContent xmlns:mc="http://schemas.openxmlformats.org/markup-compatibility/2006">
              <mc:Choice xmlns:v="urn:schemas-microsoft-com:vml" Requires="v">
                <p:oleObj spid="_x0000_s3092" name="" r:id="rId1" imgW="1043940" imgH="203835" progId="">
                  <p:embed/>
                </p:oleObj>
              </mc:Choice>
              <mc:Fallback>
                <p:oleObj name="" r:id="rId1" imgW="1043940" imgH="203835" progId="">
                  <p:embed/>
                  <p:pic>
                    <p:nvPicPr>
                      <p:cNvPr id="0" name="图片 3091"/>
                      <p:cNvPicPr/>
                      <p:nvPr/>
                    </p:nvPicPr>
                    <p:blipFill>
                      <a:blip r:embed="rId2"/>
                      <a:stretch>
                        <a:fillRect/>
                      </a:stretch>
                    </p:blipFill>
                    <p:spPr>
                      <a:xfrm>
                        <a:off x="2339975" y="1485900"/>
                        <a:ext cx="1971675" cy="381000"/>
                      </a:xfrm>
                      <a:prstGeom prst="rect">
                        <a:avLst/>
                      </a:prstGeom>
                      <a:noFill/>
                      <a:ln w="38100">
                        <a:noFill/>
                        <a:miter/>
                      </a:ln>
                    </p:spPr>
                  </p:pic>
                </p:oleObj>
              </mc:Fallback>
            </mc:AlternateContent>
          </a:graphicData>
        </a:graphic>
      </p:graphicFrame>
      <p:pic>
        <p:nvPicPr>
          <p:cNvPr id="151560" name="Picture 6"/>
          <p:cNvPicPr>
            <a:picLocks noChangeAspect="1"/>
          </p:cNvPicPr>
          <p:nvPr/>
        </p:nvPicPr>
        <p:blipFill>
          <a:blip r:embed="rId3"/>
          <a:srcRect t="19920" b="2287"/>
          <a:stretch>
            <a:fillRect/>
          </a:stretch>
        </p:blipFill>
        <p:spPr>
          <a:xfrm>
            <a:off x="5148263" y="3357563"/>
            <a:ext cx="3886200" cy="25034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1557">
                                            <p:txEl>
                                              <p:charRg st="34" end="74"/>
                                            </p:txEl>
                                          </p:spTgt>
                                        </p:tgtEl>
                                        <p:attrNameLst>
                                          <p:attrName>style.visibility</p:attrName>
                                        </p:attrNameLst>
                                      </p:cBhvr>
                                      <p:to>
                                        <p:strVal val="visible"/>
                                      </p:to>
                                    </p:set>
                                    <p:animEffect transition="in" filter="blinds(horizontal)">
                                      <p:cBhvr>
                                        <p:cTn id="7" dur="500"/>
                                        <p:tgtEl>
                                          <p:spTgt spid="151557">
                                            <p:txEl>
                                              <p:charRg st="34" end="7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1557">
                                            <p:txEl>
                                              <p:charRg st="74" end="118"/>
                                            </p:txEl>
                                          </p:spTgt>
                                        </p:tgtEl>
                                        <p:attrNameLst>
                                          <p:attrName>style.visibility</p:attrName>
                                        </p:attrNameLst>
                                      </p:cBhvr>
                                      <p:to>
                                        <p:strVal val="visible"/>
                                      </p:to>
                                    </p:set>
                                    <p:animEffect transition="in" filter="blinds(horizontal)">
                                      <p:cBhvr>
                                        <p:cTn id="10" dur="500"/>
                                        <p:tgtEl>
                                          <p:spTgt spid="151557">
                                            <p:txEl>
                                              <p:charRg st="74" end="11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1557">
                                            <p:txEl>
                                              <p:charRg st="118" end="158"/>
                                            </p:txEl>
                                          </p:spTgt>
                                        </p:tgtEl>
                                        <p:attrNameLst>
                                          <p:attrName>style.visibility</p:attrName>
                                        </p:attrNameLst>
                                      </p:cBhvr>
                                      <p:to>
                                        <p:strVal val="visible"/>
                                      </p:to>
                                    </p:set>
                                    <p:animEffect transition="in" filter="blinds(horizontal)">
                                      <p:cBhvr>
                                        <p:cTn id="13" dur="500"/>
                                        <p:tgtEl>
                                          <p:spTgt spid="151557">
                                            <p:txEl>
                                              <p:charRg st="118" end="15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1557">
                                            <p:txEl>
                                              <p:charRg st="158" end="177"/>
                                            </p:txEl>
                                          </p:spTgt>
                                        </p:tgtEl>
                                        <p:attrNameLst>
                                          <p:attrName>style.visibility</p:attrName>
                                        </p:attrNameLst>
                                      </p:cBhvr>
                                      <p:to>
                                        <p:strVal val="visible"/>
                                      </p:to>
                                    </p:set>
                                    <p:animEffect transition="in" filter="blinds(horizontal)">
                                      <p:cBhvr>
                                        <p:cTn id="16" dur="500"/>
                                        <p:tgtEl>
                                          <p:spTgt spid="151557">
                                            <p:txEl>
                                              <p:charRg st="158" end="17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51557">
                                            <p:txEl>
                                              <p:charRg st="177" end="200"/>
                                            </p:txEl>
                                          </p:spTgt>
                                        </p:tgtEl>
                                        <p:attrNameLst>
                                          <p:attrName>style.visibility</p:attrName>
                                        </p:attrNameLst>
                                      </p:cBhvr>
                                      <p:to>
                                        <p:strVal val="visible"/>
                                      </p:to>
                                    </p:set>
                                    <p:animEffect transition="in" filter="blinds(horizontal)">
                                      <p:cBhvr>
                                        <p:cTn id="19" dur="500"/>
                                        <p:tgtEl>
                                          <p:spTgt spid="151557">
                                            <p:txEl>
                                              <p:charRg st="177" end="20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51557">
                                            <p:txEl>
                                              <p:charRg st="200" end="216"/>
                                            </p:txEl>
                                          </p:spTgt>
                                        </p:tgtEl>
                                        <p:attrNameLst>
                                          <p:attrName>style.visibility</p:attrName>
                                        </p:attrNameLst>
                                      </p:cBhvr>
                                      <p:to>
                                        <p:strVal val="visible"/>
                                      </p:to>
                                    </p:set>
                                    <p:animEffect transition="in" filter="wipe(up)">
                                      <p:cBhvr>
                                        <p:cTn id="24" dur="1000"/>
                                        <p:tgtEl>
                                          <p:spTgt spid="151557">
                                            <p:txEl>
                                              <p:charRg st="200" end="216"/>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151557">
                                            <p:txEl>
                                              <p:charRg st="216" end="224"/>
                                            </p:txEl>
                                          </p:spTgt>
                                        </p:tgtEl>
                                        <p:attrNameLst>
                                          <p:attrName>style.visibility</p:attrName>
                                        </p:attrNameLst>
                                      </p:cBhvr>
                                      <p:to>
                                        <p:strVal val="visible"/>
                                      </p:to>
                                    </p:set>
                                    <p:animEffect transition="in" filter="wipe(up)">
                                      <p:cBhvr>
                                        <p:cTn id="27" dur="1000"/>
                                        <p:tgtEl>
                                          <p:spTgt spid="151557">
                                            <p:txEl>
                                              <p:charRg st="216" end="224"/>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151557">
                                            <p:txEl>
                                              <p:charRg st="224" end="239"/>
                                            </p:txEl>
                                          </p:spTgt>
                                        </p:tgtEl>
                                        <p:attrNameLst>
                                          <p:attrName>style.visibility</p:attrName>
                                        </p:attrNameLst>
                                      </p:cBhvr>
                                      <p:to>
                                        <p:strVal val="visible"/>
                                      </p:to>
                                    </p:set>
                                    <p:animEffect transition="in" filter="wipe(up)">
                                      <p:cBhvr>
                                        <p:cTn id="30" dur="1000"/>
                                        <p:tgtEl>
                                          <p:spTgt spid="151557">
                                            <p:txEl>
                                              <p:charRg st="224" end="239"/>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151557">
                                            <p:txEl>
                                              <p:charRg st="239" end="258"/>
                                            </p:txEl>
                                          </p:spTgt>
                                        </p:tgtEl>
                                        <p:attrNameLst>
                                          <p:attrName>style.visibility</p:attrName>
                                        </p:attrNameLst>
                                      </p:cBhvr>
                                      <p:to>
                                        <p:strVal val="visible"/>
                                      </p:to>
                                    </p:set>
                                    <p:animEffect transition="in" filter="wipe(up)">
                                      <p:cBhvr>
                                        <p:cTn id="33" dur="1000"/>
                                        <p:tgtEl>
                                          <p:spTgt spid="151557">
                                            <p:txEl>
                                              <p:charRg st="239" end="258"/>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151557">
                                            <p:txEl>
                                              <p:charRg st="258" end="284"/>
                                            </p:txEl>
                                          </p:spTgt>
                                        </p:tgtEl>
                                        <p:attrNameLst>
                                          <p:attrName>style.visibility</p:attrName>
                                        </p:attrNameLst>
                                      </p:cBhvr>
                                      <p:to>
                                        <p:strVal val="visible"/>
                                      </p:to>
                                    </p:set>
                                    <p:animEffect transition="in" filter="wipe(up)">
                                      <p:cBhvr>
                                        <p:cTn id="36" dur="1000"/>
                                        <p:tgtEl>
                                          <p:spTgt spid="151557">
                                            <p:txEl>
                                              <p:charRg st="258" end="284"/>
                                            </p:txEl>
                                          </p:spTgt>
                                        </p:tgtEl>
                                      </p:cBhvr>
                                    </p:animEffect>
                                  </p:childTnLst>
                                </p:cTn>
                              </p:par>
                              <p:par>
                                <p:cTn id="37" presetID="22" presetClass="entr" presetSubtype="1" fill="hold" nodeType="withEffect">
                                  <p:stCondLst>
                                    <p:cond delay="0"/>
                                  </p:stCondLst>
                                  <p:childTnLst>
                                    <p:set>
                                      <p:cBhvr>
                                        <p:cTn id="38" dur="1" fill="hold">
                                          <p:stCondLst>
                                            <p:cond delay="0"/>
                                          </p:stCondLst>
                                        </p:cTn>
                                        <p:tgtEl>
                                          <p:spTgt spid="151557">
                                            <p:txEl>
                                              <p:charRg st="284" end="293"/>
                                            </p:txEl>
                                          </p:spTgt>
                                        </p:tgtEl>
                                        <p:attrNameLst>
                                          <p:attrName>style.visibility</p:attrName>
                                        </p:attrNameLst>
                                      </p:cBhvr>
                                      <p:to>
                                        <p:strVal val="visible"/>
                                      </p:to>
                                    </p:set>
                                    <p:animEffect transition="in" filter="wipe(up)">
                                      <p:cBhvr>
                                        <p:cTn id="39" dur="1000"/>
                                        <p:tgtEl>
                                          <p:spTgt spid="151557">
                                            <p:txEl>
                                              <p:charRg st="284" end="29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151560"/>
                                        </p:tgtEl>
                                        <p:attrNameLst>
                                          <p:attrName>style.visibility</p:attrName>
                                        </p:attrNameLst>
                                      </p:cBhvr>
                                      <p:to>
                                        <p:strVal val="visible"/>
                                      </p:to>
                                    </p:set>
                                    <p:anim calcmode="lin" valueType="num">
                                      <p:cBhvr additive="base">
                                        <p:cTn id="44" dur="500" fill="hold"/>
                                        <p:tgtEl>
                                          <p:spTgt spid="151560"/>
                                        </p:tgtEl>
                                        <p:attrNameLst>
                                          <p:attrName>ppt_x</p:attrName>
                                        </p:attrNameLst>
                                      </p:cBhvr>
                                      <p:tavLst>
                                        <p:tav tm="0">
                                          <p:val>
                                            <p:strVal val="1+#ppt_w/2"/>
                                          </p:val>
                                        </p:tav>
                                        <p:tav tm="100000">
                                          <p:val>
                                            <p:strVal val="#ppt_x"/>
                                          </p:val>
                                        </p:tav>
                                      </p:tavLst>
                                    </p:anim>
                                    <p:anim calcmode="lin" valueType="num">
                                      <p:cBhvr additive="base">
                                        <p:cTn id="45" dur="500" fill="hold"/>
                                        <p:tgtEl>
                                          <p:spTgt spid="1515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Rectangle 2"/>
          <p:cNvSpPr>
            <a:spLocks noGrp="1"/>
          </p:cNvSpPr>
          <p:nvPr>
            <p:ph type="title" idx="4294967295"/>
          </p:nvPr>
        </p:nvSpPr>
        <p:spPr>
          <a:xfrm>
            <a:off x="1150938" y="368300"/>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例6.1-5 利用hold绘制离散信号的波形。</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5257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5258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146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52581"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t=2*pi*(0:20)/20;</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y=cos(t).*exp(-0.4*t);</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stem(t,y,'g');</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hold on;</a:t>
            </a:r>
            <a:endParaRPr lang="en-US" altLang="zh-CN" sz="24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stairs(t,y,'r');</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hold off  </a:t>
            </a:r>
            <a:endParaRPr lang="en-US" altLang="zh-CN" sz="2400" b="1" dirty="0">
              <a:solidFill>
                <a:srgbClr val="0000FF"/>
              </a:solidFill>
              <a:latin typeface="Times New Roman" panose="02020603050405020304" pitchFamily="18" charset="0"/>
              <a:ea typeface="华文楷体" pitchFamily="2" charset="-122"/>
            </a:endParaRPr>
          </a:p>
        </p:txBody>
      </p:sp>
      <p:pic>
        <p:nvPicPr>
          <p:cNvPr id="152582" name="Picture 4"/>
          <p:cNvPicPr>
            <a:picLocks noChangeAspect="1"/>
          </p:cNvPicPr>
          <p:nvPr/>
        </p:nvPicPr>
        <p:blipFill>
          <a:blip r:embed="rId1"/>
          <a:srcRect t="25650" b="2599"/>
          <a:stretch>
            <a:fillRect/>
          </a:stretch>
        </p:blipFill>
        <p:spPr>
          <a:xfrm>
            <a:off x="3708400" y="2924175"/>
            <a:ext cx="4171950" cy="24907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2582"/>
                                        </p:tgtEl>
                                        <p:attrNameLst>
                                          <p:attrName>style.visibility</p:attrName>
                                        </p:attrNameLst>
                                      </p:cBhvr>
                                      <p:to>
                                        <p:strVal val="visible"/>
                                      </p:to>
                                    </p:set>
                                    <p:anim calcmode="lin" valueType="num">
                                      <p:cBhvr additive="base">
                                        <p:cTn id="7" dur="500" fill="hold"/>
                                        <p:tgtEl>
                                          <p:spTgt spid="152582"/>
                                        </p:tgtEl>
                                        <p:attrNameLst>
                                          <p:attrName>ppt_x</p:attrName>
                                        </p:attrNameLst>
                                      </p:cBhvr>
                                      <p:tavLst>
                                        <p:tav tm="0">
                                          <p:val>
                                            <p:strVal val="1+#ppt_w/2"/>
                                          </p:val>
                                        </p:tav>
                                        <p:tav tm="100000">
                                          <p:val>
                                            <p:strVal val="#ppt_x"/>
                                          </p:val>
                                        </p:tav>
                                      </p:tavLst>
                                    </p:anim>
                                    <p:anim calcmode="lin" valueType="num">
                                      <p:cBhvr additive="base">
                                        <p:cTn id="8" dur="500" fill="hold"/>
                                        <p:tgtEl>
                                          <p:spTgt spid="1525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Rectangle 2"/>
          <p:cNvSpPr>
            <a:spLocks noGrp="1"/>
          </p:cNvSpPr>
          <p:nvPr>
            <p:ph type="title" idx="4294967295"/>
          </p:nvPr>
        </p:nvSpPr>
        <p:spPr>
          <a:xfrm>
            <a:off x="1150938" y="333375"/>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双纵坐标：plotyy指令</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5360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5360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147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5360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en-US" altLang="zh-CN" sz="2600" b="1" dirty="0">
                <a:solidFill>
                  <a:srgbClr val="0000FF"/>
                </a:solidFill>
                <a:latin typeface="华文楷体" pitchFamily="2" charset="-122"/>
                <a:ea typeface="华文楷体" pitchFamily="2" charset="-122"/>
                <a:sym typeface="Arial" panose="020B0604020202020204" pitchFamily="34" charset="0"/>
              </a:rPr>
              <a:t>plotyy</a:t>
            </a:r>
            <a:r>
              <a:rPr lang="zh-CN" altLang="en-US" sz="2600" b="1" dirty="0">
                <a:solidFill>
                  <a:srgbClr val="0000FF"/>
                </a:solidFill>
                <a:latin typeface="华文楷体" pitchFamily="2" charset="-122"/>
                <a:ea typeface="华文楷体" pitchFamily="2" charset="-122"/>
                <a:sym typeface="Arial" panose="020B0604020202020204" pitchFamily="34" charset="0"/>
              </a:rPr>
              <a:t>指令调用格式：</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140000"/>
              </a:lnSpc>
              <a:buFont typeface="Wingdings" panose="05000000000000000000" pitchFamily="2" charset="2"/>
              <a:buNone/>
            </a:pPr>
            <a:r>
              <a:rPr lang="zh-CN" altLang="en-US" sz="2600" b="1" dirty="0">
                <a:latin typeface="Times New Roman" panose="02020603050405020304" pitchFamily="18" charset="0"/>
                <a:ea typeface="华文楷体" pitchFamily="2" charset="-122"/>
              </a:rPr>
              <a:t>   </a:t>
            </a:r>
            <a:r>
              <a:rPr lang="es-ES" altLang="en-US" sz="2600" b="1" dirty="0">
                <a:solidFill>
                  <a:srgbClr val="0000FF"/>
                </a:solidFill>
                <a:latin typeface="华文楷体" pitchFamily="2" charset="-122"/>
                <a:ea typeface="华文楷体" pitchFamily="2" charset="-122"/>
                <a:sym typeface="Arial" panose="020B0604020202020204" pitchFamily="34" charset="0"/>
              </a:rPr>
              <a:t>plotyy(x1, y1, x2, y2)</a:t>
            </a:r>
            <a:endParaRPr lang="es-ES"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140000"/>
              </a:lnSpc>
              <a:buFont typeface="Wingdings" panose="05000000000000000000" pitchFamily="2" charset="2"/>
              <a:buNone/>
            </a:pPr>
            <a:r>
              <a:rPr lang="es-ES" altLang="en-US" sz="2600" b="1" dirty="0">
                <a:latin typeface="Times New Roman" panose="02020603050405020304" pitchFamily="18" charset="0"/>
                <a:ea typeface="华文楷体" pitchFamily="2" charset="-122"/>
              </a:rPr>
              <a:t>  </a:t>
            </a:r>
            <a:r>
              <a:rPr lang="es-ES" altLang="en-US" sz="2400" b="1" dirty="0">
                <a:latin typeface="Times New Roman" panose="02020603050405020304" pitchFamily="18" charset="0"/>
                <a:ea typeface="华文楷体" pitchFamily="2" charset="-122"/>
                <a:sym typeface="Arial" panose="020B0604020202020204" pitchFamily="34" charset="0"/>
              </a:rPr>
              <a:t> x1-y1</a:t>
            </a:r>
            <a:r>
              <a:rPr lang="zh-CN" altLang="en-US" sz="2400" b="1" dirty="0">
                <a:latin typeface="Times New Roman" panose="02020603050405020304" pitchFamily="18" charset="0"/>
                <a:ea typeface="华文楷体" pitchFamily="2" charset="-122"/>
                <a:sym typeface="Arial" panose="020B0604020202020204" pitchFamily="34" charset="0"/>
              </a:rPr>
              <a:t>曲线</a:t>
            </a:r>
            <a:r>
              <a:rPr lang="es-ES" altLang="en-US" sz="2400" b="1" dirty="0">
                <a:latin typeface="Times New Roman" panose="02020603050405020304" pitchFamily="18" charset="0"/>
                <a:ea typeface="华文楷体" pitchFamily="2" charset="-122"/>
                <a:sym typeface="Arial" panose="020B0604020202020204" pitchFamily="34" charset="0"/>
              </a:rPr>
              <a:t>y</a:t>
            </a:r>
            <a:r>
              <a:rPr lang="zh-CN" altLang="en-US" sz="2400" b="1" dirty="0">
                <a:latin typeface="Times New Roman" panose="02020603050405020304" pitchFamily="18" charset="0"/>
                <a:ea typeface="华文楷体" pitchFamily="2" charset="-122"/>
                <a:sym typeface="Arial" panose="020B0604020202020204" pitchFamily="34" charset="0"/>
              </a:rPr>
              <a:t>轴在左， </a:t>
            </a:r>
            <a:r>
              <a:rPr lang="es-ES" altLang="en-US" sz="2400" b="1" dirty="0">
                <a:latin typeface="Times New Roman" panose="02020603050405020304" pitchFamily="18" charset="0"/>
                <a:ea typeface="华文楷体" pitchFamily="2" charset="-122"/>
                <a:sym typeface="Arial" panose="020B0604020202020204" pitchFamily="34" charset="0"/>
              </a:rPr>
              <a:t>x2-y2</a:t>
            </a:r>
            <a:r>
              <a:rPr lang="zh-CN" altLang="en-US" sz="2400" b="1" dirty="0">
                <a:latin typeface="Times New Roman" panose="02020603050405020304" pitchFamily="18" charset="0"/>
                <a:ea typeface="华文楷体" pitchFamily="2" charset="-122"/>
                <a:sym typeface="Arial" panose="020B0604020202020204" pitchFamily="34" charset="0"/>
              </a:rPr>
              <a:t>曲线</a:t>
            </a:r>
            <a:r>
              <a:rPr lang="es-ES" altLang="en-US" sz="2400" b="1" dirty="0">
                <a:latin typeface="Times New Roman" panose="02020603050405020304" pitchFamily="18" charset="0"/>
                <a:ea typeface="华文楷体" pitchFamily="2" charset="-122"/>
                <a:sym typeface="Arial" panose="020B0604020202020204" pitchFamily="34" charset="0"/>
              </a:rPr>
              <a:t>y</a:t>
            </a:r>
            <a:r>
              <a:rPr lang="zh-CN" altLang="en-US" sz="2400" b="1" dirty="0">
                <a:latin typeface="Times New Roman" panose="02020603050405020304" pitchFamily="18" charset="0"/>
                <a:ea typeface="华文楷体" pitchFamily="2" charset="-122"/>
                <a:sym typeface="Arial" panose="020B0604020202020204" pitchFamily="34" charset="0"/>
              </a:rPr>
              <a:t>轴在右。</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70000"/>
              </a:lnSpc>
              <a:buFont typeface="Wingdings" panose="05000000000000000000" pitchFamily="2" charset="2"/>
              <a:buNone/>
            </a:pPr>
            <a:r>
              <a:rPr lang="es-ES" altLang="en-US" sz="2600" b="1" dirty="0">
                <a:latin typeface="Times New Roman" panose="02020603050405020304" pitchFamily="18" charset="0"/>
                <a:ea typeface="华文楷体" pitchFamily="2" charset="-122"/>
              </a:rPr>
              <a:t>  </a:t>
            </a:r>
            <a:r>
              <a:rPr lang="zh-CN" altLang="en-US" sz="2600" b="1" dirty="0">
                <a:solidFill>
                  <a:srgbClr val="0000FF"/>
                </a:solidFill>
                <a:latin typeface="华文楷体" pitchFamily="2" charset="-122"/>
                <a:ea typeface="华文楷体" pitchFamily="2" charset="-122"/>
                <a:sym typeface="Arial" panose="020B0604020202020204" pitchFamily="34" charset="0"/>
              </a:rPr>
              <a:t>例</a:t>
            </a:r>
            <a:r>
              <a:rPr lang="en-US" altLang="zh-CN" sz="2600" b="1" dirty="0">
                <a:solidFill>
                  <a:srgbClr val="0000FF"/>
                </a:solidFill>
                <a:latin typeface="华文楷体" pitchFamily="2" charset="-122"/>
                <a:ea typeface="华文楷体" pitchFamily="2" charset="-122"/>
                <a:sym typeface="Arial" panose="020B0604020202020204" pitchFamily="34" charset="0"/>
              </a:rPr>
              <a:t>6.1-6</a:t>
            </a:r>
            <a:r>
              <a:rPr lang="zh-CN" altLang="en-US" sz="2600" b="1" dirty="0">
                <a:solidFill>
                  <a:srgbClr val="0000FF"/>
                </a:solidFill>
                <a:latin typeface="华文楷体" pitchFamily="2" charset="-122"/>
                <a:ea typeface="华文楷体" pitchFamily="2" charset="-122"/>
                <a:sym typeface="Arial" panose="020B0604020202020204" pitchFamily="34" charset="0"/>
              </a:rPr>
              <a:t>：</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buFont typeface="Wingdings" panose="05000000000000000000" pitchFamily="2" charset="2"/>
              <a:buNone/>
            </a:pPr>
            <a:r>
              <a:rPr lang="es-ES" altLang="en-US" sz="2600" b="1" dirty="0">
                <a:latin typeface="Times New Roman" panose="02020603050405020304" pitchFamily="18" charset="0"/>
                <a:ea typeface="华文楷体" pitchFamily="2" charset="-122"/>
              </a:rPr>
              <a:t>  </a:t>
            </a:r>
            <a:r>
              <a:rPr lang="es-ES" altLang="en-US" sz="2400" b="1" dirty="0">
                <a:latin typeface="Times New Roman" panose="02020603050405020304" pitchFamily="18" charset="0"/>
                <a:ea typeface="华文楷体" pitchFamily="2" charset="-122"/>
                <a:sym typeface="Arial" panose="020B0604020202020204" pitchFamily="34" charset="0"/>
              </a:rPr>
              <a:t>x = 0:0.01:20;</a:t>
            </a:r>
            <a:endParaRPr lang="es-ES"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es-ES" altLang="en-US" sz="2400" b="1" dirty="0">
                <a:latin typeface="Times New Roman" panose="02020603050405020304" pitchFamily="18" charset="0"/>
                <a:ea typeface="华文楷体" pitchFamily="2" charset="-122"/>
                <a:sym typeface="Arial" panose="020B0604020202020204" pitchFamily="34" charset="0"/>
              </a:rPr>
              <a:t>  y1 = 200*exp(-0.05*x).*sin(x);</a:t>
            </a:r>
            <a:endParaRPr lang="es-ES"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es-ES" altLang="en-US" sz="2400" b="1" dirty="0">
                <a:latin typeface="Times New Roman" panose="02020603050405020304" pitchFamily="18" charset="0"/>
                <a:ea typeface="华文楷体" pitchFamily="2" charset="-122"/>
                <a:sym typeface="Arial" panose="020B0604020202020204" pitchFamily="34" charset="0"/>
              </a:rPr>
              <a:t>  y2 = 0.8*exp(-0.5*x).*sin(10*x);</a:t>
            </a:r>
            <a:endParaRPr lang="es-ES"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es-ES" altLang="en-US" sz="2800" b="1" dirty="0">
                <a:latin typeface="Times New Roman" panose="02020603050405020304" pitchFamily="18" charset="0"/>
                <a:ea typeface="华文楷体" pitchFamily="2" charset="-122"/>
              </a:rPr>
              <a:t>  </a:t>
            </a:r>
            <a:r>
              <a:rPr lang="es-ES" altLang="en-US" sz="2600" b="1" dirty="0">
                <a:solidFill>
                  <a:srgbClr val="0000FF"/>
                </a:solidFill>
                <a:latin typeface="华文楷体" pitchFamily="2" charset="-122"/>
                <a:ea typeface="华文楷体" pitchFamily="2" charset="-122"/>
                <a:sym typeface="Arial" panose="020B0604020202020204" pitchFamily="34" charset="0"/>
              </a:rPr>
              <a:t>plotyy(x,y1,x,y2);</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p:txBody>
      </p:sp>
      <p:pic>
        <p:nvPicPr>
          <p:cNvPr id="153606" name="Picture 4"/>
          <p:cNvPicPr>
            <a:picLocks noChangeAspect="1"/>
          </p:cNvPicPr>
          <p:nvPr/>
        </p:nvPicPr>
        <p:blipFill>
          <a:blip r:embed="rId1"/>
          <a:srcRect t="20859"/>
          <a:stretch>
            <a:fillRect/>
          </a:stretch>
        </p:blipFill>
        <p:spPr>
          <a:xfrm>
            <a:off x="5724525" y="3462338"/>
            <a:ext cx="3095625" cy="19827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05">
                                            <p:txEl>
                                              <p:charRg st="0" end="14"/>
                                            </p:txEl>
                                          </p:spTgt>
                                        </p:tgtEl>
                                        <p:attrNameLst>
                                          <p:attrName>style.visibility</p:attrName>
                                        </p:attrNameLst>
                                      </p:cBhvr>
                                      <p:to>
                                        <p:strVal val="visible"/>
                                      </p:to>
                                    </p:set>
                                    <p:animEffect transition="in" filter="blinds(horizontal)">
                                      <p:cBhvr>
                                        <p:cTn id="7" dur="500"/>
                                        <p:tgtEl>
                                          <p:spTgt spid="153605">
                                            <p:txEl>
                                              <p:charRg st="0" end="1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3605">
                                            <p:txEl>
                                              <p:charRg st="14" end="40"/>
                                            </p:txEl>
                                          </p:spTgt>
                                        </p:tgtEl>
                                        <p:attrNameLst>
                                          <p:attrName>style.visibility</p:attrName>
                                        </p:attrNameLst>
                                      </p:cBhvr>
                                      <p:to>
                                        <p:strVal val="visible"/>
                                      </p:to>
                                    </p:set>
                                    <p:animEffect transition="in" filter="blinds(horizontal)">
                                      <p:cBhvr>
                                        <p:cTn id="10" dur="500"/>
                                        <p:tgtEl>
                                          <p:spTgt spid="153605">
                                            <p:txEl>
                                              <p:charRg st="14" end="4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3605">
                                            <p:txEl>
                                              <p:charRg st="40" end="69"/>
                                            </p:txEl>
                                          </p:spTgt>
                                        </p:tgtEl>
                                        <p:attrNameLst>
                                          <p:attrName>style.visibility</p:attrName>
                                        </p:attrNameLst>
                                      </p:cBhvr>
                                      <p:to>
                                        <p:strVal val="visible"/>
                                      </p:to>
                                    </p:set>
                                    <p:animEffect transition="in" filter="blinds(horizontal)">
                                      <p:cBhvr>
                                        <p:cTn id="15" dur="500"/>
                                        <p:tgtEl>
                                          <p:spTgt spid="153605">
                                            <p:txEl>
                                              <p:charRg st="40" end="6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153606"/>
                                        </p:tgtEl>
                                        <p:attrNameLst>
                                          <p:attrName>style.visibility</p:attrName>
                                        </p:attrNameLst>
                                      </p:cBhvr>
                                      <p:to>
                                        <p:strVal val="visible"/>
                                      </p:to>
                                    </p:set>
                                    <p:anim calcmode="lin" valueType="num">
                                      <p:cBhvr additive="base">
                                        <p:cTn id="20" dur="500" fill="hold"/>
                                        <p:tgtEl>
                                          <p:spTgt spid="153606"/>
                                        </p:tgtEl>
                                        <p:attrNameLst>
                                          <p:attrName>ppt_x</p:attrName>
                                        </p:attrNameLst>
                                      </p:cBhvr>
                                      <p:tavLst>
                                        <p:tav tm="0">
                                          <p:val>
                                            <p:strVal val="1+#ppt_w/2"/>
                                          </p:val>
                                        </p:tav>
                                        <p:tav tm="100000">
                                          <p:val>
                                            <p:strVal val="#ppt_x"/>
                                          </p:val>
                                        </p:tav>
                                      </p:tavLst>
                                    </p:anim>
                                    <p:anim calcmode="lin" valueType="num">
                                      <p:cBhvr additive="base">
                                        <p:cTn id="21" dur="500" fill="hold"/>
                                        <p:tgtEl>
                                          <p:spTgt spid="1536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Rectangle 2"/>
          <p:cNvSpPr>
            <a:spLocks noGrp="1"/>
          </p:cNvSpPr>
          <p:nvPr>
            <p:ph type="title" idx="4294967295"/>
          </p:nvPr>
        </p:nvSpPr>
        <p:spPr>
          <a:xfrm>
            <a:off x="1150938" y="333375"/>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多子图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5462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5462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148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54629" name="Rectangle 3"/>
          <p:cNvSpPr>
            <a:spLocks noGrp="1"/>
          </p:cNvSpPr>
          <p:nvPr>
            <p:ph sz="quarter" idx="1"/>
          </p:nvPr>
        </p:nvSpPr>
        <p:spPr>
          <a:xfrm>
            <a:off x="323850" y="1054100"/>
            <a:ext cx="8686800" cy="49688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en-US" altLang="zh-CN" sz="2600" b="1" dirty="0">
                <a:latin typeface="Times New Roman" panose="02020603050405020304" pitchFamily="18" charset="0"/>
                <a:ea typeface="华文楷体" pitchFamily="2" charset="-122"/>
              </a:rPr>
              <a:t>MATLAB</a:t>
            </a:r>
            <a:r>
              <a:rPr lang="zh-CN" altLang="en-US" sz="2600" b="1" dirty="0">
                <a:latin typeface="Times New Roman" panose="02020603050405020304" pitchFamily="18" charset="0"/>
                <a:ea typeface="华文楷体" pitchFamily="2" charset="-122"/>
              </a:rPr>
              <a:t>允许在同一图形窗口布置几幅独立的子图。具体指令：</a:t>
            </a:r>
            <a:endParaRPr lang="zh-CN" altLang="en-US" sz="2600" b="1" dirty="0">
              <a:latin typeface="Times New Roman" panose="02020603050405020304" pitchFamily="18" charset="0"/>
              <a:ea typeface="华文楷体" pitchFamily="2" charset="-122"/>
            </a:endParaRPr>
          </a:p>
          <a:p>
            <a:pPr lvl="1" algn="just" eaLnBrk="1" hangingPunct="1"/>
            <a:r>
              <a:rPr lang="en-US" altLang="zh-CN" sz="1900" b="1" dirty="0">
                <a:solidFill>
                  <a:srgbClr val="0000FF"/>
                </a:solidFill>
                <a:latin typeface="Times New Roman" panose="02020603050405020304" pitchFamily="18" charset="0"/>
                <a:ea typeface="华文楷体" pitchFamily="2" charset="-122"/>
              </a:rPr>
              <a:t>subplot(m, n, k)	</a:t>
            </a:r>
            <a:endParaRPr lang="en-US" altLang="zh-CN" sz="19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1900" b="1" dirty="0">
                <a:latin typeface="Times New Roman" panose="02020603050405020304" pitchFamily="18" charset="0"/>
                <a:ea typeface="华文楷体" pitchFamily="2" charset="-122"/>
              </a:rPr>
              <a:t>     </a:t>
            </a:r>
            <a:r>
              <a:rPr lang="zh-CN" altLang="en-US" sz="1900" b="1" dirty="0">
                <a:latin typeface="Times New Roman" panose="02020603050405020304" pitchFamily="18" charset="0"/>
                <a:ea typeface="华文楷体" pitchFamily="2" charset="-122"/>
              </a:rPr>
              <a:t>使（</a:t>
            </a:r>
            <a:r>
              <a:rPr lang="en-US" altLang="zh-CN" sz="1900" b="1" dirty="0">
                <a:latin typeface="Times New Roman" panose="02020603050405020304" pitchFamily="18" charset="0"/>
                <a:ea typeface="华文楷体" pitchFamily="2" charset="-122"/>
              </a:rPr>
              <a:t>mxn</a:t>
            </a:r>
            <a:r>
              <a:rPr lang="zh-CN" altLang="en-US" sz="1900" b="1" dirty="0">
                <a:latin typeface="Times New Roman" panose="02020603050405020304" pitchFamily="18" charset="0"/>
                <a:ea typeface="华文楷体" pitchFamily="2" charset="-122"/>
              </a:rPr>
              <a:t>）幅子图中第</a:t>
            </a:r>
            <a:r>
              <a:rPr lang="en-US" altLang="zh-CN" sz="1900" b="1" dirty="0">
                <a:latin typeface="Times New Roman" panose="02020603050405020304" pitchFamily="18" charset="0"/>
                <a:ea typeface="华文楷体" pitchFamily="2" charset="-122"/>
              </a:rPr>
              <a:t>k</a:t>
            </a:r>
            <a:r>
              <a:rPr lang="zh-CN" altLang="en-US" sz="1900" b="1" dirty="0">
                <a:latin typeface="Times New Roman" panose="02020603050405020304" pitchFamily="18" charset="0"/>
                <a:ea typeface="华文楷体" pitchFamily="2" charset="-122"/>
              </a:rPr>
              <a:t>个子图成为当前图</a:t>
            </a:r>
            <a:endParaRPr lang="zh-CN" altLang="en-US" sz="1900" b="1" dirty="0">
              <a:latin typeface="Times New Roman" panose="02020603050405020304" pitchFamily="18" charset="0"/>
              <a:ea typeface="华文楷体" pitchFamily="2" charset="-122"/>
            </a:endParaRPr>
          </a:p>
          <a:p>
            <a:pPr lvl="1" algn="just" eaLnBrk="1" hangingPunct="1"/>
            <a:r>
              <a:rPr lang="en-US" altLang="zh-CN" sz="1900" b="1" dirty="0">
                <a:solidFill>
                  <a:srgbClr val="0000FF"/>
                </a:solidFill>
                <a:latin typeface="Times New Roman" panose="02020603050405020304" pitchFamily="18" charset="0"/>
                <a:ea typeface="华文楷体" pitchFamily="2" charset="-122"/>
              </a:rPr>
              <a:t>subplot(‘postion’, [left, bottom, width, height])  </a:t>
            </a:r>
            <a:endParaRPr lang="en-US" altLang="zh-CN" sz="19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1900" b="1" dirty="0">
                <a:latin typeface="Times New Roman" panose="02020603050405020304" pitchFamily="18" charset="0"/>
                <a:ea typeface="华文楷体" pitchFamily="2" charset="-122"/>
              </a:rPr>
              <a:t>    </a:t>
            </a:r>
            <a:r>
              <a:rPr lang="zh-CN" altLang="en-US" sz="1900" b="1" dirty="0">
                <a:latin typeface="Times New Roman" panose="02020603050405020304" pitchFamily="18" charset="0"/>
                <a:ea typeface="华文楷体" pitchFamily="2" charset="-122"/>
              </a:rPr>
              <a:t>在指定的位置上开辟子图，并成为当前图</a:t>
            </a:r>
            <a:endParaRPr lang="zh-CN" altLang="en-US" sz="19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zh-CN" altLang="en-US" sz="1900" b="1" dirty="0">
                <a:latin typeface="Times New Roman" panose="02020603050405020304" pitchFamily="18" charset="0"/>
                <a:ea typeface="华文楷体" pitchFamily="2" charset="-122"/>
              </a:rPr>
              <a:t>说明：</a:t>
            </a:r>
            <a:endParaRPr lang="zh-CN" altLang="en-US" sz="19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Char char="Ø"/>
            </a:pPr>
            <a:r>
              <a:rPr lang="en-US" altLang="zh-CN" sz="1900" b="1" dirty="0">
                <a:solidFill>
                  <a:srgbClr val="0000FF"/>
                </a:solidFill>
                <a:latin typeface="Times New Roman" panose="02020603050405020304" pitchFamily="18" charset="0"/>
                <a:ea typeface="华文楷体" pitchFamily="2" charset="-122"/>
              </a:rPr>
              <a:t>subplot(m, n, k)</a:t>
            </a:r>
            <a:r>
              <a:rPr lang="zh-CN" altLang="en-US" sz="1900" b="1" dirty="0">
                <a:solidFill>
                  <a:srgbClr val="0000FF"/>
                </a:solidFill>
                <a:latin typeface="Times New Roman" panose="02020603050405020304" pitchFamily="18" charset="0"/>
                <a:ea typeface="华文楷体" pitchFamily="2" charset="-122"/>
              </a:rPr>
              <a:t>的含义</a:t>
            </a:r>
            <a:r>
              <a:rPr lang="zh-CN" altLang="en-US" sz="1900" b="1" dirty="0">
                <a:latin typeface="Times New Roman" panose="02020603050405020304" pitchFamily="18" charset="0"/>
                <a:ea typeface="华文楷体" pitchFamily="2" charset="-122"/>
              </a:rPr>
              <a:t>：图形窗口包含（</a:t>
            </a:r>
            <a:r>
              <a:rPr lang="en-US" altLang="zh-CN" sz="1900" b="1" dirty="0">
                <a:latin typeface="Times New Roman" panose="02020603050405020304" pitchFamily="18" charset="0"/>
                <a:ea typeface="华文楷体" pitchFamily="2" charset="-122"/>
              </a:rPr>
              <a:t>mxn</a:t>
            </a:r>
            <a:r>
              <a:rPr lang="zh-CN" altLang="en-US" sz="1900" b="1" dirty="0">
                <a:latin typeface="Times New Roman" panose="02020603050405020304" pitchFamily="18" charset="0"/>
                <a:ea typeface="华文楷体" pitchFamily="2" charset="-122"/>
              </a:rPr>
              <a:t>）个子图，</a:t>
            </a:r>
            <a:r>
              <a:rPr lang="en-US" altLang="zh-CN" sz="1900" b="1" dirty="0">
                <a:latin typeface="Times New Roman" panose="02020603050405020304" pitchFamily="18" charset="0"/>
                <a:ea typeface="华文楷体" pitchFamily="2" charset="-122"/>
              </a:rPr>
              <a:t>k</a:t>
            </a:r>
            <a:r>
              <a:rPr lang="zh-CN" altLang="en-US" sz="1900" b="1" dirty="0">
                <a:latin typeface="Times New Roman" panose="02020603050405020304" pitchFamily="18" charset="0"/>
                <a:ea typeface="华文楷体" pitchFamily="2" charset="-122"/>
              </a:rPr>
              <a:t>为要指定的当前子图的编号。</a:t>
            </a:r>
            <a:r>
              <a:rPr lang="zh-CN" altLang="en-US" sz="1900" b="1" dirty="0">
                <a:solidFill>
                  <a:srgbClr val="0000FF"/>
                </a:solidFill>
                <a:latin typeface="Times New Roman" panose="02020603050405020304" pitchFamily="18" charset="0"/>
                <a:ea typeface="华文楷体" pitchFamily="2" charset="-122"/>
              </a:rPr>
              <a:t>其编号原则：</a:t>
            </a:r>
            <a:r>
              <a:rPr lang="zh-CN" altLang="en-US" sz="1900" b="1" dirty="0">
                <a:latin typeface="Times New Roman" panose="02020603050405020304" pitchFamily="18" charset="0"/>
                <a:ea typeface="华文楷体" pitchFamily="2" charset="-122"/>
              </a:rPr>
              <a:t> 左上方为第</a:t>
            </a:r>
            <a:r>
              <a:rPr lang="en-US" altLang="zh-CN" sz="1900" b="1" dirty="0">
                <a:latin typeface="Times New Roman" panose="02020603050405020304" pitchFamily="18" charset="0"/>
                <a:ea typeface="华文楷体" pitchFamily="2" charset="-122"/>
              </a:rPr>
              <a:t>1</a:t>
            </a:r>
            <a:r>
              <a:rPr lang="zh-CN" altLang="en-US" sz="1900" b="1" dirty="0">
                <a:latin typeface="Times New Roman" panose="02020603050405020304" pitchFamily="18" charset="0"/>
                <a:ea typeface="华文楷体" pitchFamily="2" charset="-122"/>
              </a:rPr>
              <a:t>子图，然后向右向下依次排序。该指令按缺省值分割子图区域。</a:t>
            </a:r>
            <a:endParaRPr lang="zh-CN" altLang="en-US" sz="19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Char char="Ø"/>
            </a:pPr>
            <a:r>
              <a:rPr lang="en-US" altLang="zh-CN" sz="1900" b="1" dirty="0">
                <a:solidFill>
                  <a:srgbClr val="0000FF"/>
                </a:solidFill>
                <a:latin typeface="Times New Roman" panose="02020603050405020304" pitchFamily="18" charset="0"/>
                <a:ea typeface="华文楷体" pitchFamily="2" charset="-122"/>
              </a:rPr>
              <a:t>subplot(‘postion’, [left, bottom, width, height])</a:t>
            </a:r>
            <a:r>
              <a:rPr lang="zh-CN" altLang="en-US" sz="1900" b="1" dirty="0">
                <a:solidFill>
                  <a:srgbClr val="0000FF"/>
                </a:solidFill>
                <a:latin typeface="Times New Roman" panose="02020603050405020304" pitchFamily="18" charset="0"/>
                <a:ea typeface="华文楷体" pitchFamily="2" charset="-122"/>
              </a:rPr>
              <a:t>用于手工指定子图位置</a:t>
            </a:r>
            <a:r>
              <a:rPr lang="zh-CN" altLang="en-US" sz="1900" b="1" dirty="0">
                <a:latin typeface="Times New Roman" panose="02020603050405020304" pitchFamily="18" charset="0"/>
                <a:ea typeface="华文楷体" pitchFamily="2" charset="-122"/>
              </a:rPr>
              <a:t>，指定位置的四元组采用归一化的标称单位，即认为整个图形窗口绘图区域的高、宽的取值范围都是</a:t>
            </a:r>
            <a:r>
              <a:rPr lang="en-US" altLang="zh-CN" sz="1900" b="1" dirty="0">
                <a:latin typeface="Times New Roman" panose="02020603050405020304" pitchFamily="18" charset="0"/>
                <a:ea typeface="华文楷体" pitchFamily="2" charset="-122"/>
              </a:rPr>
              <a:t>[0</a:t>
            </a:r>
            <a:r>
              <a:rPr lang="zh-CN" altLang="en-US" sz="1900" b="1" dirty="0">
                <a:latin typeface="Times New Roman" panose="02020603050405020304" pitchFamily="18" charset="0"/>
                <a:ea typeface="华文楷体" pitchFamily="2" charset="-122"/>
              </a:rPr>
              <a:t>， </a:t>
            </a:r>
            <a:r>
              <a:rPr lang="en-US" altLang="zh-CN" sz="1900" b="1" dirty="0">
                <a:latin typeface="Times New Roman" panose="02020603050405020304" pitchFamily="18" charset="0"/>
                <a:ea typeface="华文楷体" pitchFamily="2" charset="-122"/>
              </a:rPr>
              <a:t>1]</a:t>
            </a:r>
            <a:r>
              <a:rPr lang="zh-CN" altLang="en-US" sz="1900" b="1" dirty="0">
                <a:latin typeface="Times New Roman" panose="02020603050405020304" pitchFamily="18" charset="0"/>
                <a:ea typeface="华文楷体" pitchFamily="2" charset="-122"/>
              </a:rPr>
              <a:t>，而左下角为（</a:t>
            </a:r>
            <a:r>
              <a:rPr lang="en-US" altLang="zh-CN" sz="1900" b="1" dirty="0">
                <a:latin typeface="Times New Roman" panose="02020603050405020304" pitchFamily="18" charset="0"/>
                <a:ea typeface="华文楷体" pitchFamily="2" charset="-122"/>
              </a:rPr>
              <a:t>0,0</a:t>
            </a:r>
            <a:r>
              <a:rPr lang="zh-CN" altLang="en-US" sz="1900" b="1" dirty="0">
                <a:latin typeface="Times New Roman" panose="02020603050405020304" pitchFamily="18" charset="0"/>
                <a:ea typeface="华文楷体" pitchFamily="2" charset="-122"/>
              </a:rPr>
              <a:t>）坐标。</a:t>
            </a:r>
            <a:endParaRPr lang="zh-CN" altLang="en-US" sz="19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Char char="Ø"/>
            </a:pPr>
            <a:r>
              <a:rPr lang="zh-CN" altLang="en-US" sz="1900" b="1" dirty="0">
                <a:latin typeface="Times New Roman" panose="02020603050405020304" pitchFamily="18" charset="0"/>
                <a:ea typeface="华文楷体" pitchFamily="2" charset="-122"/>
              </a:rPr>
              <a:t>产生的子图彼此独立。所有的绘图指令均可以在子图中使用。</a:t>
            </a:r>
            <a:endParaRPr lang="zh-CN" altLang="en-US" sz="19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4629">
                                            <p:txEl>
                                              <p:charRg st="31" end="49"/>
                                            </p:txEl>
                                          </p:spTgt>
                                        </p:tgtEl>
                                        <p:attrNameLst>
                                          <p:attrName>style.visibility</p:attrName>
                                        </p:attrNameLst>
                                      </p:cBhvr>
                                      <p:to>
                                        <p:strVal val="visible"/>
                                      </p:to>
                                    </p:set>
                                    <p:animEffect transition="in" filter="wipe(up)">
                                      <p:cBhvr>
                                        <p:cTn id="7" dur="1000"/>
                                        <p:tgtEl>
                                          <p:spTgt spid="154629">
                                            <p:txEl>
                                              <p:charRg st="31" end="49"/>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54629">
                                            <p:txEl>
                                              <p:charRg st="49" end="75"/>
                                            </p:txEl>
                                          </p:spTgt>
                                        </p:tgtEl>
                                        <p:attrNameLst>
                                          <p:attrName>style.visibility</p:attrName>
                                        </p:attrNameLst>
                                      </p:cBhvr>
                                      <p:to>
                                        <p:strVal val="visible"/>
                                      </p:to>
                                    </p:set>
                                    <p:animEffect transition="in" filter="wipe(up)">
                                      <p:cBhvr>
                                        <p:cTn id="10" dur="1000"/>
                                        <p:tgtEl>
                                          <p:spTgt spid="154629">
                                            <p:txEl>
                                              <p:charRg st="49" end="75"/>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54629">
                                            <p:txEl>
                                              <p:charRg st="75" end="127"/>
                                            </p:txEl>
                                          </p:spTgt>
                                        </p:tgtEl>
                                        <p:attrNameLst>
                                          <p:attrName>style.visibility</p:attrName>
                                        </p:attrNameLst>
                                      </p:cBhvr>
                                      <p:to>
                                        <p:strVal val="visible"/>
                                      </p:to>
                                    </p:set>
                                    <p:animEffect transition="in" filter="wipe(up)">
                                      <p:cBhvr>
                                        <p:cTn id="13" dur="1000"/>
                                        <p:tgtEl>
                                          <p:spTgt spid="154629">
                                            <p:txEl>
                                              <p:charRg st="75" end="127"/>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54629">
                                            <p:txEl>
                                              <p:charRg st="127" end="150"/>
                                            </p:txEl>
                                          </p:spTgt>
                                        </p:tgtEl>
                                        <p:attrNameLst>
                                          <p:attrName>style.visibility</p:attrName>
                                        </p:attrNameLst>
                                      </p:cBhvr>
                                      <p:to>
                                        <p:strVal val="visible"/>
                                      </p:to>
                                    </p:set>
                                    <p:animEffect transition="in" filter="wipe(up)">
                                      <p:cBhvr>
                                        <p:cTn id="16" dur="1000"/>
                                        <p:tgtEl>
                                          <p:spTgt spid="154629">
                                            <p:txEl>
                                              <p:charRg st="127" end="15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54629">
                                            <p:txEl>
                                              <p:charRg st="150" end="154"/>
                                            </p:txEl>
                                          </p:spTgt>
                                        </p:tgtEl>
                                        <p:attrNameLst>
                                          <p:attrName>style.visibility</p:attrName>
                                        </p:attrNameLst>
                                      </p:cBhvr>
                                      <p:to>
                                        <p:strVal val="visible"/>
                                      </p:to>
                                    </p:set>
                                    <p:animEffect transition="in" filter="blinds(horizontal)">
                                      <p:cBhvr>
                                        <p:cTn id="21" dur="500"/>
                                        <p:tgtEl>
                                          <p:spTgt spid="154629">
                                            <p:txEl>
                                              <p:charRg st="150" end="15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54629">
                                            <p:txEl>
                                              <p:charRg st="154" end="245"/>
                                            </p:txEl>
                                          </p:spTgt>
                                        </p:tgtEl>
                                        <p:attrNameLst>
                                          <p:attrName>style.visibility</p:attrName>
                                        </p:attrNameLst>
                                      </p:cBhvr>
                                      <p:to>
                                        <p:strVal val="visible"/>
                                      </p:to>
                                    </p:set>
                                    <p:animEffect transition="in" filter="blinds(horizontal)">
                                      <p:cBhvr>
                                        <p:cTn id="24" dur="500"/>
                                        <p:tgtEl>
                                          <p:spTgt spid="154629">
                                            <p:txEl>
                                              <p:charRg st="154" end="24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54629">
                                            <p:txEl>
                                              <p:charRg st="245" end="369"/>
                                            </p:txEl>
                                          </p:spTgt>
                                        </p:tgtEl>
                                        <p:attrNameLst>
                                          <p:attrName>style.visibility</p:attrName>
                                        </p:attrNameLst>
                                      </p:cBhvr>
                                      <p:to>
                                        <p:strVal val="visible"/>
                                      </p:to>
                                    </p:set>
                                    <p:animEffect transition="in" filter="blinds(horizontal)">
                                      <p:cBhvr>
                                        <p:cTn id="27" dur="500"/>
                                        <p:tgtEl>
                                          <p:spTgt spid="154629">
                                            <p:txEl>
                                              <p:charRg st="245" end="36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54629">
                                            <p:txEl>
                                              <p:charRg st="369" end="397"/>
                                            </p:txEl>
                                          </p:spTgt>
                                        </p:tgtEl>
                                        <p:attrNameLst>
                                          <p:attrName>style.visibility</p:attrName>
                                        </p:attrNameLst>
                                      </p:cBhvr>
                                      <p:to>
                                        <p:strVal val="visible"/>
                                      </p:to>
                                    </p:set>
                                    <p:animEffect transition="in" filter="blinds(horizontal)">
                                      <p:cBhvr>
                                        <p:cTn id="30" dur="500"/>
                                        <p:tgtEl>
                                          <p:spTgt spid="154629">
                                            <p:txEl>
                                              <p:charRg st="369" end="39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Rectangle 2"/>
          <p:cNvSpPr>
            <a:spLocks noGrp="1"/>
          </p:cNvSpPr>
          <p:nvPr>
            <p:ph type="title" idx="4294967295"/>
          </p:nvPr>
        </p:nvSpPr>
        <p:spPr>
          <a:xfrm>
            <a:off x="1150938" y="368300"/>
            <a:ext cx="7793037" cy="647700"/>
          </a:xfrm>
          <a:ln/>
        </p:spPr>
        <p:txBody>
          <a:bodyPr vert="horz" wrap="square" lIns="91440" tIns="45720" rIns="91440" bIns="91440" anchor="b" anchorCtr="0"/>
          <a:p>
            <a:pPr marL="609600" indent="-609600" eaLnBrk="1" hangingPunct="1"/>
            <a:r>
              <a:rPr lang="zh-CN" altLang="zh-CN" sz="3200" b="1" dirty="0">
                <a:solidFill>
                  <a:srgbClr val="4D009A"/>
                </a:solidFill>
                <a:latin typeface="华文楷体" pitchFamily="2" charset="-122"/>
                <a:ea typeface="华文楷体" pitchFamily="2" charset="-122"/>
                <a:sym typeface="Arial" panose="020B0604020202020204" pitchFamily="34" charset="0"/>
              </a:rPr>
              <a:t>例6.1-7 演示subplot指令对图形窗的分割</a:t>
            </a:r>
            <a:endParaRPr lang="zh-CN" altLang="zh-CN" sz="3200" b="1" dirty="0">
              <a:solidFill>
                <a:srgbClr val="4D009A"/>
              </a:solidFill>
              <a:latin typeface="华文楷体" pitchFamily="2" charset="-122"/>
              <a:ea typeface="华文楷体" pitchFamily="2" charset="-122"/>
              <a:sym typeface="Arial" panose="020B0604020202020204" pitchFamily="34" charset="0"/>
            </a:endParaRPr>
          </a:p>
        </p:txBody>
      </p:sp>
      <p:sp>
        <p:nvSpPr>
          <p:cNvPr id="15565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5565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149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55653" name="Rectangle 3"/>
          <p:cNvSpPr>
            <a:spLocks noGrp="1"/>
          </p:cNvSpPr>
          <p:nvPr>
            <p:ph sz="quarter" idx="1"/>
          </p:nvPr>
        </p:nvSpPr>
        <p:spPr>
          <a:xfrm>
            <a:off x="903288" y="654050"/>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60000"/>
              </a:lnSpc>
              <a:buFont typeface="Wingdings" panose="05000000000000000000" pitchFamily="2" charset="2"/>
              <a:buNone/>
            </a:pPr>
            <a:r>
              <a:rPr lang="fr-FR" altLang="en-US" sz="2600" b="1" dirty="0">
                <a:solidFill>
                  <a:schemeClr val="bg2"/>
                </a:solidFill>
                <a:latin typeface="Times New Roman" panose="02020603050405020304" pitchFamily="18" charset="0"/>
              </a:rPr>
              <a:t>   </a:t>
            </a:r>
            <a:r>
              <a:rPr lang="fr-FR" altLang="en-US" sz="2400" b="1" dirty="0">
                <a:latin typeface="Times New Roman" panose="02020603050405020304" pitchFamily="18" charset="0"/>
                <a:sym typeface="Arial" panose="020B0604020202020204" pitchFamily="34" charset="0"/>
              </a:rPr>
              <a:t> t=(pi*(0:1000)/1000)';</a:t>
            </a:r>
            <a:endParaRPr lang="fr-FR" altLang="en-US" sz="2400" b="1" dirty="0">
              <a:latin typeface="Times New Roman" panose="02020603050405020304" pitchFamily="18" charset="0"/>
              <a:sym typeface="Arial" panose="020B0604020202020204" pitchFamily="34" charset="0"/>
            </a:endParaRPr>
          </a:p>
          <a:p>
            <a:pPr lvl="1" algn="just" eaLnBrk="1" hangingPunct="1">
              <a:lnSpc>
                <a:spcPct val="160000"/>
              </a:lnSpc>
              <a:buFont typeface="Wingdings" panose="05000000000000000000" pitchFamily="2" charset="2"/>
              <a:buNone/>
            </a:pPr>
            <a:r>
              <a:rPr lang="fr-FR" altLang="en-US" sz="2400" b="1" dirty="0">
                <a:latin typeface="Times New Roman" panose="02020603050405020304" pitchFamily="18" charset="0"/>
              </a:rPr>
              <a:t>y1=sin(t);y2=sin(10*t);y12=sin(t).*sin(10*t);</a:t>
            </a:r>
            <a:endParaRPr lang="fr-FR" altLang="en-US" sz="2400" b="1" dirty="0">
              <a:latin typeface="Times New Roman" panose="02020603050405020304" pitchFamily="18" charset="0"/>
            </a:endParaRPr>
          </a:p>
          <a:p>
            <a:pPr lvl="1" algn="just" eaLnBrk="1" hangingPunct="1">
              <a:lnSpc>
                <a:spcPct val="160000"/>
              </a:lnSpc>
              <a:buFont typeface="Wingdings" panose="05000000000000000000" pitchFamily="2" charset="2"/>
              <a:buNone/>
            </a:pPr>
            <a:r>
              <a:rPr lang="fr-FR" altLang="en-US" sz="2400" b="1" dirty="0">
                <a:solidFill>
                  <a:srgbClr val="0000FF"/>
                </a:solidFill>
                <a:latin typeface="Times New Roman" panose="02020603050405020304" pitchFamily="18" charset="0"/>
              </a:rPr>
              <a:t>subplot(2,2,1),plot(t,y1);axis([0,pi,-1,1])</a:t>
            </a:r>
            <a:endParaRPr lang="fr-FR" altLang="en-US" sz="2400" b="1" dirty="0">
              <a:solidFill>
                <a:srgbClr val="0000FF"/>
              </a:solidFill>
              <a:latin typeface="Times New Roman" panose="02020603050405020304" pitchFamily="18" charset="0"/>
            </a:endParaRPr>
          </a:p>
          <a:p>
            <a:pPr lvl="1" algn="just" eaLnBrk="1" hangingPunct="1">
              <a:lnSpc>
                <a:spcPct val="160000"/>
              </a:lnSpc>
              <a:buFont typeface="Wingdings" panose="05000000000000000000" pitchFamily="2" charset="2"/>
              <a:buNone/>
            </a:pPr>
            <a:r>
              <a:rPr lang="fr-FR" altLang="en-US" sz="2400" b="1" dirty="0">
                <a:solidFill>
                  <a:srgbClr val="0000FF"/>
                </a:solidFill>
                <a:latin typeface="Times New Roman" panose="02020603050405020304" pitchFamily="18" charset="0"/>
              </a:rPr>
              <a:t>subplot(2,2,2),plot(t,y2);axis([0,pi,-1,1])</a:t>
            </a:r>
            <a:endParaRPr lang="fr-FR" altLang="en-US" sz="2400" b="1" dirty="0">
              <a:solidFill>
                <a:srgbClr val="0000FF"/>
              </a:solidFill>
              <a:latin typeface="Times New Roman" panose="02020603050405020304" pitchFamily="18" charset="0"/>
            </a:endParaRPr>
          </a:p>
          <a:p>
            <a:pPr lvl="1" algn="just" eaLnBrk="1" hangingPunct="1">
              <a:lnSpc>
                <a:spcPct val="160000"/>
              </a:lnSpc>
              <a:buFont typeface="Wingdings" panose="05000000000000000000" pitchFamily="2" charset="2"/>
              <a:buNone/>
            </a:pPr>
            <a:r>
              <a:rPr lang="fr-FR" altLang="en-US" sz="2400" b="1" dirty="0">
                <a:solidFill>
                  <a:srgbClr val="0000FF"/>
                </a:solidFill>
                <a:latin typeface="Times New Roman" panose="02020603050405020304" pitchFamily="18" charset="0"/>
              </a:rPr>
              <a:t>subplot('position',[0.2,0.05,0.6,0.45])</a:t>
            </a:r>
            <a:endParaRPr lang="fr-FR" altLang="en-US" sz="2400" b="1" dirty="0">
              <a:solidFill>
                <a:srgbClr val="0000FF"/>
              </a:solidFill>
              <a:latin typeface="Times New Roman" panose="02020603050405020304" pitchFamily="18" charset="0"/>
            </a:endParaRPr>
          </a:p>
          <a:p>
            <a:pPr lvl="1" algn="just" eaLnBrk="1" hangingPunct="1">
              <a:lnSpc>
                <a:spcPct val="160000"/>
              </a:lnSpc>
              <a:buFont typeface="Wingdings" panose="05000000000000000000" pitchFamily="2" charset="2"/>
              <a:buNone/>
            </a:pPr>
            <a:r>
              <a:rPr lang="fr-FR" altLang="en-US" sz="2400" b="1" dirty="0">
                <a:solidFill>
                  <a:srgbClr val="0000FF"/>
                </a:solidFill>
                <a:latin typeface="Times New Roman" panose="02020603050405020304" pitchFamily="18" charset="0"/>
              </a:rPr>
              <a:t>plot(t,y12,'b-',t,[y1,-y1],'r:');</a:t>
            </a:r>
            <a:endParaRPr lang="fr-FR" altLang="en-US" sz="2400" b="1" dirty="0">
              <a:solidFill>
                <a:srgbClr val="0000FF"/>
              </a:solidFill>
              <a:latin typeface="Times New Roman" panose="02020603050405020304" pitchFamily="18" charset="0"/>
            </a:endParaRPr>
          </a:p>
        </p:txBody>
      </p:sp>
      <p:pic>
        <p:nvPicPr>
          <p:cNvPr id="155654" name="Picture 4"/>
          <p:cNvPicPr>
            <a:picLocks noChangeAspect="1"/>
          </p:cNvPicPr>
          <p:nvPr/>
        </p:nvPicPr>
        <p:blipFill>
          <a:blip r:embed="rId1"/>
          <a:srcRect t="20702"/>
          <a:stretch>
            <a:fillRect/>
          </a:stretch>
        </p:blipFill>
        <p:spPr>
          <a:xfrm>
            <a:off x="4932363" y="3789363"/>
            <a:ext cx="3851275" cy="25034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5653">
                                            <p:txEl>
                                              <p:charRg st="0" end="27"/>
                                            </p:txEl>
                                          </p:spTgt>
                                        </p:tgtEl>
                                        <p:attrNameLst>
                                          <p:attrName>style.visibility</p:attrName>
                                        </p:attrNameLst>
                                      </p:cBhvr>
                                      <p:to>
                                        <p:strVal val="visible"/>
                                      </p:to>
                                    </p:set>
                                    <p:animEffect transition="in" filter="blinds(horizontal)">
                                      <p:cBhvr>
                                        <p:cTn id="7" dur="500"/>
                                        <p:tgtEl>
                                          <p:spTgt spid="155653">
                                            <p:txEl>
                                              <p:charRg st="0" end="2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5653">
                                            <p:txEl>
                                              <p:charRg st="27" end="73"/>
                                            </p:txEl>
                                          </p:spTgt>
                                        </p:tgtEl>
                                        <p:attrNameLst>
                                          <p:attrName>style.visibility</p:attrName>
                                        </p:attrNameLst>
                                      </p:cBhvr>
                                      <p:to>
                                        <p:strVal val="visible"/>
                                      </p:to>
                                    </p:set>
                                    <p:animEffect transition="in" filter="blinds(horizontal)">
                                      <p:cBhvr>
                                        <p:cTn id="10" dur="500"/>
                                        <p:tgtEl>
                                          <p:spTgt spid="155653">
                                            <p:txEl>
                                              <p:charRg st="27" end="7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5653">
                                            <p:txEl>
                                              <p:charRg st="73" end="117"/>
                                            </p:txEl>
                                          </p:spTgt>
                                        </p:tgtEl>
                                        <p:attrNameLst>
                                          <p:attrName>style.visibility</p:attrName>
                                        </p:attrNameLst>
                                      </p:cBhvr>
                                      <p:to>
                                        <p:strVal val="visible"/>
                                      </p:to>
                                    </p:set>
                                    <p:animEffect transition="in" filter="blinds(horizontal)">
                                      <p:cBhvr>
                                        <p:cTn id="15" dur="500"/>
                                        <p:tgtEl>
                                          <p:spTgt spid="155653">
                                            <p:txEl>
                                              <p:charRg st="73" end="11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55653">
                                            <p:txEl>
                                              <p:charRg st="117" end="161"/>
                                            </p:txEl>
                                          </p:spTgt>
                                        </p:tgtEl>
                                        <p:attrNameLst>
                                          <p:attrName>style.visibility</p:attrName>
                                        </p:attrNameLst>
                                      </p:cBhvr>
                                      <p:to>
                                        <p:strVal val="visible"/>
                                      </p:to>
                                    </p:set>
                                    <p:animEffect transition="in" filter="blinds(horizontal)">
                                      <p:cBhvr>
                                        <p:cTn id="20" dur="500"/>
                                        <p:tgtEl>
                                          <p:spTgt spid="155653">
                                            <p:txEl>
                                              <p:charRg st="117" end="16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55653">
                                            <p:txEl>
                                              <p:charRg st="161" end="201"/>
                                            </p:txEl>
                                          </p:spTgt>
                                        </p:tgtEl>
                                        <p:attrNameLst>
                                          <p:attrName>style.visibility</p:attrName>
                                        </p:attrNameLst>
                                      </p:cBhvr>
                                      <p:to>
                                        <p:strVal val="visible"/>
                                      </p:to>
                                    </p:set>
                                    <p:animEffect transition="in" filter="blinds(horizontal)">
                                      <p:cBhvr>
                                        <p:cTn id="25" dur="500"/>
                                        <p:tgtEl>
                                          <p:spTgt spid="155653">
                                            <p:txEl>
                                              <p:charRg st="161" end="20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55653">
                                            <p:txEl>
                                              <p:charRg st="201" end="235"/>
                                            </p:txEl>
                                          </p:spTgt>
                                        </p:tgtEl>
                                        <p:attrNameLst>
                                          <p:attrName>style.visibility</p:attrName>
                                        </p:attrNameLst>
                                      </p:cBhvr>
                                      <p:to>
                                        <p:strVal val="visible"/>
                                      </p:to>
                                    </p:set>
                                    <p:animEffect transition="in" filter="blinds(horizontal)">
                                      <p:cBhvr>
                                        <p:cTn id="30" dur="500"/>
                                        <p:tgtEl>
                                          <p:spTgt spid="155653">
                                            <p:txEl>
                                              <p:charRg st="201" end="23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5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8435" name="页脚占位符 4"/>
          <p:cNvSpPr txBox="1">
            <a:spLocks noGrp="1"/>
          </p:cNvSpPr>
          <p:nvPr/>
        </p:nvSpPr>
        <p:spPr>
          <a:xfrm>
            <a:off x="466725"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8436" name="Picture 2" descr="logo1"/>
          <p:cNvPicPr>
            <a:picLocks noChangeAspect="1"/>
          </p:cNvPicPr>
          <p:nvPr/>
        </p:nvPicPr>
        <p:blipFill>
          <a:blip r:embed="rId1"/>
          <a:stretch>
            <a:fillRect/>
          </a:stretch>
        </p:blipFill>
        <p:spPr>
          <a:xfrm>
            <a:off x="8101013" y="319088"/>
            <a:ext cx="533400" cy="476250"/>
          </a:xfrm>
          <a:prstGeom prst="rect">
            <a:avLst/>
          </a:prstGeom>
          <a:noFill/>
          <a:ln w="9525">
            <a:noFill/>
          </a:ln>
        </p:spPr>
      </p:pic>
      <p:sp>
        <p:nvSpPr>
          <p:cNvPr id="18437" name="Text Box 4"/>
          <p:cNvSpPr txBox="1"/>
          <p:nvPr/>
        </p:nvSpPr>
        <p:spPr>
          <a:xfrm>
            <a:off x="1331913" y="260350"/>
            <a:ext cx="5897562" cy="639763"/>
          </a:xfrm>
          <a:prstGeom prst="rect">
            <a:avLst/>
          </a:prstGeom>
          <a:noFill/>
          <a:ln w="9525">
            <a:noFill/>
          </a:ln>
        </p:spPr>
        <p:txBody>
          <a:bodyPr wrap="none">
            <a:spAutoFit/>
          </a:bodyPr>
          <a:p>
            <a:pPr eaLnBrk="1" hangingPunct="1"/>
            <a:r>
              <a:rPr lang="en-US" altLang="zh-CN" sz="3600" b="1" dirty="0">
                <a:solidFill>
                  <a:srgbClr val="4D009A"/>
                </a:solidFill>
                <a:latin typeface="华文楷体" pitchFamily="2" charset="-122"/>
                <a:ea typeface="华文楷体" pitchFamily="2" charset="-122"/>
                <a:sym typeface="Arial" panose="020B0604020202020204" pitchFamily="34" charset="0"/>
              </a:rPr>
              <a:t>1.3 MATLAB</a:t>
            </a:r>
            <a:r>
              <a:rPr lang="zh-CN" altLang="en-US" sz="3600" b="1" dirty="0">
                <a:solidFill>
                  <a:srgbClr val="4D009A"/>
                </a:solidFill>
                <a:latin typeface="华文楷体" pitchFamily="2" charset="-122"/>
                <a:ea typeface="华文楷体" pitchFamily="2" charset="-122"/>
                <a:sym typeface="Arial" panose="020B0604020202020204" pitchFamily="34" charset="0"/>
              </a:rPr>
              <a:t>编程语言的特点 </a:t>
            </a:r>
            <a:endParaRPr lang="zh-CN" altLang="en-US" sz="3600" b="1" dirty="0">
              <a:solidFill>
                <a:srgbClr val="4D009A"/>
              </a:solidFill>
              <a:latin typeface="华文楷体" pitchFamily="2" charset="-122"/>
              <a:ea typeface="华文楷体" pitchFamily="2" charset="-122"/>
              <a:sym typeface="Arial" panose="020B0604020202020204" pitchFamily="34" charset="0"/>
            </a:endParaRPr>
          </a:p>
        </p:txBody>
      </p:sp>
      <p:sp>
        <p:nvSpPr>
          <p:cNvPr id="18438" name="Rectangle 5"/>
          <p:cNvSpPr/>
          <p:nvPr/>
        </p:nvSpPr>
        <p:spPr>
          <a:xfrm>
            <a:off x="762000" y="1692275"/>
            <a:ext cx="8001000" cy="679450"/>
          </a:xfrm>
          <a:prstGeom prst="rect">
            <a:avLst/>
          </a:prstGeom>
          <a:noFill/>
          <a:ln w="9525">
            <a:noFill/>
          </a:ln>
        </p:spPr>
        <p:txBody>
          <a:bodyPr>
            <a:spAutoFit/>
          </a:bodyPr>
          <a:p>
            <a:pPr algn="just" eaLnBrk="1" hangingPunct="1">
              <a:lnSpc>
                <a:spcPct val="120000"/>
              </a:lnSpc>
              <a:buFont typeface="Arial" panose="020B0604020202020204" pitchFamily="34" charset="0"/>
              <a:buChar char="•"/>
            </a:pPr>
            <a:r>
              <a:rPr lang="en-US" altLang="zh-CN" sz="1600" b="1" dirty="0">
                <a:solidFill>
                  <a:srgbClr val="2126DF"/>
                </a:solidFill>
                <a:latin typeface="楷体_GB2312" pitchFamily="1" charset="-122"/>
                <a:ea typeface="楷体_GB2312" pitchFamily="1" charset="-122"/>
              </a:rPr>
              <a:t> </a:t>
            </a:r>
            <a:r>
              <a:rPr lang="zh-CN" altLang="en-US" sz="1600" b="1" dirty="0">
                <a:solidFill>
                  <a:srgbClr val="0000FF"/>
                </a:solidFill>
                <a:latin typeface="楷体_GB2312" pitchFamily="1" charset="-122"/>
                <a:ea typeface="楷体_GB2312" pitchFamily="1" charset="-122"/>
              </a:rPr>
              <a:t>语法规则简单</a:t>
            </a:r>
            <a:r>
              <a:rPr lang="zh-CN" altLang="en-US" sz="1600" dirty="0">
                <a:solidFill>
                  <a:srgbClr val="0000FF"/>
                </a:solidFill>
                <a:latin typeface="宋体" panose="02010600030101010101" pitchFamily="2" charset="-122"/>
              </a:rPr>
              <a:t>。</a:t>
            </a:r>
            <a:r>
              <a:rPr lang="zh-CN" altLang="en-US" sz="1600" b="1" dirty="0">
                <a:latin typeface="华文楷体" pitchFamily="2" charset="-122"/>
                <a:ea typeface="华文楷体" pitchFamily="2" charset="-122"/>
              </a:rPr>
              <a:t>尤其内定的编程规则，与其他编程语言（如</a:t>
            </a:r>
            <a:r>
              <a:rPr lang="en-US" altLang="zh-CN" sz="1600" b="1" dirty="0">
                <a:latin typeface="华文楷体" pitchFamily="2" charset="-122"/>
                <a:ea typeface="华文楷体" pitchFamily="2" charset="-122"/>
              </a:rPr>
              <a:t>C</a:t>
            </a:r>
            <a:r>
              <a:rPr lang="zh-CN" altLang="en-US" sz="1600" b="1" dirty="0">
                <a:latin typeface="华文楷体" pitchFamily="2" charset="-122"/>
                <a:ea typeface="华文楷体" pitchFamily="2" charset="-122"/>
              </a:rPr>
              <a:t>、</a:t>
            </a:r>
            <a:r>
              <a:rPr lang="en-US" altLang="zh-CN" sz="1600" b="1" dirty="0">
                <a:latin typeface="华文楷体" pitchFamily="2" charset="-122"/>
                <a:ea typeface="华文楷体" pitchFamily="2" charset="-122"/>
              </a:rPr>
              <a:t>Fortran</a:t>
            </a:r>
            <a:r>
              <a:rPr lang="zh-CN" altLang="en-US" sz="1600" b="1" dirty="0">
                <a:latin typeface="华文楷体" pitchFamily="2" charset="-122"/>
                <a:ea typeface="华文楷体" pitchFamily="2" charset="-122"/>
              </a:rPr>
              <a:t>等）相比更接近于常规数学表示。对于数组变量的使用，不需类型声明，无需事先申请内存空间。</a:t>
            </a:r>
            <a:endParaRPr lang="zh-CN" altLang="en-US" sz="1600" b="1" dirty="0">
              <a:latin typeface="华文楷体" pitchFamily="2" charset="-122"/>
              <a:ea typeface="华文楷体" pitchFamily="2" charset="-122"/>
            </a:endParaRPr>
          </a:p>
        </p:txBody>
      </p:sp>
      <p:sp>
        <p:nvSpPr>
          <p:cNvPr id="18439" name="Rectangle 6"/>
          <p:cNvSpPr/>
          <p:nvPr/>
        </p:nvSpPr>
        <p:spPr>
          <a:xfrm>
            <a:off x="457200" y="1295400"/>
            <a:ext cx="7772400" cy="385763"/>
          </a:xfrm>
          <a:prstGeom prst="rect">
            <a:avLst/>
          </a:prstGeom>
          <a:noFill/>
          <a:ln w="9525">
            <a:noFill/>
          </a:ln>
        </p:spPr>
        <p:txBody>
          <a:bodyPr>
            <a:spAutoFit/>
          </a:bodyPr>
          <a:p>
            <a:pPr algn="just" eaLnBrk="1" hangingPunct="1">
              <a:lnSpc>
                <a:spcPct val="120000"/>
              </a:lnSpc>
            </a:pPr>
            <a:r>
              <a:rPr lang="en-US" altLang="zh-CN" sz="1600" b="1" dirty="0">
                <a:solidFill>
                  <a:srgbClr val="0000FF"/>
                </a:solidFill>
                <a:latin typeface="华文楷体" pitchFamily="2" charset="-122"/>
                <a:ea typeface="华文楷体" pitchFamily="2" charset="-122"/>
              </a:rPr>
              <a:t>MATLAB</a:t>
            </a:r>
            <a:r>
              <a:rPr lang="zh-CN" altLang="en-US" sz="1600" b="1" dirty="0">
                <a:solidFill>
                  <a:srgbClr val="0000FF"/>
                </a:solidFill>
                <a:latin typeface="华文楷体" pitchFamily="2" charset="-122"/>
                <a:ea typeface="华文楷体" pitchFamily="2" charset="-122"/>
              </a:rPr>
              <a:t>语言主要有以下几个特点：</a:t>
            </a:r>
            <a:endParaRPr lang="zh-CN" altLang="en-US" sz="1600" b="1" dirty="0">
              <a:solidFill>
                <a:srgbClr val="0000FF"/>
              </a:solidFill>
              <a:latin typeface="华文楷体" pitchFamily="2" charset="-122"/>
              <a:ea typeface="华文楷体" pitchFamily="2" charset="-122"/>
            </a:endParaRPr>
          </a:p>
        </p:txBody>
      </p:sp>
      <p:sp>
        <p:nvSpPr>
          <p:cNvPr id="18440" name="Rectangle 7"/>
          <p:cNvSpPr/>
          <p:nvPr/>
        </p:nvSpPr>
        <p:spPr>
          <a:xfrm>
            <a:off x="762000" y="2362200"/>
            <a:ext cx="8001000" cy="973138"/>
          </a:xfrm>
          <a:prstGeom prst="rect">
            <a:avLst/>
          </a:prstGeom>
          <a:noFill/>
          <a:ln w="9525">
            <a:noFill/>
          </a:ln>
        </p:spPr>
        <p:txBody>
          <a:bodyPr>
            <a:spAutoFit/>
          </a:bodyPr>
          <a:p>
            <a:pPr algn="just" eaLnBrk="1" hangingPunct="1">
              <a:lnSpc>
                <a:spcPct val="120000"/>
              </a:lnSpc>
              <a:buFont typeface="Arial" panose="020B0604020202020204" pitchFamily="34" charset="0"/>
              <a:buChar char="•"/>
            </a:pPr>
            <a:r>
              <a:rPr lang="en-US" altLang="zh-CN" sz="1600" b="1" dirty="0">
                <a:solidFill>
                  <a:srgbClr val="2126DF"/>
                </a:solidFill>
                <a:latin typeface="Arial" panose="020B0604020202020204" pitchFamily="34" charset="0"/>
                <a:ea typeface="楷体_GB2312" pitchFamily="1" charset="-122"/>
              </a:rPr>
              <a:t> </a:t>
            </a:r>
            <a:r>
              <a:rPr lang="en-US" altLang="zh-CN" sz="1600" b="1" dirty="0">
                <a:solidFill>
                  <a:srgbClr val="0000FF"/>
                </a:solidFill>
                <a:latin typeface="Times New Roman" panose="02020603050405020304" pitchFamily="18" charset="0"/>
                <a:ea typeface="楷体_GB2312" pitchFamily="1" charset="-122"/>
              </a:rPr>
              <a:t>MATLAB</a:t>
            </a:r>
            <a:r>
              <a:rPr lang="zh-CN" altLang="en-US" sz="1600" b="1" dirty="0">
                <a:solidFill>
                  <a:srgbClr val="0000FF"/>
                </a:solidFill>
                <a:latin typeface="楷体_GB2312" pitchFamily="1" charset="-122"/>
                <a:ea typeface="楷体_GB2312" pitchFamily="1" charset="-122"/>
              </a:rPr>
              <a:t>基本的语言环境提供了数以千计的计算函数</a:t>
            </a:r>
            <a:r>
              <a:rPr lang="zh-CN" altLang="en-US" sz="1600" dirty="0">
                <a:solidFill>
                  <a:srgbClr val="0000FF"/>
                </a:solidFill>
                <a:latin typeface="宋体" panose="02010600030101010101" pitchFamily="2" charset="-122"/>
              </a:rPr>
              <a:t>，</a:t>
            </a:r>
            <a:r>
              <a:rPr lang="zh-CN" altLang="en-US" sz="1600" b="1" dirty="0">
                <a:solidFill>
                  <a:srgbClr val="0000FF"/>
                </a:solidFill>
                <a:latin typeface="华文楷体" pitchFamily="2" charset="-122"/>
                <a:ea typeface="华文楷体" pitchFamily="2" charset="-122"/>
              </a:rPr>
              <a:t>极大的提高了用户的编程效率。</a:t>
            </a:r>
            <a:r>
              <a:rPr lang="zh-CN" altLang="en-US" sz="1600" b="1" dirty="0">
                <a:latin typeface="华文楷体" pitchFamily="2" charset="-122"/>
                <a:ea typeface="华文楷体" pitchFamily="2" charset="-122"/>
              </a:rPr>
              <a:t>如，一个</a:t>
            </a:r>
            <a:r>
              <a:rPr lang="en-US" altLang="zh-CN" sz="1600" b="1" dirty="0">
                <a:latin typeface="华文楷体" pitchFamily="2" charset="-122"/>
                <a:ea typeface="华文楷体" pitchFamily="2" charset="-122"/>
              </a:rPr>
              <a:t>fft</a:t>
            </a:r>
            <a:r>
              <a:rPr lang="zh-CN" altLang="en-US" sz="1600" b="1" dirty="0">
                <a:latin typeface="华文楷体" pitchFamily="2" charset="-122"/>
                <a:ea typeface="华文楷体" pitchFamily="2" charset="-122"/>
              </a:rPr>
              <a:t>函数即可完成对指定数据的快速傅里叶变换，这一任务如果用</a:t>
            </a:r>
            <a:r>
              <a:rPr lang="en-US" altLang="zh-CN" sz="1600" b="1" dirty="0">
                <a:latin typeface="华文楷体" pitchFamily="2" charset="-122"/>
                <a:ea typeface="华文楷体" pitchFamily="2" charset="-122"/>
              </a:rPr>
              <a:t>C</a:t>
            </a:r>
            <a:r>
              <a:rPr lang="zh-CN" altLang="en-US" sz="1600" b="1" dirty="0">
                <a:latin typeface="华文楷体" pitchFamily="2" charset="-122"/>
                <a:ea typeface="华文楷体" pitchFamily="2" charset="-122"/>
              </a:rPr>
              <a:t>语言来编程实现的话，至少要用几十条</a:t>
            </a:r>
            <a:r>
              <a:rPr lang="en-US" altLang="zh-CN" sz="1600" b="1" dirty="0">
                <a:latin typeface="华文楷体" pitchFamily="2" charset="-122"/>
                <a:ea typeface="华文楷体" pitchFamily="2" charset="-122"/>
              </a:rPr>
              <a:t>C</a:t>
            </a:r>
            <a:r>
              <a:rPr lang="zh-CN" altLang="en-US" sz="1600" b="1" dirty="0">
                <a:latin typeface="华文楷体" pitchFamily="2" charset="-122"/>
                <a:ea typeface="华文楷体" pitchFamily="2" charset="-122"/>
              </a:rPr>
              <a:t>语言才能完成。</a:t>
            </a:r>
            <a:endParaRPr lang="zh-CN" altLang="en-US" sz="1600" b="1" dirty="0">
              <a:latin typeface="华文楷体" pitchFamily="2" charset="-122"/>
              <a:ea typeface="华文楷体" pitchFamily="2" charset="-122"/>
            </a:endParaRPr>
          </a:p>
        </p:txBody>
      </p:sp>
      <p:sp>
        <p:nvSpPr>
          <p:cNvPr id="18441" name="Rectangle 8"/>
          <p:cNvSpPr/>
          <p:nvPr/>
        </p:nvSpPr>
        <p:spPr>
          <a:xfrm>
            <a:off x="762000" y="5486400"/>
            <a:ext cx="8153400" cy="358775"/>
          </a:xfrm>
          <a:prstGeom prst="rect">
            <a:avLst/>
          </a:prstGeom>
          <a:noFill/>
          <a:ln w="9525">
            <a:noFill/>
          </a:ln>
        </p:spPr>
        <p:txBody>
          <a:bodyPr>
            <a:spAutoFit/>
          </a:bodyPr>
          <a:p>
            <a:pPr algn="just" eaLnBrk="1" hangingPunct="1">
              <a:lnSpc>
                <a:spcPct val="120000"/>
              </a:lnSpc>
            </a:pPr>
            <a:r>
              <a:rPr lang="en-US" altLang="zh-CN" sz="1600" dirty="0">
                <a:solidFill>
                  <a:srgbClr val="000099"/>
                </a:solidFill>
                <a:latin typeface="Arial" panose="020B0604020202020204" pitchFamily="34" charset="0"/>
              </a:rPr>
              <a:t>      </a:t>
            </a:r>
            <a:r>
              <a:rPr lang="en-US" altLang="zh-CN" sz="1600" dirty="0">
                <a:solidFill>
                  <a:srgbClr val="0000FF"/>
                </a:solidFill>
                <a:latin typeface="Arial" panose="020B0604020202020204" pitchFamily="34" charset="0"/>
              </a:rPr>
              <a:t> </a:t>
            </a:r>
            <a:r>
              <a:rPr lang="zh-CN" altLang="en-US" sz="1600" b="1" dirty="0">
                <a:solidFill>
                  <a:srgbClr val="0000FF"/>
                </a:solidFill>
                <a:latin typeface="楷体_GB2312" pitchFamily="1" charset="-122"/>
                <a:ea typeface="楷体_GB2312" pitchFamily="1" charset="-122"/>
              </a:rPr>
              <a:t>因此，</a:t>
            </a:r>
            <a:r>
              <a:rPr lang="en-US" altLang="zh-CN" sz="1600" b="1" dirty="0">
                <a:solidFill>
                  <a:srgbClr val="0000FF"/>
                </a:solidFill>
                <a:latin typeface="楷体_GB2312" pitchFamily="1" charset="-122"/>
                <a:ea typeface="楷体_GB2312" pitchFamily="1" charset="-122"/>
              </a:rPr>
              <a:t>MATLAB</a:t>
            </a:r>
            <a:r>
              <a:rPr lang="zh-CN" altLang="en-US" sz="1600" b="1" dirty="0">
                <a:solidFill>
                  <a:srgbClr val="0000FF"/>
                </a:solidFill>
                <a:latin typeface="楷体_GB2312" pitchFamily="1" charset="-122"/>
                <a:ea typeface="楷体_GB2312" pitchFamily="1" charset="-122"/>
              </a:rPr>
              <a:t>是一个简单易用、功能强大的高效编程语言。</a:t>
            </a:r>
            <a:endParaRPr lang="zh-CN" altLang="en-US" sz="1600" b="1" dirty="0">
              <a:solidFill>
                <a:srgbClr val="0000FF"/>
              </a:solidFill>
              <a:latin typeface="楷体_GB2312" pitchFamily="1" charset="-122"/>
              <a:ea typeface="楷体_GB2312" pitchFamily="1" charset="-122"/>
            </a:endParaRPr>
          </a:p>
        </p:txBody>
      </p:sp>
      <p:sp>
        <p:nvSpPr>
          <p:cNvPr id="18442" name="Rectangle 9"/>
          <p:cNvSpPr/>
          <p:nvPr/>
        </p:nvSpPr>
        <p:spPr>
          <a:xfrm>
            <a:off x="762000" y="3962400"/>
            <a:ext cx="8077200" cy="1560513"/>
          </a:xfrm>
          <a:prstGeom prst="rect">
            <a:avLst/>
          </a:prstGeom>
          <a:noFill/>
          <a:ln w="9525">
            <a:noFill/>
          </a:ln>
        </p:spPr>
        <p:txBody>
          <a:bodyPr>
            <a:spAutoFit/>
          </a:bodyPr>
          <a:p>
            <a:pPr algn="just" eaLnBrk="1" hangingPunct="1">
              <a:lnSpc>
                <a:spcPct val="120000"/>
              </a:lnSpc>
              <a:buFont typeface="Arial" panose="020B0604020202020204" pitchFamily="34" charset="0"/>
              <a:buChar char="•"/>
            </a:pPr>
            <a:r>
              <a:rPr lang="en-US" altLang="zh-CN" sz="1600" b="1" dirty="0">
                <a:solidFill>
                  <a:srgbClr val="2126DF"/>
                </a:solidFill>
                <a:latin typeface="Arial" panose="020B0604020202020204" pitchFamily="34" charset="0"/>
                <a:ea typeface="楷体_GB2312" pitchFamily="1" charset="-122"/>
              </a:rPr>
              <a:t> </a:t>
            </a:r>
            <a:r>
              <a:rPr lang="zh-CN" altLang="en-US" sz="1600" b="1" dirty="0">
                <a:solidFill>
                  <a:srgbClr val="0000FF"/>
                </a:solidFill>
                <a:latin typeface="Arial" panose="020B0604020202020204" pitchFamily="34" charset="0"/>
                <a:ea typeface="楷体_GB2312" pitchFamily="1" charset="-122"/>
              </a:rPr>
              <a:t>平台无关性（可移植性）。</a:t>
            </a:r>
            <a:r>
              <a:rPr lang="en-US" altLang="zh-CN" sz="1600" b="1" dirty="0">
                <a:latin typeface="华文楷体" pitchFamily="2" charset="-122"/>
                <a:ea typeface="华文楷体" pitchFamily="2" charset="-122"/>
              </a:rPr>
              <a:t>MATLAB</a:t>
            </a:r>
            <a:r>
              <a:rPr lang="zh-CN" altLang="en-US" sz="1600" b="1" dirty="0">
                <a:latin typeface="华文楷体" pitchFamily="2" charset="-122"/>
                <a:ea typeface="华文楷体" pitchFamily="2" charset="-122"/>
              </a:rPr>
              <a:t>软件可以运行在很多不同的计算机系统平台上，如</a:t>
            </a:r>
            <a:r>
              <a:rPr lang="en-US" altLang="zh-CN" sz="1600" b="1" dirty="0">
                <a:latin typeface="华文楷体" pitchFamily="2" charset="-122"/>
                <a:ea typeface="华文楷体" pitchFamily="2" charset="-122"/>
              </a:rPr>
              <a:t>Windows Me/NT/2000/XP</a:t>
            </a:r>
            <a:r>
              <a:rPr lang="zh-CN" altLang="en-US" sz="1600" b="1" dirty="0">
                <a:latin typeface="华文楷体" pitchFamily="2" charset="-122"/>
                <a:ea typeface="华文楷体" pitchFamily="2" charset="-122"/>
              </a:rPr>
              <a:t>、很多不同版本的</a:t>
            </a:r>
            <a:r>
              <a:rPr lang="en-US" altLang="zh-CN" sz="1600" b="1" dirty="0">
                <a:latin typeface="华文楷体" pitchFamily="2" charset="-122"/>
                <a:ea typeface="华文楷体" pitchFamily="2" charset="-122"/>
              </a:rPr>
              <a:t>UNIX</a:t>
            </a:r>
            <a:r>
              <a:rPr lang="zh-CN" altLang="en-US" sz="1600" b="1" dirty="0">
                <a:latin typeface="华文楷体" pitchFamily="2" charset="-122"/>
                <a:ea typeface="华文楷体" pitchFamily="2" charset="-122"/>
              </a:rPr>
              <a:t>以及</a:t>
            </a:r>
            <a:r>
              <a:rPr lang="en-US" altLang="zh-CN" sz="1600" b="1" dirty="0">
                <a:latin typeface="华文楷体" pitchFamily="2" charset="-122"/>
                <a:ea typeface="华文楷体" pitchFamily="2" charset="-122"/>
              </a:rPr>
              <a:t>Linux</a:t>
            </a:r>
            <a:r>
              <a:rPr lang="zh-CN" altLang="en-US" sz="1600" b="1" dirty="0">
                <a:latin typeface="华文楷体" pitchFamily="2" charset="-122"/>
                <a:ea typeface="华文楷体" pitchFamily="2" charset="-122"/>
              </a:rPr>
              <a:t>。无论你在哪一个平台上编写的程序都可以运行在其它平台上，对于</a:t>
            </a:r>
            <a:r>
              <a:rPr lang="en-US" altLang="zh-CN" sz="1600" b="1" dirty="0">
                <a:latin typeface="华文楷体" pitchFamily="2" charset="-122"/>
                <a:ea typeface="华文楷体" pitchFamily="2" charset="-122"/>
              </a:rPr>
              <a:t>MATLAB</a:t>
            </a:r>
            <a:r>
              <a:rPr lang="zh-CN" altLang="en-US" sz="1600" b="1" dirty="0">
                <a:latin typeface="华文楷体" pitchFamily="2" charset="-122"/>
                <a:ea typeface="华文楷体" pitchFamily="2" charset="-122"/>
              </a:rPr>
              <a:t>数据文件也一样，是平台无关的。极大保护了用户的劳动、方便了用户。其绘图功能也是平台无关的。无论任何系统平台，只要</a:t>
            </a:r>
            <a:r>
              <a:rPr lang="en-US" altLang="zh-CN" sz="1600" b="1" dirty="0">
                <a:latin typeface="华文楷体" pitchFamily="2" charset="-122"/>
                <a:ea typeface="华文楷体" pitchFamily="2" charset="-122"/>
              </a:rPr>
              <a:t>MATLAB</a:t>
            </a:r>
            <a:r>
              <a:rPr lang="zh-CN" altLang="en-US" sz="1600" b="1" dirty="0">
                <a:latin typeface="华文楷体" pitchFamily="2" charset="-122"/>
                <a:ea typeface="华文楷体" pitchFamily="2" charset="-122"/>
              </a:rPr>
              <a:t>能够运行，其图形功能命令就能正常运行。</a:t>
            </a:r>
            <a:endParaRPr lang="zh-CN" altLang="en-US" sz="1600" b="1" dirty="0">
              <a:latin typeface="华文楷体" pitchFamily="2" charset="-122"/>
              <a:ea typeface="华文楷体" pitchFamily="2" charset="-122"/>
            </a:endParaRPr>
          </a:p>
        </p:txBody>
      </p:sp>
      <p:sp>
        <p:nvSpPr>
          <p:cNvPr id="18443" name="Rectangle 10"/>
          <p:cNvSpPr/>
          <p:nvPr/>
        </p:nvSpPr>
        <p:spPr>
          <a:xfrm>
            <a:off x="762000" y="3276600"/>
            <a:ext cx="8001000" cy="676275"/>
          </a:xfrm>
          <a:prstGeom prst="rect">
            <a:avLst/>
          </a:prstGeom>
          <a:noFill/>
          <a:ln w="9525">
            <a:noFill/>
          </a:ln>
        </p:spPr>
        <p:txBody>
          <a:bodyPr>
            <a:spAutoFit/>
          </a:bodyPr>
          <a:p>
            <a:pPr algn="just" eaLnBrk="1" hangingPunct="1">
              <a:lnSpc>
                <a:spcPct val="120000"/>
              </a:lnSpc>
              <a:buFont typeface="Arial" panose="020B0604020202020204" pitchFamily="34" charset="0"/>
              <a:buChar char="•"/>
            </a:pPr>
            <a:r>
              <a:rPr lang="en-US" altLang="zh-CN" sz="1600" b="1" dirty="0">
                <a:solidFill>
                  <a:srgbClr val="2126DF"/>
                </a:solidFill>
                <a:latin typeface="Arial" panose="020B0604020202020204" pitchFamily="34" charset="0"/>
              </a:rPr>
              <a:t> </a:t>
            </a:r>
            <a:r>
              <a:rPr lang="en-US" altLang="zh-CN" sz="1600" b="1" dirty="0">
                <a:solidFill>
                  <a:srgbClr val="0000FF"/>
                </a:solidFill>
                <a:latin typeface="Times New Roman" panose="02020603050405020304" pitchFamily="18" charset="0"/>
              </a:rPr>
              <a:t>MATLAB</a:t>
            </a:r>
            <a:r>
              <a:rPr lang="zh-CN" altLang="en-US" sz="1600" b="1" dirty="0">
                <a:solidFill>
                  <a:srgbClr val="0000FF"/>
                </a:solidFill>
                <a:latin typeface="Arial" panose="020B0604020202020204" pitchFamily="34" charset="0"/>
                <a:ea typeface="楷体_GB2312" pitchFamily="1" charset="-122"/>
              </a:rPr>
              <a:t>是一种脚本式</a:t>
            </a:r>
            <a:r>
              <a:rPr lang="zh-CN" altLang="en-US" sz="1600" b="1" dirty="0">
                <a:solidFill>
                  <a:srgbClr val="0000FF"/>
                </a:solidFill>
                <a:latin typeface="Arial" panose="020B0604020202020204" pitchFamily="34" charset="0"/>
              </a:rPr>
              <a:t>（</a:t>
            </a:r>
            <a:r>
              <a:rPr lang="en-US" altLang="zh-CN" sz="1600" b="1" dirty="0">
                <a:solidFill>
                  <a:srgbClr val="0000FF"/>
                </a:solidFill>
                <a:latin typeface="Times New Roman" panose="02020603050405020304" pitchFamily="18" charset="0"/>
              </a:rPr>
              <a:t>scripted</a:t>
            </a:r>
            <a:r>
              <a:rPr lang="zh-CN" altLang="en-US" sz="1600" b="1" dirty="0">
                <a:solidFill>
                  <a:srgbClr val="0000FF"/>
                </a:solidFill>
                <a:latin typeface="Arial" panose="020B0604020202020204" pitchFamily="34" charset="0"/>
              </a:rPr>
              <a:t>）</a:t>
            </a:r>
            <a:r>
              <a:rPr lang="zh-CN" altLang="en-US" sz="1600" b="1" dirty="0">
                <a:solidFill>
                  <a:srgbClr val="0000FF"/>
                </a:solidFill>
                <a:latin typeface="Arial" panose="020B0604020202020204" pitchFamily="34" charset="0"/>
                <a:ea typeface="楷体_GB2312" pitchFamily="1" charset="-122"/>
              </a:rPr>
              <a:t>的解释型语言。</a:t>
            </a:r>
            <a:r>
              <a:rPr lang="zh-CN" altLang="en-US" sz="1600" b="1" dirty="0">
                <a:latin typeface="华文楷体" pitchFamily="2" charset="-122"/>
                <a:ea typeface="华文楷体" pitchFamily="2" charset="-122"/>
              </a:rPr>
              <a:t>无论是命令、函数或变量，只要在命令窗口的提示符下键入，并“回车（</a:t>
            </a:r>
            <a:r>
              <a:rPr lang="en-US" altLang="zh-CN" sz="1600" b="1" dirty="0">
                <a:latin typeface="华文楷体" pitchFamily="2" charset="-122"/>
                <a:ea typeface="华文楷体" pitchFamily="2" charset="-122"/>
              </a:rPr>
              <a:t>Enter</a:t>
            </a:r>
            <a:r>
              <a:rPr lang="zh-CN" altLang="en-US" sz="1600" b="1" dirty="0">
                <a:latin typeface="华文楷体" pitchFamily="2" charset="-122"/>
                <a:ea typeface="华文楷体" pitchFamily="2" charset="-122"/>
              </a:rPr>
              <a:t>）”，</a:t>
            </a:r>
            <a:r>
              <a:rPr lang="en-US" altLang="zh-CN" sz="1600" b="1" dirty="0">
                <a:latin typeface="华文楷体" pitchFamily="2" charset="-122"/>
                <a:ea typeface="华文楷体" pitchFamily="2" charset="-122"/>
              </a:rPr>
              <a:t>MATLAB</a:t>
            </a:r>
            <a:r>
              <a:rPr lang="zh-CN" altLang="en-US" sz="1600" b="1" dirty="0">
                <a:latin typeface="华文楷体" pitchFamily="2" charset="-122"/>
                <a:ea typeface="华文楷体" pitchFamily="2" charset="-122"/>
              </a:rPr>
              <a:t>都予以解释执行。</a:t>
            </a:r>
            <a:endParaRPr lang="zh-CN" altLang="en-US" sz="1600" b="1" dirty="0">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p:bldP spid="18440" grpId="0"/>
      <p:bldP spid="18441" grpId="0"/>
      <p:bldP spid="18442" grpId="0"/>
      <p:bldP spid="1844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Rectangle 2"/>
          <p:cNvSpPr>
            <a:spLocks noGrp="1"/>
          </p:cNvSpPr>
          <p:nvPr>
            <p:ph type="title" idx="4294967295"/>
          </p:nvPr>
        </p:nvSpPr>
        <p:spPr>
          <a:xfrm>
            <a:off x="1150938" y="368300"/>
            <a:ext cx="7793037" cy="647700"/>
          </a:xfrm>
          <a:ln/>
        </p:spPr>
        <p:txBody>
          <a:bodyPr vert="horz" wrap="square" lIns="91440" tIns="45720" rIns="91440" bIns="91440" anchor="b" anchorCtr="0"/>
          <a:p>
            <a:pPr marL="609600" indent="-609600" eaLnBrk="1" hangingPunct="1">
              <a:buClr>
                <a:schemeClr val="bg2"/>
              </a:buClr>
              <a:buFont typeface="Wingdings" panose="05000000000000000000" pitchFamily="2" charset="2"/>
              <a:buNone/>
            </a:pPr>
            <a:r>
              <a:rPr lang="zh-CN" altLang="zh-CN" sz="3600" b="1" dirty="0">
                <a:solidFill>
                  <a:srgbClr val="4D009A"/>
                </a:solidFill>
                <a:latin typeface="华文楷体" pitchFamily="2" charset="-122"/>
                <a:ea typeface="华文楷体" pitchFamily="2" charset="-122"/>
                <a:sym typeface="Arial" panose="020B0604020202020204" pitchFamily="34" charset="0"/>
              </a:rPr>
              <a:t>绘制图形的辅助操作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56675" name="Rectangle 3"/>
          <p:cNvSpPr>
            <a:spLocks noGrp="1"/>
          </p:cNvSpPr>
          <p:nvPr>
            <p:ph type="body" sz="half" idx="4294967295"/>
          </p:nvPr>
        </p:nvSpPr>
        <p:spPr>
          <a:xfrm>
            <a:off x="457200" y="1412875"/>
            <a:ext cx="8291513" cy="4608513"/>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lvl="0" algn="just" eaLnBrk="1" hangingPunct="1">
              <a:buFont typeface="Wingdings" panose="05000000000000000000" pitchFamily="2" charset="2"/>
              <a:buNone/>
            </a:pPr>
            <a:r>
              <a:rPr lang="zh-CN" altLang="zh-CN" sz="2600" b="1" dirty="0">
                <a:solidFill>
                  <a:srgbClr val="0000FF"/>
                </a:solidFill>
                <a:latin typeface="华文楷体" pitchFamily="2" charset="-122"/>
                <a:ea typeface="华文楷体" pitchFamily="2" charset="-122"/>
                <a:sym typeface="Arial" panose="020B0604020202020204" pitchFamily="34" charset="0"/>
              </a:rPr>
              <a:t>曲线线形控制符 </a:t>
            </a:r>
            <a:endParaRPr lang="zh-CN" altLang="zh-CN"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buFont typeface="Wingdings" panose="05000000000000000000" pitchFamily="2" charset="2"/>
              <a:buNone/>
            </a:pPr>
            <a:endParaRPr lang="zh-CN" altLang="zh-CN" sz="2800" dirty="0">
              <a:latin typeface="华文楷体" pitchFamily="2" charset="-122"/>
              <a:ea typeface="华文楷体" pitchFamily="2" charset="-122"/>
            </a:endParaRPr>
          </a:p>
          <a:p>
            <a:pPr lvl="0" algn="just" eaLnBrk="1" hangingPunct="1">
              <a:buFont typeface="Wingdings" panose="05000000000000000000" pitchFamily="2" charset="2"/>
              <a:buNone/>
            </a:pPr>
            <a:endParaRPr lang="zh-CN" altLang="zh-CN" sz="2800" dirty="0">
              <a:latin typeface="华文楷体" pitchFamily="2" charset="-122"/>
              <a:ea typeface="华文楷体" pitchFamily="2" charset="-122"/>
            </a:endParaRPr>
          </a:p>
          <a:p>
            <a:pPr lvl="0" algn="just" eaLnBrk="1" hangingPunct="1">
              <a:buFont typeface="Wingdings" panose="05000000000000000000" pitchFamily="2" charset="2"/>
              <a:buNone/>
            </a:pPr>
            <a:endParaRPr lang="zh-CN" altLang="zh-CN" sz="2800" dirty="0">
              <a:latin typeface="华文楷体" pitchFamily="2" charset="-122"/>
              <a:ea typeface="华文楷体" pitchFamily="2" charset="-122"/>
            </a:endParaRPr>
          </a:p>
          <a:p>
            <a:pPr lvl="0" algn="just" eaLnBrk="1" hangingPunct="1">
              <a:buFont typeface="Wingdings" panose="05000000000000000000" pitchFamily="2" charset="2"/>
              <a:buNone/>
            </a:pPr>
            <a:r>
              <a:rPr lang="zh-CN" altLang="zh-CN" sz="2600" b="1" dirty="0">
                <a:solidFill>
                  <a:srgbClr val="0000FF"/>
                </a:solidFill>
                <a:latin typeface="华文楷体" pitchFamily="2" charset="-122"/>
                <a:ea typeface="华文楷体" pitchFamily="2" charset="-122"/>
                <a:sym typeface="Arial" panose="020B0604020202020204" pitchFamily="34" charset="0"/>
              </a:rPr>
              <a:t>曲线颜色控制符 </a:t>
            </a:r>
            <a:endParaRPr lang="zh-CN" altLang="zh-CN" sz="2600" b="1" dirty="0">
              <a:solidFill>
                <a:srgbClr val="0000FF"/>
              </a:solidFill>
              <a:latin typeface="华文楷体" pitchFamily="2" charset="-122"/>
              <a:ea typeface="华文楷体" pitchFamily="2" charset="-122"/>
              <a:sym typeface="Arial" panose="020B0604020202020204" pitchFamily="34" charset="0"/>
            </a:endParaRPr>
          </a:p>
        </p:txBody>
      </p:sp>
      <p:graphicFrame>
        <p:nvGraphicFramePr>
          <p:cNvPr id="156676" name="Group 4"/>
          <p:cNvGraphicFramePr>
            <a:graphicFrameLocks noGrp="1"/>
          </p:cNvGraphicFramePr>
          <p:nvPr>
            <p:ph sz="half" idx="1"/>
          </p:nvPr>
        </p:nvGraphicFramePr>
        <p:xfrm>
          <a:off x="684213" y="2041525"/>
          <a:ext cx="5373688" cy="1279525"/>
        </p:xfrm>
        <a:graphic>
          <a:graphicData uri="http://schemas.openxmlformats.org/drawingml/2006/table">
            <a:tbl>
              <a:tblPr/>
              <a:tblGrid>
                <a:gridCol w="1074737"/>
                <a:gridCol w="1074738"/>
                <a:gridCol w="1074737"/>
                <a:gridCol w="1074738"/>
                <a:gridCol w="1074737"/>
              </a:tblGrid>
              <a:tr h="456905">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符号 </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marT="45594" marB="455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 </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marT="45594" marB="455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 </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marT="45594" marB="455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marT="45594" marB="455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marT="45594" marB="455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620">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含义 </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marT="45594" marB="455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实线 </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marT="45594" marB="455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虚线 </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marT="45594" marB="455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点划线 </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marT="45594" marB="455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双划线 </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marT="45594" marB="455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6696" name="日期占位符 4"/>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56697" name="页脚占位符 5"/>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150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graphicFrame>
        <p:nvGraphicFramePr>
          <p:cNvPr id="156698" name="Group 26"/>
          <p:cNvGraphicFramePr>
            <a:graphicFrameLocks noGrp="1"/>
          </p:cNvGraphicFramePr>
          <p:nvPr/>
        </p:nvGraphicFramePr>
        <p:xfrm>
          <a:off x="685800" y="3933825"/>
          <a:ext cx="6337300" cy="914400"/>
        </p:xfrm>
        <a:graphic>
          <a:graphicData uri="http://schemas.openxmlformats.org/drawingml/2006/table">
            <a:tbl>
              <a:tblPr/>
              <a:tblGrid>
                <a:gridCol w="938213"/>
                <a:gridCol w="628650"/>
                <a:gridCol w="614362"/>
                <a:gridCol w="612775"/>
                <a:gridCol w="681038"/>
                <a:gridCol w="817562"/>
                <a:gridCol w="682625"/>
                <a:gridCol w="714375"/>
                <a:gridCol w="647700"/>
              </a:tblGrid>
              <a:tr h="457200">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符号 </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b </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g </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r</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c</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m</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y</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k</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w</a:t>
                      </a:r>
                      <a:endParaRPr kumimoji="0" lang="en-US"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含义</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兰</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绿</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红</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青</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品红</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黄</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黑</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白</a:t>
                      </a:r>
                      <a:endParaRPr kumimoji="0" lang="zh-CN" altLang="zh-CN" sz="2400" b="0" i="0" u="none" strike="noStrike" cap="none" normalizeH="0" baseline="0">
                        <a:ln>
                          <a:noFill/>
                        </a:ln>
                        <a:solidFill>
                          <a:schemeClr val="tx1"/>
                        </a:solidFill>
                        <a:effectLst/>
                        <a:latin typeface="Perpetua"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Rectangle 2"/>
          <p:cNvSpPr>
            <a:spLocks noGrp="1"/>
          </p:cNvSpPr>
          <p:nvPr>
            <p:ph type="title" idx="4294967295"/>
          </p:nvPr>
        </p:nvSpPr>
        <p:spPr>
          <a:xfrm>
            <a:off x="1150938" y="333375"/>
            <a:ext cx="7793037" cy="647700"/>
          </a:xfrm>
          <a:ln/>
        </p:spPr>
        <p:txBody>
          <a:bodyPr vert="horz" wrap="square" lIns="91440" tIns="45720" rIns="91440" bIns="91440" anchor="b" anchorCtr="0"/>
          <a:p>
            <a:pPr marL="609600" indent="-6096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曲线的色彩、线型和数据点形</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5769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5770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151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57701" name="Picture 3"/>
          <p:cNvPicPr>
            <a:picLocks noGrp="1" noChangeAspect="1"/>
          </p:cNvPicPr>
          <p:nvPr>
            <p:ph sz="quarter" idx="1"/>
          </p:nvPr>
        </p:nvPicPr>
        <p:blipFill>
          <a:blip r:embed="rId1"/>
          <a:srcRect l="26369" t="54703" r="25502" b="18739"/>
          <a:stretch>
            <a:fillRect/>
          </a:stretch>
        </p:blipFill>
        <p:spPr>
          <a:xfrm>
            <a:off x="539750" y="1196975"/>
            <a:ext cx="8135938" cy="3455988"/>
          </a:xfrm>
          <a:ln/>
        </p:spPr>
      </p:pic>
      <p:sp>
        <p:nvSpPr>
          <p:cNvPr id="157702" name="Text Box 4"/>
          <p:cNvSpPr txBox="1"/>
          <p:nvPr/>
        </p:nvSpPr>
        <p:spPr>
          <a:xfrm>
            <a:off x="684213" y="4508500"/>
            <a:ext cx="8064500" cy="1676400"/>
          </a:xfrm>
          <a:prstGeom prst="rect">
            <a:avLst/>
          </a:prstGeom>
          <a:noFill/>
          <a:ln w="9525">
            <a:noFill/>
          </a:ln>
        </p:spPr>
        <p:txBody>
          <a:bodyPr>
            <a:spAutoFit/>
          </a:bodyPr>
          <a:p>
            <a:pPr algn="just" eaLnBrk="1" hangingPunct="1">
              <a:buFont typeface="Wingdings" panose="05000000000000000000" pitchFamily="2" charset="2"/>
              <a:buChar char="Ø"/>
            </a:pPr>
            <a:r>
              <a:rPr lang="zh-CN" altLang="en-US" sz="2600" b="1" dirty="0">
                <a:latin typeface="华文楷体" pitchFamily="2" charset="-122"/>
                <a:ea typeface="华文楷体" pitchFamily="2" charset="-122"/>
                <a:sym typeface="Arial" panose="020B0604020202020204" pitchFamily="34" charset="0"/>
              </a:rPr>
              <a:t>曲线的</a:t>
            </a:r>
            <a:r>
              <a:rPr lang="zh-CN" altLang="en-US" sz="2600" b="1" dirty="0">
                <a:solidFill>
                  <a:srgbClr val="0000FF"/>
                </a:solidFill>
                <a:latin typeface="华文楷体" pitchFamily="2" charset="-122"/>
                <a:ea typeface="华文楷体" pitchFamily="2" charset="-122"/>
                <a:sym typeface="Arial" panose="020B0604020202020204" pitchFamily="34" charset="0"/>
              </a:rPr>
              <a:t>线形控制符、颜色控制符、数据点形控制符</a:t>
            </a:r>
            <a:r>
              <a:rPr lang="zh-CN" altLang="en-US" sz="2600" b="1" dirty="0">
                <a:latin typeface="华文楷体" pitchFamily="2" charset="-122"/>
                <a:ea typeface="华文楷体" pitchFamily="2" charset="-122"/>
                <a:sym typeface="Arial" panose="020B0604020202020204" pitchFamily="34" charset="0"/>
              </a:rPr>
              <a:t>可以组合使用</a:t>
            </a:r>
            <a:endParaRPr lang="zh-CN" altLang="en-US" sz="2600" b="1" dirty="0">
              <a:latin typeface="华文楷体" pitchFamily="2" charset="-122"/>
              <a:ea typeface="华文楷体" pitchFamily="2" charset="-122"/>
              <a:sym typeface="Arial" panose="020B0604020202020204" pitchFamily="34" charset="0"/>
            </a:endParaRPr>
          </a:p>
          <a:p>
            <a:pPr algn="just" eaLnBrk="1" hangingPunct="1">
              <a:buFont typeface="Wingdings" panose="05000000000000000000" pitchFamily="2" charset="2"/>
              <a:buChar char="Ø"/>
            </a:pPr>
            <a:r>
              <a:rPr lang="zh-CN" altLang="en-US" sz="2600" b="1" dirty="0">
                <a:latin typeface="华文楷体" pitchFamily="2" charset="-122"/>
                <a:ea typeface="华文楷体" pitchFamily="2" charset="-122"/>
                <a:sym typeface="Arial" panose="020B0604020202020204" pitchFamily="34" charset="0"/>
              </a:rPr>
              <a:t>其先后次序不影响绘图结果</a:t>
            </a:r>
            <a:endParaRPr lang="zh-CN" altLang="en-US" sz="2600" b="1" dirty="0">
              <a:latin typeface="华文楷体" pitchFamily="2" charset="-122"/>
              <a:ea typeface="华文楷体" pitchFamily="2" charset="-122"/>
              <a:sym typeface="Arial" panose="020B0604020202020204" pitchFamily="34" charset="0"/>
            </a:endParaRPr>
          </a:p>
          <a:p>
            <a:pPr algn="just" eaLnBrk="1" hangingPunct="1">
              <a:buFont typeface="Wingdings" panose="05000000000000000000" pitchFamily="2" charset="2"/>
              <a:buChar char="Ø"/>
            </a:pPr>
            <a:r>
              <a:rPr lang="zh-CN" altLang="en-US" sz="2600" b="1" dirty="0">
                <a:latin typeface="华文楷体" pitchFamily="2" charset="-122"/>
                <a:ea typeface="华文楷体" pitchFamily="2" charset="-122"/>
                <a:sym typeface="Arial" panose="020B0604020202020204" pitchFamily="34" charset="0"/>
              </a:rPr>
              <a:t>也可以单独使用。</a:t>
            </a:r>
            <a:r>
              <a:rPr lang="zh-CN" altLang="en-US" sz="2400" b="1" dirty="0">
                <a:latin typeface="华文楷体" pitchFamily="2" charset="-122"/>
                <a:ea typeface="华文楷体" pitchFamily="2" charset="-122"/>
              </a:rPr>
              <a:t> </a:t>
            </a:r>
            <a:endParaRPr lang="zh-CN" altLang="en-US" sz="2400" b="1" dirty="0">
              <a:latin typeface="华文楷体" pitchFamily="2" charset="-122"/>
              <a:ea typeface="华文楷体" pitchFamily="2" charset="-122"/>
            </a:endParaRPr>
          </a:p>
        </p:txBody>
      </p:sp>
      <p:sp>
        <p:nvSpPr>
          <p:cNvPr id="157703" name="Line 5"/>
          <p:cNvSpPr/>
          <p:nvPr/>
        </p:nvSpPr>
        <p:spPr>
          <a:xfrm>
            <a:off x="1403350" y="2636838"/>
            <a:ext cx="0" cy="144462"/>
          </a:xfrm>
          <a:prstGeom prst="line">
            <a:avLst/>
          </a:prstGeom>
          <a:ln w="9525" cap="flat" cmpd="sng">
            <a:solidFill>
              <a:schemeClr val="tx1"/>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7702">
                                            <p:txEl>
                                              <p:charRg st="0" end="29"/>
                                            </p:txEl>
                                          </p:spTgt>
                                        </p:tgtEl>
                                        <p:attrNameLst>
                                          <p:attrName>style.visibility</p:attrName>
                                        </p:attrNameLst>
                                      </p:cBhvr>
                                      <p:to>
                                        <p:strVal val="visible"/>
                                      </p:to>
                                    </p:set>
                                    <p:animEffect transition="in" filter="blinds(horizontal)">
                                      <p:cBhvr>
                                        <p:cTn id="7" dur="500"/>
                                        <p:tgtEl>
                                          <p:spTgt spid="157702">
                                            <p:txEl>
                                              <p:charRg st="0" end="2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7702">
                                            <p:txEl>
                                              <p:charRg st="29" end="42"/>
                                            </p:txEl>
                                          </p:spTgt>
                                        </p:tgtEl>
                                        <p:attrNameLst>
                                          <p:attrName>style.visibility</p:attrName>
                                        </p:attrNameLst>
                                      </p:cBhvr>
                                      <p:to>
                                        <p:strVal val="visible"/>
                                      </p:to>
                                    </p:set>
                                    <p:animEffect transition="in" filter="blinds(horizontal)">
                                      <p:cBhvr>
                                        <p:cTn id="10" dur="500"/>
                                        <p:tgtEl>
                                          <p:spTgt spid="157702">
                                            <p:txEl>
                                              <p:charRg st="29" end="4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7702">
                                            <p:txEl>
                                              <p:charRg st="42" end="52"/>
                                            </p:txEl>
                                          </p:spTgt>
                                        </p:tgtEl>
                                        <p:attrNameLst>
                                          <p:attrName>style.visibility</p:attrName>
                                        </p:attrNameLst>
                                      </p:cBhvr>
                                      <p:to>
                                        <p:strVal val="visible"/>
                                      </p:to>
                                    </p:set>
                                    <p:animEffect transition="in" filter="blinds(horizontal)">
                                      <p:cBhvr>
                                        <p:cTn id="13" dur="500"/>
                                        <p:tgtEl>
                                          <p:spTgt spid="157702">
                                            <p:txEl>
                                              <p:charRg st="42" end="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Rectangle 2"/>
          <p:cNvSpPr>
            <a:spLocks noGrp="1"/>
          </p:cNvSpPr>
          <p:nvPr>
            <p:ph type="title" idx="4294967295"/>
          </p:nvPr>
        </p:nvSpPr>
        <p:spPr>
          <a:xfrm>
            <a:off x="1150938" y="333375"/>
            <a:ext cx="7793037" cy="647700"/>
          </a:xfrm>
          <a:ln/>
        </p:spPr>
        <p:txBody>
          <a:bodyPr vert="horz" wrap="square" lIns="91440" tIns="45720" rIns="91440" bIns="91440" anchor="b" anchorCtr="0"/>
          <a:p>
            <a:pPr marL="609600" indent="-6096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例6.1-8  绘制图形的辅助操作</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5872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5872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152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5872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sz="2800" b="1" i="1" dirty="0">
                <a:solidFill>
                  <a:srgbClr val="0000FF"/>
                </a:solidFill>
                <a:latin typeface="Times New Roman" panose="02020603050405020304" pitchFamily="18" charset="0"/>
                <a:ea typeface="楷体_GB2312" pitchFamily="1" charset="-122"/>
              </a:rPr>
              <a:t>Specify Line properties</a:t>
            </a:r>
            <a:r>
              <a:rPr lang="en-US" altLang="zh-CN" sz="2800" b="1" dirty="0">
                <a:solidFill>
                  <a:srgbClr val="0000FF"/>
                </a:solidFill>
                <a:latin typeface="Times New Roman" panose="02020603050405020304" pitchFamily="18" charset="0"/>
              </a:rPr>
              <a:t> </a:t>
            </a:r>
            <a:endParaRPr lang="en-US" altLang="zh-CN" sz="28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t=(0:15)*2*pi/15;</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y=sin(t);</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subplot(3,2,1), </a:t>
            </a:r>
            <a:r>
              <a:rPr lang="en-US" altLang="zh-CN" sz="2400" b="1" dirty="0">
                <a:solidFill>
                  <a:schemeClr val="hlink"/>
                </a:solidFill>
                <a:latin typeface="Times New Roman" panose="02020603050405020304" pitchFamily="18" charset="0"/>
              </a:rPr>
              <a:t>plot(t, y);</a:t>
            </a:r>
            <a:r>
              <a:rPr lang="en-US" altLang="zh-CN" sz="2400" b="1" dirty="0">
                <a:solidFill>
                  <a:schemeClr val="bg2"/>
                </a:solidFill>
                <a:latin typeface="Times New Roman" panose="02020603050405020304" pitchFamily="18" charset="0"/>
              </a:rPr>
              <a:t> </a:t>
            </a:r>
            <a:r>
              <a:rPr lang="en-US" altLang="zh-CN" sz="2400" b="1" dirty="0">
                <a:solidFill>
                  <a:srgbClr val="0000FF"/>
                </a:solidFill>
                <a:latin typeface="Times New Roman" panose="02020603050405020304" pitchFamily="18" charset="0"/>
              </a:rPr>
              <a:t>title('Lins style is default')</a:t>
            </a:r>
            <a:endParaRPr lang="en-US" altLang="zh-CN" sz="24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subplot(3,2,2),</a:t>
            </a:r>
            <a:r>
              <a:rPr lang="en-US" altLang="zh-CN" sz="2400" b="1" dirty="0">
                <a:solidFill>
                  <a:schemeClr val="bg2"/>
                </a:solidFill>
                <a:latin typeface="Times New Roman" panose="02020603050405020304" pitchFamily="18" charset="0"/>
              </a:rPr>
              <a:t> </a:t>
            </a:r>
            <a:r>
              <a:rPr lang="en-US" altLang="zh-CN" sz="2400" b="1" dirty="0">
                <a:solidFill>
                  <a:schemeClr val="hlink"/>
                </a:solidFill>
                <a:latin typeface="Times New Roman" panose="02020603050405020304" pitchFamily="18" charset="0"/>
              </a:rPr>
              <a:t>plot(t, y, 'o');</a:t>
            </a:r>
            <a:r>
              <a:rPr lang="en-US" altLang="zh-CN" sz="2400" b="1" dirty="0">
                <a:solidFill>
                  <a:schemeClr val="bg2"/>
                </a:solidFill>
                <a:latin typeface="Times New Roman" panose="02020603050405020304" pitchFamily="18" charset="0"/>
              </a:rPr>
              <a:t> </a:t>
            </a:r>
            <a:r>
              <a:rPr lang="en-US" altLang="zh-CN" sz="2400" b="1" dirty="0">
                <a:solidFill>
                  <a:srgbClr val="0000FF"/>
                </a:solidFill>
                <a:latin typeface="Times New Roman" panose="02020603050405020304" pitchFamily="18" charset="0"/>
              </a:rPr>
              <a:t>title('Lins style is o')</a:t>
            </a:r>
            <a:endParaRPr lang="en-US" altLang="zh-CN" sz="24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subplot(3,2,3), </a:t>
            </a:r>
            <a:r>
              <a:rPr lang="en-US" altLang="zh-CN" sz="2400" b="1" dirty="0">
                <a:solidFill>
                  <a:schemeClr val="hlink"/>
                </a:solidFill>
                <a:latin typeface="Times New Roman" panose="02020603050405020304" pitchFamily="18" charset="0"/>
              </a:rPr>
              <a:t>plot(t, y, 'k:');</a:t>
            </a:r>
            <a:r>
              <a:rPr lang="en-US" altLang="zh-CN" sz="2400" b="1" dirty="0">
                <a:solidFill>
                  <a:schemeClr val="bg2"/>
                </a:solidFill>
                <a:latin typeface="Times New Roman" panose="02020603050405020304" pitchFamily="18" charset="0"/>
              </a:rPr>
              <a:t> </a:t>
            </a:r>
            <a:r>
              <a:rPr lang="en-US" altLang="zh-CN" sz="2400" b="1" dirty="0">
                <a:solidFill>
                  <a:srgbClr val="0000FF"/>
                </a:solidFill>
                <a:latin typeface="Times New Roman" panose="02020603050405020304" pitchFamily="18" charset="0"/>
              </a:rPr>
              <a:t>title('Lins style is k:')</a:t>
            </a:r>
            <a:endParaRPr lang="en-US" altLang="zh-CN" sz="24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subplot(3,2,4),</a:t>
            </a:r>
            <a:r>
              <a:rPr lang="en-US" altLang="zh-CN" sz="2400" b="1" dirty="0">
                <a:solidFill>
                  <a:schemeClr val="bg2"/>
                </a:solidFill>
                <a:latin typeface="Times New Roman" panose="02020603050405020304" pitchFamily="18" charset="0"/>
              </a:rPr>
              <a:t> </a:t>
            </a:r>
            <a:r>
              <a:rPr lang="en-US" altLang="zh-CN" sz="2400" b="1" dirty="0">
                <a:solidFill>
                  <a:schemeClr val="hlink"/>
                </a:solidFill>
                <a:latin typeface="Times New Roman" panose="02020603050405020304" pitchFamily="18" charset="0"/>
              </a:rPr>
              <a:t>plot(t, y, 'k:*');</a:t>
            </a:r>
            <a:r>
              <a:rPr lang="en-US" altLang="zh-CN" sz="2400" b="1" dirty="0">
                <a:solidFill>
                  <a:schemeClr val="bg2"/>
                </a:solidFill>
                <a:latin typeface="Times New Roman" panose="02020603050405020304" pitchFamily="18" charset="0"/>
              </a:rPr>
              <a:t> </a:t>
            </a:r>
            <a:r>
              <a:rPr lang="en-US" altLang="zh-CN" sz="2400" b="1" dirty="0">
                <a:solidFill>
                  <a:srgbClr val="0000FF"/>
                </a:solidFill>
                <a:latin typeface="Times New Roman" panose="02020603050405020304" pitchFamily="18" charset="0"/>
              </a:rPr>
              <a:t>title('Lins style is k:*')</a:t>
            </a:r>
            <a:endParaRPr lang="en-US" altLang="zh-CN" sz="24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subplot(3,2,5), </a:t>
            </a:r>
            <a:r>
              <a:rPr lang="en-US" altLang="zh-CN" sz="2400" b="1" dirty="0">
                <a:solidFill>
                  <a:schemeClr val="hlink"/>
                </a:solidFill>
                <a:latin typeface="Times New Roman" panose="02020603050405020304" pitchFamily="18" charset="0"/>
              </a:rPr>
              <a:t>plot(t, y, 'm-d');</a:t>
            </a:r>
            <a:r>
              <a:rPr lang="en-US" altLang="zh-CN" sz="2400" b="1" dirty="0">
                <a:solidFill>
                  <a:schemeClr val="bg2"/>
                </a:solidFill>
                <a:latin typeface="Times New Roman" panose="02020603050405020304" pitchFamily="18" charset="0"/>
              </a:rPr>
              <a:t> </a:t>
            </a:r>
            <a:r>
              <a:rPr lang="en-US" altLang="zh-CN" sz="2400" b="1" dirty="0">
                <a:solidFill>
                  <a:srgbClr val="0000FF"/>
                </a:solidFill>
                <a:latin typeface="Times New Roman" panose="02020603050405020304" pitchFamily="18" charset="0"/>
              </a:rPr>
              <a:t>title('Lins style is m-d')</a:t>
            </a:r>
            <a:endParaRPr lang="en-US" altLang="zh-CN" sz="24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subplot(3,2,6), </a:t>
            </a:r>
            <a:r>
              <a:rPr lang="en-US" altLang="zh-CN" sz="2400" b="1" dirty="0">
                <a:solidFill>
                  <a:schemeClr val="hlink"/>
                </a:solidFill>
                <a:latin typeface="Times New Roman" panose="02020603050405020304" pitchFamily="18" charset="0"/>
              </a:rPr>
              <a:t>plot(t, y, 'r-p');</a:t>
            </a:r>
            <a:r>
              <a:rPr lang="en-US" altLang="zh-CN" sz="2400" b="1" dirty="0">
                <a:solidFill>
                  <a:schemeClr val="bg2"/>
                </a:solidFill>
                <a:latin typeface="Times New Roman" panose="02020603050405020304" pitchFamily="18" charset="0"/>
              </a:rPr>
              <a:t> </a:t>
            </a:r>
            <a:r>
              <a:rPr lang="en-US" altLang="zh-CN" sz="2400" b="1" dirty="0">
                <a:solidFill>
                  <a:srgbClr val="0000FF"/>
                </a:solidFill>
                <a:latin typeface="Times New Roman" panose="02020603050405020304" pitchFamily="18" charset="0"/>
              </a:rPr>
              <a:t>title('Lins style is r-p')</a:t>
            </a:r>
            <a:endParaRPr lang="en-US" altLang="zh-CN" sz="2400" b="1" dirty="0">
              <a:solidFill>
                <a:srgbClr val="0000FF"/>
              </a:solidFill>
              <a:latin typeface="Times New Roman" panose="02020603050405020304" pitchFamily="18" charset="0"/>
            </a:endParaRPr>
          </a:p>
          <a:p>
            <a:pPr lvl="0" algn="just" eaLnBrk="1" hangingPunct="1">
              <a:buFont typeface="Wingdings" panose="05000000000000000000" pitchFamily="2" charset="2"/>
              <a:buNone/>
            </a:pPr>
            <a:endParaRPr lang="en-US" altLang="zh-CN" sz="28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8725">
                                            <p:txEl>
                                              <p:charRg st="53" end="112"/>
                                            </p:txEl>
                                          </p:spTgt>
                                        </p:tgtEl>
                                        <p:attrNameLst>
                                          <p:attrName>style.visibility</p:attrName>
                                        </p:attrNameLst>
                                      </p:cBhvr>
                                      <p:to>
                                        <p:strVal val="visible"/>
                                      </p:to>
                                    </p:set>
                                    <p:animEffect transition="in" filter="blinds(horizontal)">
                                      <p:cBhvr>
                                        <p:cTn id="7" dur="500"/>
                                        <p:tgtEl>
                                          <p:spTgt spid="158725">
                                            <p:txEl>
                                              <p:charRg st="53" end="11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8725">
                                            <p:txEl>
                                              <p:charRg st="112" end="170"/>
                                            </p:txEl>
                                          </p:spTgt>
                                        </p:tgtEl>
                                        <p:attrNameLst>
                                          <p:attrName>style.visibility</p:attrName>
                                        </p:attrNameLst>
                                      </p:cBhvr>
                                      <p:to>
                                        <p:strVal val="visible"/>
                                      </p:to>
                                    </p:set>
                                    <p:animEffect transition="in" filter="blinds(horizontal)">
                                      <p:cBhvr>
                                        <p:cTn id="10" dur="500"/>
                                        <p:tgtEl>
                                          <p:spTgt spid="158725">
                                            <p:txEl>
                                              <p:charRg st="112" end="17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8725">
                                            <p:txEl>
                                              <p:charRg st="170" end="230"/>
                                            </p:txEl>
                                          </p:spTgt>
                                        </p:tgtEl>
                                        <p:attrNameLst>
                                          <p:attrName>style.visibility</p:attrName>
                                        </p:attrNameLst>
                                      </p:cBhvr>
                                      <p:to>
                                        <p:strVal val="visible"/>
                                      </p:to>
                                    </p:set>
                                    <p:animEffect transition="in" filter="blinds(horizontal)">
                                      <p:cBhvr>
                                        <p:cTn id="13" dur="500"/>
                                        <p:tgtEl>
                                          <p:spTgt spid="158725">
                                            <p:txEl>
                                              <p:charRg st="170" end="23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8725">
                                            <p:txEl>
                                              <p:charRg st="230" end="292"/>
                                            </p:txEl>
                                          </p:spTgt>
                                        </p:tgtEl>
                                        <p:attrNameLst>
                                          <p:attrName>style.visibility</p:attrName>
                                        </p:attrNameLst>
                                      </p:cBhvr>
                                      <p:to>
                                        <p:strVal val="visible"/>
                                      </p:to>
                                    </p:set>
                                    <p:animEffect transition="in" filter="blinds(horizontal)">
                                      <p:cBhvr>
                                        <p:cTn id="16" dur="500"/>
                                        <p:tgtEl>
                                          <p:spTgt spid="158725">
                                            <p:txEl>
                                              <p:charRg st="230" end="29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58725">
                                            <p:txEl>
                                              <p:charRg st="292" end="354"/>
                                            </p:txEl>
                                          </p:spTgt>
                                        </p:tgtEl>
                                        <p:attrNameLst>
                                          <p:attrName>style.visibility</p:attrName>
                                        </p:attrNameLst>
                                      </p:cBhvr>
                                      <p:to>
                                        <p:strVal val="visible"/>
                                      </p:to>
                                    </p:set>
                                    <p:animEffect transition="in" filter="blinds(horizontal)">
                                      <p:cBhvr>
                                        <p:cTn id="19" dur="500"/>
                                        <p:tgtEl>
                                          <p:spTgt spid="158725">
                                            <p:txEl>
                                              <p:charRg st="292" end="35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58725">
                                            <p:txEl>
                                              <p:charRg st="354" end="416"/>
                                            </p:txEl>
                                          </p:spTgt>
                                        </p:tgtEl>
                                        <p:attrNameLst>
                                          <p:attrName>style.visibility</p:attrName>
                                        </p:attrNameLst>
                                      </p:cBhvr>
                                      <p:to>
                                        <p:strVal val="visible"/>
                                      </p:to>
                                    </p:set>
                                    <p:animEffect transition="in" filter="blinds(horizontal)">
                                      <p:cBhvr>
                                        <p:cTn id="22" dur="500"/>
                                        <p:tgtEl>
                                          <p:spTgt spid="158725">
                                            <p:txEl>
                                              <p:charRg st="354" end="4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59747"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153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59748" name="Picture 2"/>
          <p:cNvPicPr>
            <a:picLocks noGrp="1" noChangeAspect="1"/>
          </p:cNvPicPr>
          <p:nvPr>
            <p:ph sz="quarter" idx="1"/>
          </p:nvPr>
        </p:nvPicPr>
        <p:blipFill>
          <a:blip r:embed="rId1"/>
          <a:srcRect l="8873" t="15639" r="8005" b="4684"/>
          <a:stretch>
            <a:fillRect/>
          </a:stretch>
        </p:blipFill>
        <p:spPr>
          <a:xfrm>
            <a:off x="611188" y="1268413"/>
            <a:ext cx="8064500" cy="4681537"/>
          </a:xfrm>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Rectangle 2"/>
          <p:cNvSpPr>
            <a:spLocks noGrp="1"/>
          </p:cNvSpPr>
          <p:nvPr>
            <p:ph type="title" idx="4294967295"/>
          </p:nvPr>
        </p:nvSpPr>
        <p:spPr>
          <a:xfrm>
            <a:off x="1150938" y="333375"/>
            <a:ext cx="7793037" cy="647700"/>
          </a:xfrm>
          <a:ln/>
        </p:spPr>
        <p:txBody>
          <a:bodyPr vert="horz" wrap="square" lIns="91440" tIns="45720" rIns="91440" bIns="91440" anchor="b" anchorCtr="0"/>
          <a:p>
            <a:pPr marL="609600" indent="-609600" eaLnBrk="1" hangingPunct="1">
              <a:buClr>
                <a:schemeClr val="bg2"/>
              </a:buClr>
              <a:buFont typeface="Wingdings" panose="05000000000000000000" pitchFamily="2" charset="2"/>
              <a:buNone/>
            </a:pPr>
            <a:r>
              <a:rPr lang="zh-CN" altLang="zh-CN" sz="3600" b="1" dirty="0">
                <a:solidFill>
                  <a:srgbClr val="4D009A"/>
                </a:solidFill>
                <a:latin typeface="华文楷体" pitchFamily="2" charset="-122"/>
                <a:ea typeface="华文楷体" pitchFamily="2" charset="-122"/>
                <a:sym typeface="Arial" panose="020B0604020202020204" pitchFamily="34" charset="0"/>
              </a:rPr>
              <a:t>坐标、刻度和分格线控制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6077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6077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154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60773" name="Picture 3"/>
          <p:cNvPicPr>
            <a:picLocks noGrp="1" noChangeAspect="1"/>
          </p:cNvPicPr>
          <p:nvPr>
            <p:ph sz="quarter" idx="1"/>
          </p:nvPr>
        </p:nvPicPr>
        <p:blipFill>
          <a:blip r:embed="rId1"/>
          <a:srcRect l="22878" t="32794" r="21991" b="35928"/>
          <a:stretch>
            <a:fillRect/>
          </a:stretch>
        </p:blipFill>
        <p:spPr>
          <a:xfrm>
            <a:off x="1008063" y="1196975"/>
            <a:ext cx="7446962" cy="4716463"/>
          </a:xfrm>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Rectangle 2"/>
          <p:cNvSpPr>
            <a:spLocks noGrp="1"/>
          </p:cNvSpPr>
          <p:nvPr>
            <p:ph type="title" idx="4294967295"/>
          </p:nvPr>
        </p:nvSpPr>
        <p:spPr>
          <a:xfrm>
            <a:off x="1150938" y="368300"/>
            <a:ext cx="7793037" cy="647700"/>
          </a:xfrm>
          <a:ln/>
        </p:spPr>
        <p:txBody>
          <a:bodyPr vert="horz" wrap="square" lIns="91440" tIns="45720" rIns="91440" bIns="91440" anchor="b" anchorCtr="0"/>
          <a:p>
            <a:pPr marL="609600" indent="-6096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 6.1-9 控制</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6179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6179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155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61797" name="Rectangle 3"/>
          <p:cNvSpPr>
            <a:spLocks noGrp="1"/>
          </p:cNvSpPr>
          <p:nvPr>
            <p:ph sz="quarter" idx="1"/>
          </p:nvPr>
        </p:nvSpPr>
        <p:spPr>
          <a:xfrm>
            <a:off x="457200" y="1268413"/>
            <a:ext cx="8229600" cy="47529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80000"/>
              </a:lnSpc>
              <a:spcAft>
                <a:spcPct val="45000"/>
              </a:spcAft>
              <a:buFont typeface="Wingdings" panose="05000000000000000000" pitchFamily="2" charset="2"/>
              <a:buNone/>
            </a:pPr>
            <a:r>
              <a:rPr lang="en-US" altLang="zh-CN" sz="2800" b="1" dirty="0">
                <a:solidFill>
                  <a:srgbClr val="0000FF"/>
                </a:solidFill>
                <a:latin typeface="Times New Roman" panose="02020603050405020304" pitchFamily="18" charset="0"/>
                <a:ea typeface="华文楷体" pitchFamily="2" charset="-122"/>
              </a:rPr>
              <a:t>   </a:t>
            </a:r>
            <a:r>
              <a:rPr lang="zh-CN" altLang="en-US" sz="2600" b="1" dirty="0">
                <a:solidFill>
                  <a:srgbClr val="0000FF"/>
                </a:solidFill>
                <a:latin typeface="华文楷体" pitchFamily="2" charset="-122"/>
                <a:ea typeface="华文楷体" pitchFamily="2" charset="-122"/>
                <a:sym typeface="Arial" panose="020B0604020202020204" pitchFamily="34" charset="0"/>
              </a:rPr>
              <a:t>绘制椭圆，长轴为</a:t>
            </a:r>
            <a:r>
              <a:rPr lang="en-US" altLang="zh-CN" sz="2600" b="1" dirty="0">
                <a:solidFill>
                  <a:srgbClr val="0000FF"/>
                </a:solidFill>
                <a:latin typeface="华文楷体" pitchFamily="2" charset="-122"/>
                <a:ea typeface="华文楷体" pitchFamily="2" charset="-122"/>
                <a:sym typeface="Arial" panose="020B0604020202020204" pitchFamily="34" charset="0"/>
              </a:rPr>
              <a:t>3.25</a:t>
            </a:r>
            <a:r>
              <a:rPr lang="zh-CN" altLang="en-US" sz="2600" b="1" dirty="0">
                <a:solidFill>
                  <a:srgbClr val="0000FF"/>
                </a:solidFill>
                <a:latin typeface="华文楷体" pitchFamily="2" charset="-122"/>
                <a:ea typeface="华文楷体" pitchFamily="2" charset="-122"/>
                <a:sym typeface="Arial" panose="020B0604020202020204" pitchFamily="34" charset="0"/>
              </a:rPr>
              <a:t>，短轴为</a:t>
            </a:r>
            <a:r>
              <a:rPr lang="en-US" altLang="zh-CN" sz="2600" b="1" dirty="0">
                <a:solidFill>
                  <a:srgbClr val="0000FF"/>
                </a:solidFill>
                <a:latin typeface="华文楷体" pitchFamily="2" charset="-122"/>
                <a:ea typeface="华文楷体" pitchFamily="2" charset="-122"/>
                <a:sym typeface="Arial" panose="020B0604020202020204" pitchFamily="34" charset="0"/>
              </a:rPr>
              <a:t>1.15</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lnSpc>
                <a:spcPct val="80000"/>
              </a:lnSpc>
              <a:buFont typeface="Wingdings" panose="05000000000000000000" pitchFamily="2" charset="2"/>
              <a:buNone/>
            </a:pPr>
            <a:r>
              <a:rPr lang="en-US" altLang="zh-CN" sz="2000" b="1" dirty="0">
                <a:latin typeface="Times New Roman" panose="02020603050405020304" pitchFamily="18" charset="0"/>
                <a:ea typeface="华文楷体" pitchFamily="2" charset="-122"/>
              </a:rPr>
              <a:t>t=0:2*pi/99:2*pi;</a:t>
            </a:r>
            <a:endParaRPr lang="en-US" altLang="zh-CN" sz="20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latin typeface="Times New Roman" panose="02020603050405020304" pitchFamily="18" charset="0"/>
                <a:ea typeface="华文楷体" pitchFamily="2" charset="-122"/>
              </a:rPr>
              <a:t>x=1.15*cos(t); y=3.25*sin(t); </a:t>
            </a:r>
            <a:r>
              <a:rPr lang="en-US" altLang="zh-CN" sz="2000" b="1" dirty="0">
                <a:solidFill>
                  <a:schemeClr val="bg2"/>
                </a:solidFill>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 y</a:t>
            </a:r>
            <a:r>
              <a:rPr lang="zh-CN" altLang="en-US" b="1" dirty="0">
                <a:solidFill>
                  <a:srgbClr val="006600"/>
                </a:solidFill>
                <a:latin typeface="Times New Roman" panose="02020603050405020304" pitchFamily="18" charset="0"/>
                <a:ea typeface="华文楷体" pitchFamily="2" charset="-122"/>
              </a:rPr>
              <a:t>为长轴，</a:t>
            </a:r>
            <a:r>
              <a:rPr lang="en-US" altLang="zh-CN" sz="2000" b="1" dirty="0">
                <a:solidFill>
                  <a:srgbClr val="006600"/>
                </a:solidFill>
                <a:latin typeface="Times New Roman" panose="02020603050405020304" pitchFamily="18" charset="0"/>
                <a:ea typeface="华文楷体" pitchFamily="2" charset="-122"/>
              </a:rPr>
              <a:t>x</a:t>
            </a:r>
            <a:r>
              <a:rPr lang="zh-CN" altLang="en-US" b="1" dirty="0">
                <a:solidFill>
                  <a:srgbClr val="006600"/>
                </a:solidFill>
                <a:latin typeface="Times New Roman" panose="02020603050405020304" pitchFamily="18" charset="0"/>
                <a:ea typeface="华文楷体" pitchFamily="2" charset="-122"/>
              </a:rPr>
              <a:t>为短轴</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subplot(2,2,1); plot(x, y);</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axis off</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title('axis off'); </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subplot(2,2,2); plot(x,y);</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axis image;</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title('axis image'); </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subplot(2,2,3); plot(x,y);</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axis equal;</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title('axis Equal'); </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subplot(2,2,4); plot(x,y);</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axis square;</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title('axis Square');</a:t>
            </a:r>
            <a:endParaRPr lang="en-US" altLang="zh-CN" sz="2000" b="1" dirty="0">
              <a:solidFill>
                <a:srgbClr val="0000FF"/>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1797">
                                            <p:txEl>
                                              <p:charRg st="24" end="42"/>
                                            </p:txEl>
                                          </p:spTgt>
                                        </p:tgtEl>
                                        <p:attrNameLst>
                                          <p:attrName>style.visibility</p:attrName>
                                        </p:attrNameLst>
                                      </p:cBhvr>
                                      <p:to>
                                        <p:strVal val="visible"/>
                                      </p:to>
                                    </p:set>
                                    <p:animEffect transition="in" filter="blinds(horizontal)">
                                      <p:cBhvr>
                                        <p:cTn id="7" dur="500"/>
                                        <p:tgtEl>
                                          <p:spTgt spid="161797">
                                            <p:txEl>
                                              <p:charRg st="24" end="4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1797">
                                            <p:txEl>
                                              <p:charRg st="42" end="87"/>
                                            </p:txEl>
                                          </p:spTgt>
                                        </p:tgtEl>
                                        <p:attrNameLst>
                                          <p:attrName>style.visibility</p:attrName>
                                        </p:attrNameLst>
                                      </p:cBhvr>
                                      <p:to>
                                        <p:strVal val="visible"/>
                                      </p:to>
                                    </p:set>
                                    <p:animEffect transition="in" filter="blinds(horizontal)">
                                      <p:cBhvr>
                                        <p:cTn id="10" dur="500"/>
                                        <p:tgtEl>
                                          <p:spTgt spid="161797">
                                            <p:txEl>
                                              <p:charRg st="42" end="8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1797">
                                            <p:txEl>
                                              <p:charRg st="87" end="115"/>
                                            </p:txEl>
                                          </p:spTgt>
                                        </p:tgtEl>
                                        <p:attrNameLst>
                                          <p:attrName>style.visibility</p:attrName>
                                        </p:attrNameLst>
                                      </p:cBhvr>
                                      <p:to>
                                        <p:strVal val="visible"/>
                                      </p:to>
                                    </p:set>
                                    <p:animEffect transition="in" filter="blinds(horizontal)">
                                      <p:cBhvr>
                                        <p:cTn id="15" dur="500"/>
                                        <p:tgtEl>
                                          <p:spTgt spid="161797">
                                            <p:txEl>
                                              <p:charRg st="87" end="11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61797">
                                            <p:txEl>
                                              <p:charRg st="115" end="124"/>
                                            </p:txEl>
                                          </p:spTgt>
                                        </p:tgtEl>
                                        <p:attrNameLst>
                                          <p:attrName>style.visibility</p:attrName>
                                        </p:attrNameLst>
                                      </p:cBhvr>
                                      <p:to>
                                        <p:strVal val="visible"/>
                                      </p:to>
                                    </p:set>
                                    <p:animEffect transition="in" filter="blinds(horizontal)">
                                      <p:cBhvr>
                                        <p:cTn id="18" dur="500"/>
                                        <p:tgtEl>
                                          <p:spTgt spid="161797">
                                            <p:txEl>
                                              <p:charRg st="115" end="12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61797">
                                            <p:txEl>
                                              <p:charRg st="124" end="144"/>
                                            </p:txEl>
                                          </p:spTgt>
                                        </p:tgtEl>
                                        <p:attrNameLst>
                                          <p:attrName>style.visibility</p:attrName>
                                        </p:attrNameLst>
                                      </p:cBhvr>
                                      <p:to>
                                        <p:strVal val="visible"/>
                                      </p:to>
                                    </p:set>
                                    <p:animEffect transition="in" filter="blinds(horizontal)">
                                      <p:cBhvr>
                                        <p:cTn id="21" dur="500"/>
                                        <p:tgtEl>
                                          <p:spTgt spid="161797">
                                            <p:txEl>
                                              <p:charRg st="124" end="14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61797">
                                            <p:txEl>
                                              <p:charRg st="144" end="171"/>
                                            </p:txEl>
                                          </p:spTgt>
                                        </p:tgtEl>
                                        <p:attrNameLst>
                                          <p:attrName>style.visibility</p:attrName>
                                        </p:attrNameLst>
                                      </p:cBhvr>
                                      <p:to>
                                        <p:strVal val="visible"/>
                                      </p:to>
                                    </p:set>
                                    <p:animEffect transition="in" filter="blinds(horizontal)">
                                      <p:cBhvr>
                                        <p:cTn id="24" dur="500"/>
                                        <p:tgtEl>
                                          <p:spTgt spid="161797">
                                            <p:txEl>
                                              <p:charRg st="144" end="171"/>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61797">
                                            <p:txEl>
                                              <p:charRg st="171" end="183"/>
                                            </p:txEl>
                                          </p:spTgt>
                                        </p:tgtEl>
                                        <p:attrNameLst>
                                          <p:attrName>style.visibility</p:attrName>
                                        </p:attrNameLst>
                                      </p:cBhvr>
                                      <p:to>
                                        <p:strVal val="visible"/>
                                      </p:to>
                                    </p:set>
                                    <p:animEffect transition="in" filter="blinds(horizontal)">
                                      <p:cBhvr>
                                        <p:cTn id="27" dur="500"/>
                                        <p:tgtEl>
                                          <p:spTgt spid="161797">
                                            <p:txEl>
                                              <p:charRg st="171" end="183"/>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61797">
                                            <p:txEl>
                                              <p:charRg st="183" end="205"/>
                                            </p:txEl>
                                          </p:spTgt>
                                        </p:tgtEl>
                                        <p:attrNameLst>
                                          <p:attrName>style.visibility</p:attrName>
                                        </p:attrNameLst>
                                      </p:cBhvr>
                                      <p:to>
                                        <p:strVal val="visible"/>
                                      </p:to>
                                    </p:set>
                                    <p:animEffect transition="in" filter="blinds(horizontal)">
                                      <p:cBhvr>
                                        <p:cTn id="30" dur="500"/>
                                        <p:tgtEl>
                                          <p:spTgt spid="161797">
                                            <p:txEl>
                                              <p:charRg st="183" end="20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61797">
                                            <p:txEl>
                                              <p:charRg st="205" end="232"/>
                                            </p:txEl>
                                          </p:spTgt>
                                        </p:tgtEl>
                                        <p:attrNameLst>
                                          <p:attrName>style.visibility</p:attrName>
                                        </p:attrNameLst>
                                      </p:cBhvr>
                                      <p:to>
                                        <p:strVal val="visible"/>
                                      </p:to>
                                    </p:set>
                                    <p:animEffect transition="in" filter="blinds(horizontal)">
                                      <p:cBhvr>
                                        <p:cTn id="33" dur="500"/>
                                        <p:tgtEl>
                                          <p:spTgt spid="161797">
                                            <p:txEl>
                                              <p:charRg st="205" end="232"/>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161797">
                                            <p:txEl>
                                              <p:charRg st="232" end="244"/>
                                            </p:txEl>
                                          </p:spTgt>
                                        </p:tgtEl>
                                        <p:attrNameLst>
                                          <p:attrName>style.visibility</p:attrName>
                                        </p:attrNameLst>
                                      </p:cBhvr>
                                      <p:to>
                                        <p:strVal val="visible"/>
                                      </p:to>
                                    </p:set>
                                    <p:animEffect transition="in" filter="blinds(horizontal)">
                                      <p:cBhvr>
                                        <p:cTn id="36" dur="500"/>
                                        <p:tgtEl>
                                          <p:spTgt spid="161797">
                                            <p:txEl>
                                              <p:charRg st="232" end="244"/>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161797">
                                            <p:txEl>
                                              <p:charRg st="244" end="266"/>
                                            </p:txEl>
                                          </p:spTgt>
                                        </p:tgtEl>
                                        <p:attrNameLst>
                                          <p:attrName>style.visibility</p:attrName>
                                        </p:attrNameLst>
                                      </p:cBhvr>
                                      <p:to>
                                        <p:strVal val="visible"/>
                                      </p:to>
                                    </p:set>
                                    <p:animEffect transition="in" filter="blinds(horizontal)">
                                      <p:cBhvr>
                                        <p:cTn id="39" dur="500"/>
                                        <p:tgtEl>
                                          <p:spTgt spid="161797">
                                            <p:txEl>
                                              <p:charRg st="244" end="266"/>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161797">
                                            <p:txEl>
                                              <p:charRg st="266" end="293"/>
                                            </p:txEl>
                                          </p:spTgt>
                                        </p:tgtEl>
                                        <p:attrNameLst>
                                          <p:attrName>style.visibility</p:attrName>
                                        </p:attrNameLst>
                                      </p:cBhvr>
                                      <p:to>
                                        <p:strVal val="visible"/>
                                      </p:to>
                                    </p:set>
                                    <p:animEffect transition="in" filter="blinds(horizontal)">
                                      <p:cBhvr>
                                        <p:cTn id="42" dur="500"/>
                                        <p:tgtEl>
                                          <p:spTgt spid="161797">
                                            <p:txEl>
                                              <p:charRg st="266" end="293"/>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161797">
                                            <p:txEl>
                                              <p:charRg st="293" end="306"/>
                                            </p:txEl>
                                          </p:spTgt>
                                        </p:tgtEl>
                                        <p:attrNameLst>
                                          <p:attrName>style.visibility</p:attrName>
                                        </p:attrNameLst>
                                      </p:cBhvr>
                                      <p:to>
                                        <p:strVal val="visible"/>
                                      </p:to>
                                    </p:set>
                                    <p:animEffect transition="in" filter="blinds(horizontal)">
                                      <p:cBhvr>
                                        <p:cTn id="45" dur="500"/>
                                        <p:tgtEl>
                                          <p:spTgt spid="161797">
                                            <p:txEl>
                                              <p:charRg st="293" end="306"/>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161797">
                                            <p:txEl>
                                              <p:charRg st="306" end="328"/>
                                            </p:txEl>
                                          </p:spTgt>
                                        </p:tgtEl>
                                        <p:attrNameLst>
                                          <p:attrName>style.visibility</p:attrName>
                                        </p:attrNameLst>
                                      </p:cBhvr>
                                      <p:to>
                                        <p:strVal val="visible"/>
                                      </p:to>
                                    </p:set>
                                    <p:animEffect transition="in" filter="blinds(horizontal)">
                                      <p:cBhvr>
                                        <p:cTn id="48" dur="500"/>
                                        <p:tgtEl>
                                          <p:spTgt spid="161797">
                                            <p:txEl>
                                              <p:charRg st="306" end="3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62819"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156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62820" name="Picture 2"/>
          <p:cNvPicPr>
            <a:picLocks noChangeAspect="1"/>
          </p:cNvPicPr>
          <p:nvPr/>
        </p:nvPicPr>
        <p:blipFill>
          <a:blip r:embed="rId1"/>
          <a:stretch>
            <a:fillRect/>
          </a:stretch>
        </p:blipFill>
        <p:spPr>
          <a:xfrm>
            <a:off x="1258888" y="1125538"/>
            <a:ext cx="6719887" cy="5040312"/>
          </a:xfrm>
          <a:prstGeom prst="rect">
            <a:avLst/>
          </a:prstGeom>
          <a:noFill/>
          <a:ln w="9525">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Rectangle 2"/>
          <p:cNvSpPr>
            <a:spLocks noGrp="1"/>
          </p:cNvSpPr>
          <p:nvPr>
            <p:ph type="title" idx="4294967295"/>
          </p:nvPr>
        </p:nvSpPr>
        <p:spPr>
          <a:xfrm>
            <a:off x="1150938" y="296863"/>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刻度</a:t>
            </a:r>
            <a:r>
              <a:rPr lang="zh-CN" altLang="zh-CN" sz="3200" b="1" dirty="0">
                <a:solidFill>
                  <a:srgbClr val="4D009A"/>
                </a:solidFill>
                <a:latin typeface="华文楷体" pitchFamily="2" charset="-122"/>
                <a:ea typeface="华文楷体" pitchFamily="2" charset="-122"/>
                <a:sym typeface="Arial" panose="020B0604020202020204" pitchFamily="34" charset="0"/>
              </a:rPr>
              <a:t>、</a:t>
            </a:r>
            <a:r>
              <a:rPr lang="zh-CN" altLang="zh-CN" sz="3600" b="1" dirty="0">
                <a:solidFill>
                  <a:srgbClr val="4D009A"/>
                </a:solidFill>
                <a:latin typeface="华文楷体" pitchFamily="2" charset="-122"/>
                <a:ea typeface="华文楷体" pitchFamily="2" charset="-122"/>
                <a:sym typeface="Arial" panose="020B0604020202020204" pitchFamily="34" charset="0"/>
              </a:rPr>
              <a:t>分格线和坐标框</a:t>
            </a:r>
            <a:r>
              <a:rPr lang="zh-CN" altLang="zh-CN" sz="3600" dirty="0"/>
              <a:t> </a:t>
            </a:r>
            <a:endParaRPr lang="zh-CN" altLang="zh-CN" sz="3600" dirty="0"/>
          </a:p>
        </p:txBody>
      </p:sp>
      <p:sp>
        <p:nvSpPr>
          <p:cNvPr id="16384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6384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157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6384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分格线与</a:t>
            </a:r>
            <a:r>
              <a:rPr lang="en-US" altLang="zh-CN" sz="2600" b="1" dirty="0">
                <a:solidFill>
                  <a:srgbClr val="0000FF"/>
                </a:solidFill>
                <a:latin typeface="华文楷体" pitchFamily="2" charset="-122"/>
                <a:ea typeface="华文楷体" pitchFamily="2" charset="-122"/>
                <a:sym typeface="Arial" panose="020B0604020202020204" pitchFamily="34" charset="0"/>
              </a:rPr>
              <a:t>grid</a:t>
            </a:r>
            <a:r>
              <a:rPr lang="zh-CN" altLang="en-US" sz="2600" b="1" dirty="0">
                <a:solidFill>
                  <a:srgbClr val="0000FF"/>
                </a:solidFill>
                <a:latin typeface="华文楷体" pitchFamily="2" charset="-122"/>
                <a:ea typeface="华文楷体" pitchFamily="2" charset="-122"/>
                <a:sym typeface="Arial" panose="020B0604020202020204" pitchFamily="34" charset="0"/>
              </a:rPr>
              <a:t>指令 </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lnSpc>
                <a:spcPct val="90000"/>
              </a:lnSpc>
            </a:pPr>
            <a:r>
              <a:rPr lang="en-US" altLang="zh-CN" sz="2000" b="1" dirty="0">
                <a:latin typeface="Times New Roman" panose="02020603050405020304" pitchFamily="18" charset="0"/>
                <a:ea typeface="华文楷体" pitchFamily="2" charset="-122"/>
              </a:rPr>
              <a:t>grid on		</a:t>
            </a:r>
            <a:r>
              <a:rPr lang="zh-CN" altLang="en-US" sz="2000" b="1" dirty="0">
                <a:latin typeface="Times New Roman" panose="02020603050405020304" pitchFamily="18" charset="0"/>
                <a:ea typeface="华文楷体" pitchFamily="2" charset="-122"/>
              </a:rPr>
              <a:t>画出分格线</a:t>
            </a:r>
            <a:endParaRPr lang="zh-CN" altLang="en-US" sz="2000" b="1" dirty="0">
              <a:latin typeface="Times New Roman" panose="02020603050405020304" pitchFamily="18" charset="0"/>
              <a:ea typeface="华文楷体" pitchFamily="2" charset="-122"/>
            </a:endParaRPr>
          </a:p>
          <a:p>
            <a:pPr lvl="1" algn="just" eaLnBrk="1" hangingPunct="1">
              <a:lnSpc>
                <a:spcPct val="90000"/>
              </a:lnSpc>
            </a:pPr>
            <a:r>
              <a:rPr lang="en-US" altLang="zh-CN" sz="2000" b="1" dirty="0">
                <a:latin typeface="Times New Roman" panose="02020603050405020304" pitchFamily="18" charset="0"/>
                <a:ea typeface="华文楷体" pitchFamily="2" charset="-122"/>
              </a:rPr>
              <a:t>grid off		</a:t>
            </a:r>
            <a:r>
              <a:rPr lang="zh-CN" altLang="en-US" sz="2000" b="1" dirty="0">
                <a:latin typeface="Times New Roman" panose="02020603050405020304" pitchFamily="18" charset="0"/>
                <a:ea typeface="华文楷体" pitchFamily="2" charset="-122"/>
              </a:rPr>
              <a:t>不画分格线</a:t>
            </a:r>
            <a:endParaRPr lang="zh-CN" altLang="en-US" sz="2000" b="1" dirty="0">
              <a:latin typeface="Times New Roman" panose="02020603050405020304" pitchFamily="18" charset="0"/>
              <a:ea typeface="华文楷体" pitchFamily="2" charset="-122"/>
            </a:endParaRPr>
          </a:p>
          <a:p>
            <a:pPr lvl="1" algn="just" eaLnBrk="1" hangingPunct="1">
              <a:lnSpc>
                <a:spcPct val="90000"/>
              </a:lnSpc>
            </a:pPr>
            <a:r>
              <a:rPr lang="en-US" altLang="zh-CN" sz="2000" b="1" dirty="0">
                <a:latin typeface="Times New Roman" panose="02020603050405020304" pitchFamily="18" charset="0"/>
                <a:ea typeface="华文楷体" pitchFamily="2" charset="-122"/>
              </a:rPr>
              <a:t>MATLAB</a:t>
            </a:r>
            <a:r>
              <a:rPr lang="zh-CN" altLang="en-US" sz="2000" b="1" dirty="0">
                <a:latin typeface="Times New Roman" panose="02020603050405020304" pitchFamily="18" charset="0"/>
                <a:ea typeface="华文楷体" pitchFamily="2" charset="-122"/>
              </a:rPr>
              <a:t>的</a:t>
            </a:r>
            <a:r>
              <a:rPr lang="zh-CN" altLang="en-US" sz="2000" b="1" dirty="0">
                <a:solidFill>
                  <a:srgbClr val="0000FF"/>
                </a:solidFill>
                <a:latin typeface="Times New Roman" panose="02020603050405020304" pitchFamily="18" charset="0"/>
                <a:ea typeface="华文楷体" pitchFamily="2" charset="-122"/>
              </a:rPr>
              <a:t>缺省设置是不画分格线；</a:t>
            </a:r>
            <a:r>
              <a:rPr lang="zh-CN" altLang="en-US" sz="2000" b="1" dirty="0">
                <a:latin typeface="Times New Roman" panose="02020603050405020304" pitchFamily="18" charset="0"/>
                <a:ea typeface="华文楷体" pitchFamily="2" charset="-122"/>
              </a:rPr>
              <a:t>分格线的疏密取决于坐标刻度（改变坐标刻度，可改变分格线的疏密）。</a:t>
            </a:r>
            <a:endParaRPr lang="zh-CN" altLang="en-US" sz="2000" b="1" dirty="0">
              <a:latin typeface="Times New Roman" panose="02020603050405020304" pitchFamily="18" charset="0"/>
              <a:ea typeface="华文楷体" pitchFamily="2" charset="-122"/>
            </a:endParaRPr>
          </a:p>
          <a:p>
            <a:pPr lvl="0" algn="just" eaLnBrk="1" hangingPunct="1">
              <a:lnSpc>
                <a:spcPct val="9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坐标框</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lnSpc>
                <a:spcPct val="90000"/>
              </a:lnSpc>
            </a:pPr>
            <a:r>
              <a:rPr lang="en-US" altLang="zh-CN" sz="2000" b="1" dirty="0">
                <a:latin typeface="Times New Roman" panose="02020603050405020304" pitchFamily="18" charset="0"/>
                <a:ea typeface="华文楷体" pitchFamily="2" charset="-122"/>
              </a:rPr>
              <a:t>box on		</a:t>
            </a:r>
            <a:r>
              <a:rPr lang="zh-CN" altLang="en-US" sz="2000" b="1" dirty="0">
                <a:latin typeface="Times New Roman" panose="02020603050405020304" pitchFamily="18" charset="0"/>
                <a:ea typeface="华文楷体" pitchFamily="2" charset="-122"/>
              </a:rPr>
              <a:t>控制加边框线</a:t>
            </a:r>
            <a:endParaRPr lang="zh-CN" altLang="en-US" sz="2000" b="1" dirty="0">
              <a:latin typeface="Times New Roman" panose="02020603050405020304" pitchFamily="18" charset="0"/>
              <a:ea typeface="华文楷体" pitchFamily="2" charset="-122"/>
            </a:endParaRPr>
          </a:p>
          <a:p>
            <a:pPr lvl="1" algn="just" eaLnBrk="1" hangingPunct="1">
              <a:lnSpc>
                <a:spcPct val="90000"/>
              </a:lnSpc>
            </a:pPr>
            <a:r>
              <a:rPr lang="en-US" altLang="zh-CN" sz="2000" b="1" dirty="0">
                <a:latin typeface="Times New Roman" panose="02020603050405020304" pitchFamily="18" charset="0"/>
                <a:ea typeface="华文楷体" pitchFamily="2" charset="-122"/>
              </a:rPr>
              <a:t>box off	               </a:t>
            </a:r>
            <a:r>
              <a:rPr lang="zh-CN" altLang="en-US" sz="2000" b="1" dirty="0">
                <a:latin typeface="Times New Roman" panose="02020603050405020304" pitchFamily="18" charset="0"/>
                <a:ea typeface="华文楷体" pitchFamily="2" charset="-122"/>
              </a:rPr>
              <a:t>控制不加边框线</a:t>
            </a:r>
            <a:endParaRPr lang="zh-CN" altLang="en-US" sz="2000" b="1" dirty="0">
              <a:latin typeface="Times New Roman" panose="02020603050405020304" pitchFamily="18" charset="0"/>
              <a:ea typeface="华文楷体" pitchFamily="2" charset="-122"/>
            </a:endParaRPr>
          </a:p>
          <a:p>
            <a:pPr lvl="0" algn="just" eaLnBrk="1" hangingPunct="1">
              <a:lnSpc>
                <a:spcPct val="9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刻度设置</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lnSpc>
                <a:spcPct val="90000"/>
              </a:lnSpc>
            </a:pPr>
            <a:r>
              <a:rPr lang="zh-CN" altLang="en-US" sz="2000" b="1" dirty="0">
                <a:latin typeface="Times New Roman" panose="02020603050405020304" pitchFamily="18" charset="0"/>
                <a:ea typeface="华文楷体" pitchFamily="2" charset="-122"/>
              </a:rPr>
              <a:t>指令及格式：</a:t>
            </a:r>
            <a:endParaRPr lang="zh-CN" altLang="en-US" sz="2000" b="1" dirty="0">
              <a:latin typeface="Times New Roman" panose="02020603050405020304" pitchFamily="18" charset="0"/>
              <a:ea typeface="华文楷体" pitchFamily="2" charset="-122"/>
            </a:endParaRPr>
          </a:p>
          <a:p>
            <a:pPr lvl="2" algn="just" eaLnBrk="1" hangingPunct="1">
              <a:lnSpc>
                <a:spcPct val="90000"/>
              </a:lnSpc>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set(gca, ‘xtick’, xs, ‘ytick’, ys)</a:t>
            </a:r>
            <a:endParaRPr lang="en-US" altLang="zh-CN" sz="2000" b="1" dirty="0">
              <a:solidFill>
                <a:srgbClr val="0000FF"/>
              </a:solidFill>
              <a:latin typeface="Times New Roman" panose="02020603050405020304" pitchFamily="18" charset="0"/>
              <a:ea typeface="华文楷体" pitchFamily="2" charset="-122"/>
            </a:endParaRPr>
          </a:p>
          <a:p>
            <a:pPr lvl="1" algn="just" eaLnBrk="1" hangingPunct="1">
              <a:lnSpc>
                <a:spcPct val="90000"/>
              </a:lnSpc>
            </a:pPr>
            <a:r>
              <a:rPr lang="en-US" altLang="zh-CN" sz="2000" b="1" dirty="0">
                <a:latin typeface="Times New Roman" panose="02020603050405020304" pitchFamily="18" charset="0"/>
                <a:ea typeface="华文楷体" pitchFamily="2" charset="-122"/>
              </a:rPr>
              <a:t>xs</a:t>
            </a:r>
            <a:r>
              <a:rPr lang="zh-CN" altLang="en-US" sz="2000" b="1" dirty="0">
                <a:latin typeface="Times New Roman" panose="02020603050405020304" pitchFamily="18" charset="0"/>
                <a:ea typeface="华文楷体" pitchFamily="2" charset="-122"/>
              </a:rPr>
              <a:t>、</a:t>
            </a:r>
            <a:r>
              <a:rPr lang="en-US" altLang="zh-CN" sz="2000" b="1" dirty="0">
                <a:latin typeface="Times New Roman" panose="02020603050405020304" pitchFamily="18" charset="0"/>
                <a:ea typeface="华文楷体" pitchFamily="2" charset="-122"/>
              </a:rPr>
              <a:t>ys</a:t>
            </a:r>
            <a:r>
              <a:rPr lang="zh-CN" altLang="en-US" sz="2000" b="1" dirty="0">
                <a:latin typeface="Times New Roman" panose="02020603050405020304" pitchFamily="18" charset="0"/>
                <a:ea typeface="华文楷体" pitchFamily="2" charset="-122"/>
              </a:rPr>
              <a:t>可以使任何合法的实数向量，用于分别设置</a:t>
            </a:r>
            <a:r>
              <a:rPr lang="en-US" altLang="zh-CN" sz="2000" b="1" dirty="0">
                <a:latin typeface="Times New Roman" panose="02020603050405020304" pitchFamily="18" charset="0"/>
                <a:ea typeface="华文楷体" pitchFamily="2" charset="-122"/>
              </a:rPr>
              <a:t>x</a:t>
            </a:r>
            <a:r>
              <a:rPr lang="zh-CN" altLang="en-US" sz="2000" b="1" dirty="0">
                <a:latin typeface="Times New Roman" panose="02020603050405020304" pitchFamily="18" charset="0"/>
                <a:ea typeface="华文楷体" pitchFamily="2" charset="-122"/>
              </a:rPr>
              <a:t>、</a:t>
            </a:r>
            <a:r>
              <a:rPr lang="en-US" altLang="zh-CN" sz="2000" b="1" dirty="0">
                <a:latin typeface="Times New Roman" panose="02020603050405020304" pitchFamily="18" charset="0"/>
                <a:ea typeface="华文楷体" pitchFamily="2" charset="-122"/>
              </a:rPr>
              <a:t>y</a:t>
            </a:r>
            <a:r>
              <a:rPr lang="zh-CN" altLang="en-US" sz="2000" b="1" dirty="0">
                <a:latin typeface="Times New Roman" panose="02020603050405020304" pitchFamily="18" charset="0"/>
                <a:ea typeface="华文楷体" pitchFamily="2" charset="-122"/>
              </a:rPr>
              <a:t>轴的刻度。</a:t>
            </a:r>
            <a:endParaRPr lang="zh-CN" altLang="en-US" sz="2000" b="1" dirty="0">
              <a:latin typeface="Times New Roman" panose="02020603050405020304" pitchFamily="18" charset="0"/>
              <a:ea typeface="华文楷体" pitchFamily="2"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Rectangle 2"/>
          <p:cNvSpPr>
            <a:spLocks noGrp="1"/>
          </p:cNvSpPr>
          <p:nvPr>
            <p:ph type="title" idx="4294967295"/>
          </p:nvPr>
        </p:nvSpPr>
        <p:spPr>
          <a:xfrm>
            <a:off x="1150938" y="511175"/>
            <a:ext cx="7793037" cy="647700"/>
          </a:xfrm>
          <a:ln/>
        </p:spPr>
        <p:txBody>
          <a:bodyPr vert="horz" wrap="square" lIns="91440" tIns="45720" rIns="91440" bIns="91440" anchor="b" anchorCtr="0"/>
          <a:p>
            <a:pPr eaLnBrk="1" hangingPunct="1"/>
            <a:r>
              <a:rPr lang="zh-CN" altLang="en-US" sz="3200" b="1" dirty="0">
                <a:solidFill>
                  <a:srgbClr val="4D009A"/>
                </a:solidFill>
                <a:latin typeface="华文楷体" pitchFamily="2" charset="-122"/>
                <a:ea typeface="华文楷体" pitchFamily="2" charset="-122"/>
                <a:sym typeface="Arial" panose="020B0604020202020204" pitchFamily="34" charset="0"/>
              </a:rPr>
              <a:t>例6.1-10</a:t>
            </a:r>
            <a:r>
              <a:rPr lang="en-US" altLang="zh-CN" sz="3200" b="1" dirty="0">
                <a:solidFill>
                  <a:srgbClr val="4D009A"/>
                </a:solidFill>
                <a:latin typeface="华文楷体" pitchFamily="2" charset="-122"/>
                <a:ea typeface="华文楷体" pitchFamily="2" charset="-122"/>
                <a:sym typeface="Arial" panose="020B0604020202020204" pitchFamily="34" charset="0"/>
              </a:rPr>
              <a:t>  </a:t>
            </a:r>
            <a:r>
              <a:rPr lang="zh-CN" altLang="en-US" sz="3200" b="1" dirty="0">
                <a:solidFill>
                  <a:srgbClr val="4D009A"/>
                </a:solidFill>
                <a:latin typeface="华文楷体" pitchFamily="2" charset="-122"/>
                <a:ea typeface="华文楷体" pitchFamily="2" charset="-122"/>
                <a:sym typeface="Arial" panose="020B0604020202020204" pitchFamily="34" charset="0"/>
              </a:rPr>
              <a:t>绘制y=1-exp(-0.3*t).*cos(0.7*t) </a:t>
            </a:r>
            <a:endParaRPr lang="zh-CN" altLang="en-US" sz="3200" b="1" dirty="0">
              <a:solidFill>
                <a:srgbClr val="4D009A"/>
              </a:solidFill>
              <a:latin typeface="华文楷体" pitchFamily="2" charset="-122"/>
              <a:ea typeface="华文楷体" pitchFamily="2" charset="-122"/>
              <a:sym typeface="Arial" panose="020B0604020202020204" pitchFamily="34" charset="0"/>
            </a:endParaRPr>
          </a:p>
        </p:txBody>
      </p:sp>
      <p:sp>
        <p:nvSpPr>
          <p:cNvPr id="16486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6486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158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64869"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lnSpc>
                <a:spcPct val="90000"/>
              </a:lnSpc>
              <a:spcBef>
                <a:spcPct val="45000"/>
              </a:spcBef>
              <a:buFont typeface="Wingdings" panose="05000000000000000000" pitchFamily="2" charset="2"/>
              <a:buNone/>
            </a:pPr>
            <a:r>
              <a:rPr lang="en-US" altLang="zh-CN" sz="2000" b="1" dirty="0">
                <a:latin typeface="Times New Roman" panose="02020603050405020304" pitchFamily="18" charset="0"/>
              </a:rPr>
              <a:t>t=6*pi*(0:100)/100;</a:t>
            </a:r>
            <a:endParaRPr lang="en-US" altLang="zh-CN" sz="20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rPr>
              <a:t>y=1-exp(-0.3*t).*cos(0.7*t);</a:t>
            </a:r>
            <a:endParaRPr lang="en-US" altLang="zh-CN" sz="20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rPr>
              <a:t>tt=t(find(abs(y-1)&gt;0.05)); </a:t>
            </a:r>
            <a:endParaRPr lang="en-US" altLang="zh-CN" sz="20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rPr>
              <a:t>ts=max(tt);   </a:t>
            </a:r>
            <a:r>
              <a:rPr lang="en-US" altLang="zh-CN" sz="2000" b="1" dirty="0">
                <a:solidFill>
                  <a:schemeClr val="bg2"/>
                </a:solidFill>
                <a:latin typeface="Times New Roman" panose="02020603050405020304" pitchFamily="18" charset="0"/>
              </a:rPr>
              <a:t>                       </a:t>
            </a:r>
            <a:endParaRPr lang="en-US" altLang="zh-CN" sz="2000" b="1" dirty="0">
              <a:solidFill>
                <a:schemeClr val="bg2"/>
              </a:solidFill>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solidFill>
                  <a:srgbClr val="0000FF"/>
                </a:solidFill>
                <a:latin typeface="Times New Roman" panose="02020603050405020304" pitchFamily="18" charset="0"/>
              </a:rPr>
              <a:t>plot(t,y,'r-');</a:t>
            </a:r>
            <a:endParaRPr lang="en-US" altLang="zh-CN" sz="2000" b="1" dirty="0">
              <a:solidFill>
                <a:srgbClr val="0000FF"/>
              </a:solidFill>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solidFill>
                  <a:srgbClr val="0000FF"/>
                </a:solidFill>
                <a:latin typeface="Times New Roman" panose="02020603050405020304" pitchFamily="18" charset="0"/>
              </a:rPr>
              <a:t>grid on;            </a:t>
            </a:r>
            <a:endParaRPr lang="en-US" altLang="zh-CN" sz="2000" b="1" dirty="0">
              <a:solidFill>
                <a:srgbClr val="0000FF"/>
              </a:solidFill>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solidFill>
                  <a:srgbClr val="0000FF"/>
                </a:solidFill>
                <a:latin typeface="Times New Roman" panose="02020603050405020304" pitchFamily="18" charset="0"/>
              </a:rPr>
              <a:t>axis([0,6*pi,0.6,max(y)]); </a:t>
            </a:r>
            <a:r>
              <a:rPr lang="en-US" altLang="zh-CN" sz="2000" b="1" dirty="0">
                <a:solidFill>
                  <a:srgbClr val="FF0000"/>
                </a:solidFill>
                <a:latin typeface="Times New Roman" panose="02020603050405020304" pitchFamily="18" charset="0"/>
              </a:rPr>
              <a:t>                                             </a:t>
            </a:r>
            <a:endParaRPr lang="en-US" altLang="zh-CN" sz="2000" b="1" dirty="0">
              <a:solidFill>
                <a:srgbClr val="FF0000"/>
              </a:solidFill>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solidFill>
                  <a:schemeClr val="hlink"/>
                </a:solidFill>
                <a:latin typeface="Times New Roman" panose="02020603050405020304" pitchFamily="18" charset="0"/>
              </a:rPr>
              <a:t>title('y=1-exp(-\alpha*t)*cos(\omega*t)');           </a:t>
            </a:r>
            <a:r>
              <a:rPr lang="en-US" altLang="zh-CN" sz="2000" b="1" dirty="0">
                <a:solidFill>
                  <a:srgbClr val="FF0000"/>
                </a:solidFill>
                <a:latin typeface="Times New Roman" panose="02020603050405020304" pitchFamily="18" charset="0"/>
              </a:rPr>
              <a:t>           </a:t>
            </a:r>
            <a:endParaRPr lang="en-US" altLang="zh-CN" sz="2000" b="1" dirty="0">
              <a:solidFill>
                <a:srgbClr val="FF0000"/>
              </a:solidFill>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solidFill>
                  <a:srgbClr val="0000FF"/>
                </a:solidFill>
                <a:latin typeface="Times New Roman" panose="02020603050405020304" pitchFamily="18" charset="0"/>
              </a:rPr>
              <a:t>hold on;</a:t>
            </a:r>
            <a:endParaRPr lang="en-US" altLang="zh-CN" sz="2000" b="1" dirty="0">
              <a:solidFill>
                <a:srgbClr val="0000FF"/>
              </a:solidFill>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solidFill>
                  <a:srgbClr val="0000FF"/>
                </a:solidFill>
                <a:latin typeface="Times New Roman" panose="02020603050405020304" pitchFamily="18" charset="0"/>
              </a:rPr>
              <a:t>plot(ts,0.95,'bo');</a:t>
            </a:r>
            <a:endParaRPr lang="en-US" altLang="zh-CN" sz="2000" b="1" dirty="0">
              <a:solidFill>
                <a:srgbClr val="0000FF"/>
              </a:solidFill>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solidFill>
                  <a:srgbClr val="0000FF"/>
                </a:solidFill>
                <a:latin typeface="Times New Roman" panose="02020603050405020304" pitchFamily="18" charset="0"/>
              </a:rPr>
              <a:t>hold off;           </a:t>
            </a:r>
            <a:endParaRPr lang="en-US" altLang="zh-CN" sz="2000" b="1" dirty="0">
              <a:solidFill>
                <a:srgbClr val="0000FF"/>
              </a:solidFill>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solidFill>
                  <a:srgbClr val="0000FF"/>
                </a:solidFill>
                <a:latin typeface="Times New Roman" panose="02020603050405020304" pitchFamily="18" charset="0"/>
              </a:rPr>
              <a:t>set(gca,'xtick',[2*pi,4*pi,6*pi],'ytick',[0.95,1,1.05,max(y)]); </a:t>
            </a:r>
            <a:endParaRPr lang="en-US" altLang="zh-CN" sz="2000" b="1" dirty="0">
              <a:solidFill>
                <a:srgbClr val="0000FF"/>
              </a:solidFill>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000" b="1" dirty="0">
                <a:solidFill>
                  <a:srgbClr val="0000FF"/>
                </a:solidFill>
                <a:latin typeface="Times New Roman" panose="02020603050405020304" pitchFamily="18" charset="0"/>
              </a:rPr>
              <a:t>grid on;</a:t>
            </a:r>
            <a:endParaRPr lang="en-US" altLang="zh-CN" sz="20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4869">
                                            <p:txEl>
                                              <p:charRg st="0" end="20"/>
                                            </p:txEl>
                                          </p:spTgt>
                                        </p:tgtEl>
                                        <p:attrNameLst>
                                          <p:attrName>style.visibility</p:attrName>
                                        </p:attrNameLst>
                                      </p:cBhvr>
                                      <p:to>
                                        <p:strVal val="visible"/>
                                      </p:to>
                                    </p:set>
                                    <p:animEffect transition="in" filter="blinds(horizontal)">
                                      <p:cBhvr>
                                        <p:cTn id="7" dur="500"/>
                                        <p:tgtEl>
                                          <p:spTgt spid="164869">
                                            <p:txEl>
                                              <p:charRg st="0" end="2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4869">
                                            <p:txEl>
                                              <p:charRg st="20" end="49"/>
                                            </p:txEl>
                                          </p:spTgt>
                                        </p:tgtEl>
                                        <p:attrNameLst>
                                          <p:attrName>style.visibility</p:attrName>
                                        </p:attrNameLst>
                                      </p:cBhvr>
                                      <p:to>
                                        <p:strVal val="visible"/>
                                      </p:to>
                                    </p:set>
                                    <p:animEffect transition="in" filter="blinds(horizontal)">
                                      <p:cBhvr>
                                        <p:cTn id="10" dur="500"/>
                                        <p:tgtEl>
                                          <p:spTgt spid="164869">
                                            <p:txEl>
                                              <p:charRg st="20" end="4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64869">
                                            <p:txEl>
                                              <p:charRg st="49" end="77"/>
                                            </p:txEl>
                                          </p:spTgt>
                                        </p:tgtEl>
                                        <p:attrNameLst>
                                          <p:attrName>style.visibility</p:attrName>
                                        </p:attrNameLst>
                                      </p:cBhvr>
                                      <p:to>
                                        <p:strVal val="visible"/>
                                      </p:to>
                                    </p:set>
                                    <p:animEffect transition="in" filter="blinds(horizontal)">
                                      <p:cBhvr>
                                        <p:cTn id="13" dur="500"/>
                                        <p:tgtEl>
                                          <p:spTgt spid="164869">
                                            <p:txEl>
                                              <p:charRg st="49" end="7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64869">
                                            <p:txEl>
                                              <p:charRg st="77" end="115"/>
                                            </p:txEl>
                                          </p:spTgt>
                                        </p:tgtEl>
                                        <p:attrNameLst>
                                          <p:attrName>style.visibility</p:attrName>
                                        </p:attrNameLst>
                                      </p:cBhvr>
                                      <p:to>
                                        <p:strVal val="visible"/>
                                      </p:to>
                                    </p:set>
                                    <p:animEffect transition="in" filter="blinds(horizontal)">
                                      <p:cBhvr>
                                        <p:cTn id="16" dur="500"/>
                                        <p:tgtEl>
                                          <p:spTgt spid="164869">
                                            <p:txEl>
                                              <p:charRg st="77" end="11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64869">
                                            <p:txEl>
                                              <p:charRg st="115" end="131"/>
                                            </p:txEl>
                                          </p:spTgt>
                                        </p:tgtEl>
                                        <p:attrNameLst>
                                          <p:attrName>style.visibility</p:attrName>
                                        </p:attrNameLst>
                                      </p:cBhvr>
                                      <p:to>
                                        <p:strVal val="visible"/>
                                      </p:to>
                                    </p:set>
                                    <p:animEffect transition="in" filter="blinds(horizontal)">
                                      <p:cBhvr>
                                        <p:cTn id="19" dur="500"/>
                                        <p:tgtEl>
                                          <p:spTgt spid="164869">
                                            <p:txEl>
                                              <p:charRg st="115" end="13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64869">
                                            <p:txEl>
                                              <p:charRg st="131" end="152"/>
                                            </p:txEl>
                                          </p:spTgt>
                                        </p:tgtEl>
                                        <p:attrNameLst>
                                          <p:attrName>style.visibility</p:attrName>
                                        </p:attrNameLst>
                                      </p:cBhvr>
                                      <p:to>
                                        <p:strVal val="visible"/>
                                      </p:to>
                                    </p:set>
                                    <p:animEffect transition="in" filter="blinds(horizontal)">
                                      <p:cBhvr>
                                        <p:cTn id="22" dur="500"/>
                                        <p:tgtEl>
                                          <p:spTgt spid="164869">
                                            <p:txEl>
                                              <p:charRg st="131" end="15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64869">
                                            <p:txEl>
                                              <p:charRg st="152" end="225"/>
                                            </p:txEl>
                                          </p:spTgt>
                                        </p:tgtEl>
                                        <p:attrNameLst>
                                          <p:attrName>style.visibility</p:attrName>
                                        </p:attrNameLst>
                                      </p:cBhvr>
                                      <p:to>
                                        <p:strVal val="visible"/>
                                      </p:to>
                                    </p:set>
                                    <p:animEffect transition="in" filter="blinds(horizontal)">
                                      <p:cBhvr>
                                        <p:cTn id="25" dur="500"/>
                                        <p:tgtEl>
                                          <p:spTgt spid="164869">
                                            <p:txEl>
                                              <p:charRg st="152" end="22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64869">
                                            <p:txEl>
                                              <p:charRg st="225" end="290"/>
                                            </p:txEl>
                                          </p:spTgt>
                                        </p:tgtEl>
                                        <p:attrNameLst>
                                          <p:attrName>style.visibility</p:attrName>
                                        </p:attrNameLst>
                                      </p:cBhvr>
                                      <p:to>
                                        <p:strVal val="visible"/>
                                      </p:to>
                                    </p:set>
                                    <p:animEffect transition="in" filter="blinds(horizontal)">
                                      <p:cBhvr>
                                        <p:cTn id="28" dur="500"/>
                                        <p:tgtEl>
                                          <p:spTgt spid="164869">
                                            <p:txEl>
                                              <p:charRg st="225" end="29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64869">
                                            <p:txEl>
                                              <p:charRg st="290" end="299"/>
                                            </p:txEl>
                                          </p:spTgt>
                                        </p:tgtEl>
                                        <p:attrNameLst>
                                          <p:attrName>style.visibility</p:attrName>
                                        </p:attrNameLst>
                                      </p:cBhvr>
                                      <p:to>
                                        <p:strVal val="visible"/>
                                      </p:to>
                                    </p:set>
                                    <p:animEffect transition="in" filter="blinds(horizontal)">
                                      <p:cBhvr>
                                        <p:cTn id="31" dur="500"/>
                                        <p:tgtEl>
                                          <p:spTgt spid="164869">
                                            <p:txEl>
                                              <p:charRg st="290" end="299"/>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64869">
                                            <p:txEl>
                                              <p:charRg st="299" end="319"/>
                                            </p:txEl>
                                          </p:spTgt>
                                        </p:tgtEl>
                                        <p:attrNameLst>
                                          <p:attrName>style.visibility</p:attrName>
                                        </p:attrNameLst>
                                      </p:cBhvr>
                                      <p:to>
                                        <p:strVal val="visible"/>
                                      </p:to>
                                    </p:set>
                                    <p:animEffect transition="in" filter="blinds(horizontal)">
                                      <p:cBhvr>
                                        <p:cTn id="34" dur="500"/>
                                        <p:tgtEl>
                                          <p:spTgt spid="164869">
                                            <p:txEl>
                                              <p:charRg st="299" end="31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64869">
                                            <p:txEl>
                                              <p:charRg st="319" end="340"/>
                                            </p:txEl>
                                          </p:spTgt>
                                        </p:tgtEl>
                                        <p:attrNameLst>
                                          <p:attrName>style.visibility</p:attrName>
                                        </p:attrNameLst>
                                      </p:cBhvr>
                                      <p:to>
                                        <p:strVal val="visible"/>
                                      </p:to>
                                    </p:set>
                                    <p:animEffect transition="in" filter="blinds(horizontal)">
                                      <p:cBhvr>
                                        <p:cTn id="37" dur="500"/>
                                        <p:tgtEl>
                                          <p:spTgt spid="164869">
                                            <p:txEl>
                                              <p:charRg st="319" end="340"/>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164869">
                                            <p:txEl>
                                              <p:charRg st="340" end="405"/>
                                            </p:txEl>
                                          </p:spTgt>
                                        </p:tgtEl>
                                        <p:attrNameLst>
                                          <p:attrName>style.visibility</p:attrName>
                                        </p:attrNameLst>
                                      </p:cBhvr>
                                      <p:to>
                                        <p:strVal val="visible"/>
                                      </p:to>
                                    </p:set>
                                    <p:animEffect transition="in" filter="blinds(horizontal)">
                                      <p:cBhvr>
                                        <p:cTn id="40" dur="500"/>
                                        <p:tgtEl>
                                          <p:spTgt spid="164869">
                                            <p:txEl>
                                              <p:charRg st="340" end="405"/>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164869">
                                            <p:txEl>
                                              <p:charRg st="405" end="414"/>
                                            </p:txEl>
                                          </p:spTgt>
                                        </p:tgtEl>
                                        <p:attrNameLst>
                                          <p:attrName>style.visibility</p:attrName>
                                        </p:attrNameLst>
                                      </p:cBhvr>
                                      <p:to>
                                        <p:strVal val="visible"/>
                                      </p:to>
                                    </p:set>
                                    <p:animEffect transition="in" filter="blinds(horizontal)">
                                      <p:cBhvr>
                                        <p:cTn id="43" dur="500"/>
                                        <p:tgtEl>
                                          <p:spTgt spid="164869">
                                            <p:txEl>
                                              <p:charRg st="405" end="4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65891"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159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65892" name="Picture 2"/>
          <p:cNvPicPr>
            <a:picLocks noGrp="1" noChangeAspect="1"/>
          </p:cNvPicPr>
          <p:nvPr>
            <p:ph sz="quarter" idx="1"/>
          </p:nvPr>
        </p:nvPicPr>
        <p:blipFill>
          <a:blip r:embed="rId1"/>
          <a:srcRect/>
          <a:stretch>
            <a:fillRect/>
          </a:stretch>
        </p:blipFill>
        <p:spPr>
          <a:xfrm>
            <a:off x="2566988" y="1862138"/>
            <a:ext cx="4467225" cy="3743325"/>
          </a:xfr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9459" name="页脚占位符 4"/>
          <p:cNvSpPr txBox="1">
            <a:spLocks noGrp="1"/>
          </p:cNvSpPr>
          <p:nvPr/>
        </p:nvSpPr>
        <p:spPr>
          <a:xfrm>
            <a:off x="466725"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9460"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3000" b="1" dirty="0">
                <a:solidFill>
                  <a:srgbClr val="0000FF"/>
                </a:solidFill>
                <a:latin typeface="华文楷体" pitchFamily="2" charset="-122"/>
                <a:ea typeface="华文楷体" pitchFamily="2" charset="-122"/>
              </a:rPr>
              <a:t>功能强大</a:t>
            </a:r>
            <a:endParaRPr lang="zh-CN" altLang="en-US" sz="3000" b="1" dirty="0">
              <a:solidFill>
                <a:srgbClr val="0000FF"/>
              </a:solidFill>
              <a:latin typeface="华文楷体" pitchFamily="2" charset="-122"/>
              <a:ea typeface="华文楷体" pitchFamily="2" charset="-122"/>
            </a:endParaRPr>
          </a:p>
          <a:p>
            <a:pPr lvl="1" algn="just" eaLnBrk="1" hangingPunct="1"/>
            <a:r>
              <a:rPr lang="zh-CN" altLang="en-US" sz="2400" b="1" dirty="0">
                <a:latin typeface="华文楷体" pitchFamily="2" charset="-122"/>
                <a:ea typeface="华文楷体" pitchFamily="2" charset="-122"/>
              </a:rPr>
              <a:t>数值运算优势</a:t>
            </a:r>
            <a:endParaRPr lang="zh-CN" altLang="en-US" sz="2400" b="1" dirty="0">
              <a:latin typeface="华文楷体" pitchFamily="2" charset="-122"/>
              <a:ea typeface="华文楷体" pitchFamily="2" charset="-122"/>
            </a:endParaRPr>
          </a:p>
          <a:p>
            <a:pPr lvl="1" algn="just" eaLnBrk="1" hangingPunct="1"/>
            <a:r>
              <a:rPr lang="zh-CN" altLang="en-US" sz="2400" b="1" dirty="0">
                <a:latin typeface="华文楷体" pitchFamily="2" charset="-122"/>
                <a:ea typeface="华文楷体" pitchFamily="2" charset="-122"/>
              </a:rPr>
              <a:t>符号运算优势</a:t>
            </a:r>
            <a:r>
              <a:rPr lang="en-US" altLang="zh-CN" sz="2400" b="1" dirty="0">
                <a:latin typeface="华文楷体" pitchFamily="2" charset="-122"/>
                <a:ea typeface="华文楷体" pitchFamily="2" charset="-122"/>
              </a:rPr>
              <a:t>(Maple)</a:t>
            </a:r>
            <a:endParaRPr lang="en-US" altLang="zh-CN" sz="2400" b="1" dirty="0">
              <a:latin typeface="华文楷体" pitchFamily="2" charset="-122"/>
              <a:ea typeface="华文楷体" pitchFamily="2" charset="-122"/>
            </a:endParaRPr>
          </a:p>
          <a:p>
            <a:pPr lvl="1" algn="just" eaLnBrk="1" hangingPunct="1"/>
            <a:r>
              <a:rPr lang="zh-CN" altLang="en-US" sz="2400" b="1" dirty="0">
                <a:latin typeface="华文楷体" pitchFamily="2" charset="-122"/>
                <a:ea typeface="华文楷体" pitchFamily="2" charset="-122"/>
              </a:rPr>
              <a:t>强大的</a:t>
            </a:r>
            <a:r>
              <a:rPr lang="en-US" altLang="zh-CN" sz="2400" b="1" dirty="0">
                <a:latin typeface="华文楷体" pitchFamily="2" charset="-122"/>
                <a:ea typeface="华文楷体" pitchFamily="2" charset="-122"/>
              </a:rPr>
              <a:t>2D</a:t>
            </a:r>
            <a:r>
              <a:rPr lang="zh-CN" altLang="en-US" sz="2400" b="1" dirty="0">
                <a:latin typeface="华文楷体" pitchFamily="2" charset="-122"/>
                <a:ea typeface="华文楷体" pitchFamily="2" charset="-122"/>
              </a:rPr>
              <a:t>、</a:t>
            </a:r>
            <a:r>
              <a:rPr lang="en-US" altLang="zh-CN" sz="2400" b="1" dirty="0">
                <a:latin typeface="华文楷体" pitchFamily="2" charset="-122"/>
                <a:ea typeface="华文楷体" pitchFamily="2" charset="-122"/>
              </a:rPr>
              <a:t>3D</a:t>
            </a:r>
            <a:r>
              <a:rPr lang="zh-CN" altLang="en-US" sz="2400" b="1" dirty="0">
                <a:latin typeface="华文楷体" pitchFamily="2" charset="-122"/>
                <a:ea typeface="华文楷体" pitchFamily="2" charset="-122"/>
              </a:rPr>
              <a:t>数据可视化功能</a:t>
            </a:r>
            <a:endParaRPr lang="zh-CN" altLang="en-US" sz="2400" b="1" dirty="0">
              <a:latin typeface="华文楷体" pitchFamily="2" charset="-122"/>
              <a:ea typeface="华文楷体" pitchFamily="2" charset="-122"/>
            </a:endParaRPr>
          </a:p>
          <a:p>
            <a:pPr lvl="1" algn="just" eaLnBrk="1" hangingPunct="1"/>
            <a:r>
              <a:rPr lang="zh-CN" altLang="en-US" sz="2400" b="1" dirty="0">
                <a:latin typeface="华文楷体" pitchFamily="2" charset="-122"/>
                <a:ea typeface="华文楷体" pitchFamily="2" charset="-122"/>
              </a:rPr>
              <a:t>许多具有算法自适应能力的功能函数</a:t>
            </a:r>
            <a:endParaRPr lang="zh-CN" altLang="en-US" sz="2400" b="1" dirty="0">
              <a:latin typeface="华文楷体" pitchFamily="2" charset="-122"/>
              <a:ea typeface="华文楷体" pitchFamily="2" charset="-122"/>
            </a:endParaRPr>
          </a:p>
        </p:txBody>
      </p:sp>
      <p:pic>
        <p:nvPicPr>
          <p:cNvPr id="19461" name="Picture 4"/>
          <p:cNvPicPr>
            <a:picLocks noChangeAspect="1"/>
          </p:cNvPicPr>
          <p:nvPr/>
        </p:nvPicPr>
        <p:blipFill>
          <a:blip r:embed="rId1"/>
          <a:srcRect l="1717" t="19205" r="3128" b="2115"/>
          <a:stretch>
            <a:fillRect/>
          </a:stretch>
        </p:blipFill>
        <p:spPr>
          <a:xfrm>
            <a:off x="1474788" y="3789363"/>
            <a:ext cx="3168650" cy="2198687"/>
          </a:xfrm>
          <a:prstGeom prst="rect">
            <a:avLst/>
          </a:prstGeom>
          <a:noFill/>
          <a:ln w="9525">
            <a:noFill/>
          </a:ln>
        </p:spPr>
      </p:pic>
      <p:pic>
        <p:nvPicPr>
          <p:cNvPr id="19462" name="Picture 5"/>
          <p:cNvPicPr>
            <a:picLocks noChangeAspect="1"/>
          </p:cNvPicPr>
          <p:nvPr/>
        </p:nvPicPr>
        <p:blipFill>
          <a:blip r:embed="rId2"/>
          <a:srcRect l="16051" t="23186" r="41524" b="23624"/>
          <a:stretch>
            <a:fillRect/>
          </a:stretch>
        </p:blipFill>
        <p:spPr>
          <a:xfrm>
            <a:off x="5580063" y="3933825"/>
            <a:ext cx="2016125" cy="18700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460">
                                            <p:txEl>
                                              <p:charRg st="5" end="12"/>
                                            </p:txEl>
                                          </p:spTgt>
                                        </p:tgtEl>
                                        <p:attrNameLst>
                                          <p:attrName>style.visibility</p:attrName>
                                        </p:attrNameLst>
                                      </p:cBhvr>
                                      <p:to>
                                        <p:strVal val="visible"/>
                                      </p:to>
                                    </p:set>
                                    <p:animEffect transition="in" filter="wipe(up)">
                                      <p:cBhvr>
                                        <p:cTn id="7" dur="500"/>
                                        <p:tgtEl>
                                          <p:spTgt spid="19460">
                                            <p:txEl>
                                              <p:charRg st="5" end="1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9460">
                                            <p:txEl>
                                              <p:charRg st="12" end="26"/>
                                            </p:txEl>
                                          </p:spTgt>
                                        </p:tgtEl>
                                        <p:attrNameLst>
                                          <p:attrName>style.visibility</p:attrName>
                                        </p:attrNameLst>
                                      </p:cBhvr>
                                      <p:to>
                                        <p:strVal val="visible"/>
                                      </p:to>
                                    </p:set>
                                    <p:animEffect transition="in" filter="wipe(up)">
                                      <p:cBhvr>
                                        <p:cTn id="10" dur="500"/>
                                        <p:tgtEl>
                                          <p:spTgt spid="19460">
                                            <p:txEl>
                                              <p:charRg st="12" end="26"/>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9460">
                                            <p:txEl>
                                              <p:charRg st="26" end="42"/>
                                            </p:txEl>
                                          </p:spTgt>
                                        </p:tgtEl>
                                        <p:attrNameLst>
                                          <p:attrName>style.visibility</p:attrName>
                                        </p:attrNameLst>
                                      </p:cBhvr>
                                      <p:to>
                                        <p:strVal val="visible"/>
                                      </p:to>
                                    </p:set>
                                    <p:animEffect transition="in" filter="wipe(up)">
                                      <p:cBhvr>
                                        <p:cTn id="13" dur="500"/>
                                        <p:tgtEl>
                                          <p:spTgt spid="19460">
                                            <p:txEl>
                                              <p:charRg st="26" end="4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9460">
                                            <p:txEl>
                                              <p:charRg st="42" end="59"/>
                                            </p:txEl>
                                          </p:spTgt>
                                        </p:tgtEl>
                                        <p:attrNameLst>
                                          <p:attrName>style.visibility</p:attrName>
                                        </p:attrNameLst>
                                      </p:cBhvr>
                                      <p:to>
                                        <p:strVal val="visible"/>
                                      </p:to>
                                    </p:set>
                                    <p:animEffect transition="in" filter="wipe(up)">
                                      <p:cBhvr>
                                        <p:cTn id="16" dur="500"/>
                                        <p:tgtEl>
                                          <p:spTgt spid="19460">
                                            <p:txEl>
                                              <p:charRg st="42" end="59"/>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9461"/>
                                        </p:tgtEl>
                                        <p:attrNameLst>
                                          <p:attrName>style.visibility</p:attrName>
                                        </p:attrNameLst>
                                      </p:cBhvr>
                                      <p:to>
                                        <p:strVal val="visible"/>
                                      </p:to>
                                    </p:set>
                                    <p:animEffect transition="in" filter="wipe(up)">
                                      <p:cBhvr>
                                        <p:cTn id="21" dur="500"/>
                                        <p:tgtEl>
                                          <p:spTgt spid="194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9462"/>
                                        </p:tgtEl>
                                        <p:attrNameLst>
                                          <p:attrName>style.visibility</p:attrName>
                                        </p:attrNameLst>
                                      </p:cBhvr>
                                      <p:to>
                                        <p:strVal val="visible"/>
                                      </p:to>
                                    </p:set>
                                    <p:animEffect transition="in" filter="wipe(up)">
                                      <p:cBhvr>
                                        <p:cTn id="26"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Rectangle 2"/>
          <p:cNvSpPr>
            <a:spLocks noGrp="1"/>
          </p:cNvSpPr>
          <p:nvPr>
            <p:ph type="title" idx="4294967295"/>
          </p:nvPr>
        </p:nvSpPr>
        <p:spPr>
          <a:xfrm>
            <a:off x="1473200" y="331788"/>
            <a:ext cx="7793038" cy="647700"/>
          </a:xfrm>
          <a:ln/>
        </p:spPr>
        <p:txBody>
          <a:bodyPr vert="horz" wrap="square" lIns="91440" tIns="45720" rIns="91440" bIns="91440" anchor="b" anchorCtr="0"/>
          <a:p>
            <a:pPr marL="838200" indent="-838200" eaLnBrk="1" hangingPunct="1">
              <a:buClr>
                <a:schemeClr val="bg2"/>
              </a:buClr>
              <a:buFont typeface="Wingdings" panose="05000000000000000000" pitchFamily="2" charset="2"/>
              <a:buNone/>
            </a:pPr>
            <a:r>
              <a:rPr lang="zh-CN" altLang="zh-CN" sz="3600" b="1" dirty="0">
                <a:solidFill>
                  <a:srgbClr val="4D009A"/>
                </a:solidFill>
                <a:latin typeface="华文楷体" pitchFamily="2" charset="-122"/>
                <a:ea typeface="华文楷体" pitchFamily="2" charset="-122"/>
                <a:sym typeface="Arial" panose="020B0604020202020204" pitchFamily="34" charset="0"/>
              </a:rPr>
              <a:t>6.1.2 图形标识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6691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6691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160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6691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图形标识包括</a:t>
            </a:r>
            <a:r>
              <a:rPr lang="zh-CN" altLang="en-US" sz="2800" b="1" dirty="0">
                <a:solidFill>
                  <a:srgbClr val="0000FF"/>
                </a:solidFill>
                <a:latin typeface="Times New Roman" panose="02020603050405020304" pitchFamily="18" charset="0"/>
                <a:ea typeface="华文楷体" pitchFamily="2" charset="-122"/>
              </a:rPr>
              <a:t>：</a:t>
            </a:r>
            <a:endParaRPr lang="zh-CN" altLang="en-US" sz="2800" b="1" dirty="0">
              <a:solidFill>
                <a:srgbClr val="0000FF"/>
              </a:solidFill>
              <a:latin typeface="Times New Roman" panose="02020603050405020304" pitchFamily="18" charset="0"/>
              <a:ea typeface="华文楷体" pitchFamily="2" charset="-122"/>
            </a:endParaRPr>
          </a:p>
          <a:p>
            <a:pPr lvl="1" algn="just" eaLnBrk="1" hangingPunct="1">
              <a:lnSpc>
                <a:spcPct val="90000"/>
              </a:lnSpc>
            </a:pPr>
            <a:r>
              <a:rPr lang="zh-CN" altLang="en-US" sz="2400" b="1" dirty="0">
                <a:latin typeface="Times New Roman" panose="02020603050405020304" pitchFamily="18" charset="0"/>
                <a:ea typeface="华文楷体" pitchFamily="2" charset="-122"/>
              </a:rPr>
              <a:t>图名（</a:t>
            </a:r>
            <a:r>
              <a:rPr lang="en-US" altLang="zh-CN" sz="2400" b="1" dirty="0">
                <a:latin typeface="Times New Roman" panose="02020603050405020304" pitchFamily="18" charset="0"/>
                <a:ea typeface="华文楷体" pitchFamily="2" charset="-122"/>
              </a:rPr>
              <a:t>title</a:t>
            </a:r>
            <a:r>
              <a:rPr lang="zh-CN" altLang="en-US" sz="2400" b="1" dirty="0">
                <a:latin typeface="Times New Roman" panose="02020603050405020304" pitchFamily="18" charset="0"/>
                <a:ea typeface="华文楷体" pitchFamily="2" charset="-122"/>
              </a:rPr>
              <a:t>）</a:t>
            </a:r>
            <a:endParaRPr lang="zh-CN" altLang="en-US" sz="2400" b="1" dirty="0">
              <a:latin typeface="Times New Roman" panose="02020603050405020304" pitchFamily="18" charset="0"/>
              <a:ea typeface="华文楷体" pitchFamily="2" charset="-122"/>
            </a:endParaRPr>
          </a:p>
          <a:p>
            <a:pPr lvl="1" algn="just" eaLnBrk="1" hangingPunct="1">
              <a:lnSpc>
                <a:spcPct val="90000"/>
              </a:lnSpc>
            </a:pPr>
            <a:r>
              <a:rPr lang="zh-CN" altLang="en-US" sz="2400" b="1" dirty="0">
                <a:latin typeface="Times New Roman" panose="02020603050405020304" pitchFamily="18" charset="0"/>
                <a:ea typeface="华文楷体" pitchFamily="2" charset="-122"/>
              </a:rPr>
              <a:t>坐标轴名（</a:t>
            </a:r>
            <a:r>
              <a:rPr lang="en-US" altLang="zh-CN" sz="2400" b="1" dirty="0">
                <a:latin typeface="Times New Roman" panose="02020603050405020304" pitchFamily="18" charset="0"/>
                <a:ea typeface="华文楷体" pitchFamily="2" charset="-122"/>
              </a:rPr>
              <a:t>xlabel</a:t>
            </a:r>
            <a:r>
              <a:rPr lang="zh-CN" altLang="en-US" sz="24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ylabel</a:t>
            </a:r>
            <a:r>
              <a:rPr lang="zh-CN" altLang="en-US" sz="2400" b="1" dirty="0">
                <a:latin typeface="Times New Roman" panose="02020603050405020304" pitchFamily="18" charset="0"/>
                <a:ea typeface="华文楷体" pitchFamily="2" charset="-122"/>
              </a:rPr>
              <a:t>）</a:t>
            </a:r>
            <a:endParaRPr lang="zh-CN" altLang="en-US" sz="2400" b="1" dirty="0">
              <a:latin typeface="Times New Roman" panose="02020603050405020304" pitchFamily="18" charset="0"/>
              <a:ea typeface="华文楷体" pitchFamily="2" charset="-122"/>
            </a:endParaRPr>
          </a:p>
          <a:p>
            <a:pPr lvl="1" algn="just" eaLnBrk="1" hangingPunct="1">
              <a:lnSpc>
                <a:spcPct val="90000"/>
              </a:lnSpc>
            </a:pPr>
            <a:r>
              <a:rPr lang="zh-CN" altLang="en-US" sz="2400" b="1" dirty="0">
                <a:latin typeface="Times New Roman" panose="02020603050405020304" pitchFamily="18" charset="0"/>
                <a:ea typeface="华文楷体" pitchFamily="2" charset="-122"/>
              </a:rPr>
              <a:t>图形文本注释（</a:t>
            </a:r>
            <a:r>
              <a:rPr lang="en-US" altLang="zh-CN" sz="2400" b="1" dirty="0">
                <a:latin typeface="Times New Roman" panose="02020603050405020304" pitchFamily="18" charset="0"/>
                <a:ea typeface="华文楷体" pitchFamily="2" charset="-122"/>
              </a:rPr>
              <a:t>text</a:t>
            </a:r>
            <a:r>
              <a:rPr lang="zh-CN" altLang="en-US" sz="2400" b="1" dirty="0">
                <a:latin typeface="Times New Roman" panose="02020603050405020304" pitchFamily="18" charset="0"/>
                <a:ea typeface="华文楷体" pitchFamily="2" charset="-122"/>
              </a:rPr>
              <a:t>）</a:t>
            </a:r>
            <a:endParaRPr lang="zh-CN" altLang="en-US" sz="2400" b="1" dirty="0">
              <a:latin typeface="Times New Roman" panose="02020603050405020304" pitchFamily="18" charset="0"/>
              <a:ea typeface="华文楷体" pitchFamily="2" charset="-122"/>
            </a:endParaRPr>
          </a:p>
          <a:p>
            <a:pPr lvl="1" algn="just" eaLnBrk="1" hangingPunct="1">
              <a:lnSpc>
                <a:spcPct val="90000"/>
              </a:lnSpc>
            </a:pPr>
            <a:r>
              <a:rPr lang="zh-CN" altLang="en-US" sz="2400" b="1" dirty="0">
                <a:latin typeface="Times New Roman" panose="02020603050405020304" pitchFamily="18" charset="0"/>
                <a:ea typeface="华文楷体" pitchFamily="2" charset="-122"/>
              </a:rPr>
              <a:t>图例（</a:t>
            </a:r>
            <a:r>
              <a:rPr lang="en-US" altLang="zh-CN" sz="2400" b="1" dirty="0">
                <a:latin typeface="Times New Roman" panose="02020603050405020304" pitchFamily="18" charset="0"/>
                <a:ea typeface="华文楷体" pitchFamily="2" charset="-122"/>
              </a:rPr>
              <a:t>legend</a:t>
            </a:r>
            <a:r>
              <a:rPr lang="zh-CN" altLang="en-US" sz="2400" b="1" dirty="0">
                <a:latin typeface="Times New Roman" panose="02020603050405020304" pitchFamily="18" charset="0"/>
                <a:ea typeface="华文楷体" pitchFamily="2" charset="-122"/>
              </a:rPr>
              <a:t>）</a:t>
            </a:r>
            <a:endParaRPr lang="zh-CN" altLang="en-US" sz="2400" b="1" dirty="0">
              <a:latin typeface="Times New Roman" panose="02020603050405020304" pitchFamily="18" charset="0"/>
              <a:ea typeface="华文楷体" pitchFamily="2" charset="-122"/>
            </a:endParaRPr>
          </a:p>
          <a:p>
            <a:pPr lvl="0" algn="just" eaLnBrk="1" hangingPunct="1">
              <a:lnSpc>
                <a:spcPct val="9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简捷使用格式 </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lnSpc>
                <a:spcPct val="90000"/>
              </a:lnSpc>
            </a:pPr>
            <a:r>
              <a:rPr lang="en-US" altLang="zh-CN" sz="2400" b="1" dirty="0">
                <a:latin typeface="Times New Roman" panose="02020603050405020304" pitchFamily="18" charset="0"/>
                <a:ea typeface="华文楷体" pitchFamily="2" charset="-122"/>
              </a:rPr>
              <a:t>title(s)		</a:t>
            </a:r>
            <a:r>
              <a:rPr lang="en-US" altLang="zh-CN" sz="2400" b="1" dirty="0">
                <a:solidFill>
                  <a:srgbClr val="006600"/>
                </a:solidFill>
                <a:latin typeface="Times New Roman" panose="02020603050405020304" pitchFamily="18" charset="0"/>
                <a:ea typeface="华文楷体" pitchFamily="2" charset="-122"/>
              </a:rPr>
              <a:t>% s</a:t>
            </a:r>
            <a:r>
              <a:rPr lang="zh-CN" altLang="en-US" sz="2400" b="1" dirty="0">
                <a:solidFill>
                  <a:srgbClr val="006600"/>
                </a:solidFill>
                <a:latin typeface="Times New Roman" panose="02020603050405020304" pitchFamily="18" charset="0"/>
                <a:ea typeface="华文楷体" pitchFamily="2" charset="-122"/>
              </a:rPr>
              <a:t>为字符串变量或常量</a:t>
            </a:r>
            <a:endParaRPr lang="zh-CN" altLang="en-US" sz="2400" b="1" dirty="0">
              <a:solidFill>
                <a:srgbClr val="006600"/>
              </a:solidFill>
              <a:latin typeface="Times New Roman" panose="02020603050405020304" pitchFamily="18" charset="0"/>
              <a:ea typeface="华文楷体" pitchFamily="2" charset="-122"/>
            </a:endParaRPr>
          </a:p>
          <a:p>
            <a:pPr lvl="1" algn="just" eaLnBrk="1" hangingPunct="1">
              <a:lnSpc>
                <a:spcPct val="90000"/>
              </a:lnSpc>
            </a:pPr>
            <a:r>
              <a:rPr lang="en-US" altLang="zh-CN" sz="2400" b="1" dirty="0">
                <a:latin typeface="Times New Roman" panose="02020603050405020304" pitchFamily="18" charset="0"/>
                <a:ea typeface="华文楷体" pitchFamily="2" charset="-122"/>
              </a:rPr>
              <a:t>xlabel(s)</a:t>
            </a:r>
            <a:endParaRPr lang="en-US" altLang="zh-CN" sz="2400" b="1" dirty="0">
              <a:latin typeface="Times New Roman" panose="02020603050405020304" pitchFamily="18" charset="0"/>
              <a:ea typeface="华文楷体" pitchFamily="2" charset="-122"/>
            </a:endParaRPr>
          </a:p>
          <a:p>
            <a:pPr lvl="1" algn="just" eaLnBrk="1" hangingPunct="1">
              <a:lnSpc>
                <a:spcPct val="90000"/>
              </a:lnSpc>
            </a:pPr>
            <a:r>
              <a:rPr lang="en-US" altLang="zh-CN" sz="2400" b="1" dirty="0">
                <a:latin typeface="Times New Roman" panose="02020603050405020304" pitchFamily="18" charset="0"/>
                <a:ea typeface="华文楷体" pitchFamily="2" charset="-122"/>
              </a:rPr>
              <a:t>ylabel(s)</a:t>
            </a:r>
            <a:endParaRPr lang="en-US" altLang="zh-CN" sz="2400" b="1" dirty="0">
              <a:latin typeface="Times New Roman" panose="02020603050405020304" pitchFamily="18" charset="0"/>
              <a:ea typeface="华文楷体" pitchFamily="2" charset="-122"/>
            </a:endParaRPr>
          </a:p>
          <a:p>
            <a:pPr lvl="1" algn="just" eaLnBrk="1" hangingPunct="1">
              <a:lnSpc>
                <a:spcPct val="90000"/>
              </a:lnSpc>
            </a:pPr>
            <a:r>
              <a:rPr lang="en-US" altLang="zh-CN" sz="2400" b="1" dirty="0">
                <a:latin typeface="Times New Roman" panose="02020603050405020304" pitchFamily="18" charset="0"/>
                <a:ea typeface="华文楷体" pitchFamily="2" charset="-122"/>
              </a:rPr>
              <a:t>legend(s)</a:t>
            </a:r>
            <a:endParaRPr lang="en-US" altLang="zh-CN" sz="2400" b="1" dirty="0">
              <a:latin typeface="Times New Roman" panose="02020603050405020304" pitchFamily="18" charset="0"/>
              <a:ea typeface="华文楷体" pitchFamily="2" charset="-122"/>
            </a:endParaRPr>
          </a:p>
          <a:p>
            <a:pPr lvl="1" algn="just" eaLnBrk="1" hangingPunct="1">
              <a:lnSpc>
                <a:spcPct val="90000"/>
              </a:lnSpc>
            </a:pPr>
            <a:r>
              <a:rPr lang="en-US" altLang="zh-CN" sz="2400" b="1" dirty="0">
                <a:latin typeface="Times New Roman" panose="02020603050405020304" pitchFamily="18" charset="0"/>
                <a:ea typeface="华文楷体" pitchFamily="2" charset="-122"/>
              </a:rPr>
              <a:t>text(x, y, s)	</a:t>
            </a:r>
            <a:r>
              <a:rPr lang="en-US" altLang="zh-CN" sz="2400" b="1" dirty="0">
                <a:solidFill>
                  <a:srgbClr val="006600"/>
                </a:solidFill>
                <a:latin typeface="Times New Roman" panose="02020603050405020304" pitchFamily="18" charset="0"/>
                <a:ea typeface="华文楷体" pitchFamily="2" charset="-122"/>
              </a:rPr>
              <a:t>% </a:t>
            </a:r>
            <a:r>
              <a:rPr lang="zh-CN" altLang="en-US" sz="2400" b="1" dirty="0">
                <a:solidFill>
                  <a:srgbClr val="006600"/>
                </a:solidFill>
                <a:latin typeface="Times New Roman" panose="02020603050405020304" pitchFamily="18" charset="0"/>
                <a:ea typeface="华文楷体" pitchFamily="2" charset="-122"/>
              </a:rPr>
              <a:t>指定坐标（</a:t>
            </a:r>
            <a:r>
              <a:rPr lang="en-US" altLang="zh-CN" sz="2400" b="1" dirty="0">
                <a:solidFill>
                  <a:srgbClr val="006600"/>
                </a:solidFill>
                <a:latin typeface="Times New Roman" panose="02020603050405020304" pitchFamily="18" charset="0"/>
                <a:ea typeface="华文楷体" pitchFamily="2" charset="-122"/>
              </a:rPr>
              <a:t>x, y</a:t>
            </a:r>
            <a:r>
              <a:rPr lang="zh-CN" altLang="en-US" sz="2400" b="1" dirty="0">
                <a:solidFill>
                  <a:srgbClr val="006600"/>
                </a:solidFill>
                <a:latin typeface="Times New Roman" panose="02020603050405020304" pitchFamily="18" charset="0"/>
                <a:ea typeface="华文楷体" pitchFamily="2" charset="-122"/>
              </a:rPr>
              <a:t>）处加注文字</a:t>
            </a:r>
            <a:r>
              <a:rPr lang="zh-CN" altLang="en-US" sz="2400" b="1" dirty="0">
                <a:latin typeface="Times New Roman" panose="02020603050405020304" pitchFamily="18" charset="0"/>
                <a:ea typeface="华文楷体" pitchFamily="2" charset="-122"/>
              </a:rPr>
              <a:t> </a:t>
            </a:r>
            <a:endParaRPr lang="zh-CN" altLang="en-US" sz="2400" b="1" dirty="0">
              <a:latin typeface="Times New Roman" panose="02020603050405020304" pitchFamily="18" charset="0"/>
              <a:ea typeface="华文楷体" pitchFamily="2"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Rectangle 2"/>
          <p:cNvSpPr>
            <a:spLocks noGrp="1"/>
          </p:cNvSpPr>
          <p:nvPr>
            <p:ph type="title" idx="4294967295"/>
          </p:nvPr>
        </p:nvSpPr>
        <p:spPr>
          <a:xfrm>
            <a:off x="1350963" y="404813"/>
            <a:ext cx="7793037" cy="647700"/>
          </a:xfrm>
          <a:ln/>
        </p:spPr>
        <p:txBody>
          <a:bodyPr vert="horz" wrap="square" lIns="91440" tIns="45720" rIns="91440" bIns="91440" anchor="b" anchorCtr="0"/>
          <a:p>
            <a:pPr eaLnBrk="1" hangingPunct="1">
              <a:buClr>
                <a:schemeClr val="bg2"/>
              </a:buClr>
              <a:buFont typeface="Wingdings" panose="05000000000000000000" pitchFamily="2" charset="2"/>
              <a:buNone/>
            </a:pPr>
            <a:r>
              <a:rPr lang="zh-CN" altLang="zh-CN" sz="3600" b="1" dirty="0">
                <a:solidFill>
                  <a:srgbClr val="4D009A"/>
                </a:solidFill>
                <a:latin typeface="华文楷体" pitchFamily="2" charset="-122"/>
                <a:ea typeface="华文楷体" pitchFamily="2" charset="-122"/>
                <a:sym typeface="Arial" panose="020B0604020202020204" pitchFamily="34" charset="0"/>
              </a:rPr>
              <a:t>6.1.2 图形标识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6793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6794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161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67941"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2600" b="1" dirty="0">
                <a:solidFill>
                  <a:srgbClr val="0000FF"/>
                </a:solidFill>
                <a:latin typeface="华文楷体" pitchFamily="2" charset="-122"/>
                <a:ea typeface="华文楷体" pitchFamily="2" charset="-122"/>
                <a:sym typeface="Arial" panose="020B0604020202020204" pitchFamily="34" charset="0"/>
              </a:rPr>
              <a:t>精细指令形式 </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r>
              <a:rPr lang="zh-CN" altLang="en-US" sz="2400" b="1" dirty="0">
                <a:solidFill>
                  <a:srgbClr val="0000FF"/>
                </a:solidFill>
                <a:latin typeface="Times New Roman" panose="02020603050405020304" pitchFamily="18" charset="0"/>
                <a:ea typeface="华文楷体" pitchFamily="2" charset="-122"/>
              </a:rPr>
              <a:t>字体样式设置：</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rPr>
              <a:t>\fontname{arg} \arg \fontsize {arg} string</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  </a:t>
            </a:r>
            <a:r>
              <a:rPr lang="zh-CN" altLang="en-US" sz="2400" b="1" dirty="0">
                <a:latin typeface="Times New Roman" panose="02020603050405020304" pitchFamily="18" charset="0"/>
                <a:ea typeface="华文楷体" pitchFamily="2" charset="-122"/>
              </a:rPr>
              <a:t>其中，</a:t>
            </a:r>
            <a:r>
              <a:rPr lang="en-US" altLang="zh-CN" sz="2400" b="1" dirty="0">
                <a:latin typeface="Times New Roman" panose="02020603050405020304" pitchFamily="18" charset="0"/>
                <a:ea typeface="华文楷体" pitchFamily="2" charset="-122"/>
              </a:rPr>
              <a:t>String</a:t>
            </a:r>
            <a:r>
              <a:rPr lang="zh-CN" altLang="en-US" sz="2400" b="1" dirty="0">
                <a:latin typeface="Times New Roman" panose="02020603050405020304" pitchFamily="18" charset="0"/>
                <a:ea typeface="华文楷体" pitchFamily="2" charset="-122"/>
              </a:rPr>
              <a:t>为要输出的字符串，其前面的均为属性控制，使用方法见下表。 </a:t>
            </a:r>
            <a:endParaRPr lang="zh-CN" altLang="en-US" sz="2400" b="1" dirty="0">
              <a:latin typeface="Times New Roman" panose="02020603050405020304" pitchFamily="18" charset="0"/>
              <a:ea typeface="华文楷体" pitchFamily="2" charset="-122"/>
            </a:endParaRPr>
          </a:p>
        </p:txBody>
      </p:sp>
      <p:pic>
        <p:nvPicPr>
          <p:cNvPr id="167942" name="Picture 4"/>
          <p:cNvPicPr>
            <a:picLocks noChangeAspect="1"/>
          </p:cNvPicPr>
          <p:nvPr/>
        </p:nvPicPr>
        <p:blipFill>
          <a:blip r:embed="rId1"/>
          <a:srcRect l="26384" t="47955" r="28596" b="28595"/>
          <a:stretch>
            <a:fillRect/>
          </a:stretch>
        </p:blipFill>
        <p:spPr>
          <a:xfrm>
            <a:off x="1187450" y="3494088"/>
            <a:ext cx="6697663" cy="2527300"/>
          </a:xfrm>
          <a:prstGeom prst="rect">
            <a:avLst/>
          </a:prstGeom>
          <a:noFill/>
          <a:ln w="9525">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Rectangle 2"/>
          <p:cNvSpPr>
            <a:spLocks noGrp="1"/>
          </p:cNvSpPr>
          <p:nvPr>
            <p:ph type="title" idx="4294967295"/>
          </p:nvPr>
        </p:nvSpPr>
        <p:spPr>
          <a:xfrm>
            <a:off x="1008063" y="368300"/>
            <a:ext cx="7793037" cy="647700"/>
          </a:xfrm>
          <a:ln/>
        </p:spPr>
        <p:txBody>
          <a:bodyPr vert="horz" wrap="square" lIns="91440" tIns="45720" rIns="91440" bIns="91440" anchor="b" anchorCtr="0"/>
          <a:p>
            <a:pPr eaLnBrk="1" hangingPunct="1">
              <a:buClr>
                <a:schemeClr val="bg2"/>
              </a:buClr>
              <a:buFont typeface="Wingdings" panose="05000000000000000000" pitchFamily="2" charset="2"/>
              <a:buNone/>
            </a:pPr>
            <a:r>
              <a:rPr lang="zh-CN" altLang="zh-CN" sz="3600" b="1" dirty="0">
                <a:solidFill>
                  <a:srgbClr val="4D009A"/>
                </a:solidFill>
                <a:latin typeface="华文楷体" pitchFamily="2" charset="-122"/>
                <a:ea typeface="华文楷体" pitchFamily="2" charset="-122"/>
                <a:sym typeface="Arial" panose="020B0604020202020204" pitchFamily="34" charset="0"/>
              </a:rPr>
              <a:t>6.1.2 图形标识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6896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6896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162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68965" name="Picture 3"/>
          <p:cNvPicPr>
            <a:picLocks noChangeAspect="1"/>
          </p:cNvPicPr>
          <p:nvPr/>
        </p:nvPicPr>
        <p:blipFill>
          <a:blip r:embed="rId1"/>
          <a:srcRect l="25635" t="41846" r="30811" b="40836"/>
          <a:stretch>
            <a:fillRect/>
          </a:stretch>
        </p:blipFill>
        <p:spPr>
          <a:xfrm>
            <a:off x="900113" y="1268413"/>
            <a:ext cx="6048375" cy="2049462"/>
          </a:xfrm>
          <a:prstGeom prst="rect">
            <a:avLst/>
          </a:prstGeom>
          <a:noFill/>
          <a:ln w="9525">
            <a:noFill/>
          </a:ln>
        </p:spPr>
      </p:pic>
      <p:pic>
        <p:nvPicPr>
          <p:cNvPr id="168966" name="Picture 4"/>
          <p:cNvPicPr>
            <a:picLocks noChangeAspect="1"/>
          </p:cNvPicPr>
          <p:nvPr/>
        </p:nvPicPr>
        <p:blipFill>
          <a:blip r:embed="rId2"/>
          <a:srcRect l="24902" t="40836" r="24153" b="32681"/>
          <a:stretch>
            <a:fillRect/>
          </a:stretch>
        </p:blipFill>
        <p:spPr>
          <a:xfrm>
            <a:off x="971550" y="3381375"/>
            <a:ext cx="7200900" cy="2711450"/>
          </a:xfrm>
          <a:prstGeom prst="rect">
            <a:avLst/>
          </a:prstGeom>
          <a:noFill/>
          <a:ln w="9525">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Rectangle 2"/>
          <p:cNvSpPr>
            <a:spLocks noGrp="1"/>
          </p:cNvSpPr>
          <p:nvPr>
            <p:ph type="title" idx="4294967295"/>
          </p:nvPr>
        </p:nvSpPr>
        <p:spPr>
          <a:xfrm>
            <a:off x="1350963" y="368300"/>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例6.1-11 在正弦曲线上标注特殊值</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6998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6998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163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69989"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eaLnBrk="1" hangingPunct="1">
              <a:lnSpc>
                <a:spcPct val="90000"/>
              </a:lnSpc>
              <a:spcBef>
                <a:spcPct val="100000"/>
              </a:spcBef>
              <a:buFont typeface="Wingdings" panose="05000000000000000000" pitchFamily="2" charset="2"/>
              <a:buNone/>
            </a:pPr>
            <a:endParaRPr lang="en-US" altLang="zh-CN" sz="2200" b="1" dirty="0">
              <a:latin typeface="Times New Roman" panose="02020603050405020304" pitchFamily="18" charset="0"/>
              <a:ea typeface="华文楷体" pitchFamily="2" charset="-122"/>
            </a:endParaRPr>
          </a:p>
          <a:p>
            <a:pPr lvl="1" algn="just" eaLnBrk="1" hangingPunct="1">
              <a:lnSpc>
                <a:spcPct val="90000"/>
              </a:lnSpc>
              <a:spcBef>
                <a:spcPct val="100000"/>
              </a:spcBef>
              <a:buFont typeface="Wingdings" panose="05000000000000000000" pitchFamily="2" charset="2"/>
              <a:buNone/>
            </a:pPr>
            <a:r>
              <a:rPr lang="en-US" altLang="zh-CN" sz="2200" b="1" dirty="0">
                <a:latin typeface="Times New Roman" panose="02020603050405020304" pitchFamily="18" charset="0"/>
                <a:ea typeface="华文楷体" pitchFamily="2" charset="-122"/>
              </a:rPr>
              <a:t>t=(0:100)/100*2*pi;</a:t>
            </a:r>
            <a:endParaRPr lang="en-US" altLang="zh-CN" sz="22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y=sin(t);</a:t>
            </a:r>
            <a:endParaRPr lang="en-US" altLang="zh-CN" sz="22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solidFill>
                  <a:srgbClr val="0000FF"/>
                </a:solidFill>
                <a:latin typeface="Times New Roman" panose="02020603050405020304" pitchFamily="18" charset="0"/>
                <a:ea typeface="华文楷体" pitchFamily="2" charset="-122"/>
              </a:rPr>
              <a:t>plot(t, y)</a:t>
            </a:r>
            <a:endParaRPr lang="en-US" altLang="zh-CN" sz="22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solidFill>
                  <a:srgbClr val="0000FF"/>
                </a:solidFill>
                <a:latin typeface="Times New Roman" panose="02020603050405020304" pitchFamily="18" charset="0"/>
                <a:ea typeface="华文楷体" pitchFamily="2" charset="-122"/>
              </a:rPr>
              <a:t>text(3*pi/4,sin(3*pi/4), '\fontsize{16}\leftarrowsin(t) = .707 ')</a:t>
            </a:r>
            <a:endParaRPr lang="en-US" altLang="zh-CN" sz="22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solidFill>
                  <a:srgbClr val="0000FF"/>
                </a:solidFill>
                <a:latin typeface="Times New Roman" panose="02020603050405020304" pitchFamily="18" charset="0"/>
                <a:ea typeface="华文楷体" pitchFamily="2" charset="-122"/>
              </a:rPr>
              <a:t>text(pi, sin(pi), '\fontsize{16}\leftarrowsin(t) = 0 ')</a:t>
            </a:r>
            <a:endParaRPr lang="en-US" altLang="zh-CN" sz="22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solidFill>
                  <a:srgbClr val="0000FF"/>
                </a:solidFill>
                <a:latin typeface="Times New Roman" panose="02020603050405020304" pitchFamily="18" charset="0"/>
                <a:ea typeface="华文楷体" pitchFamily="2" charset="-122"/>
              </a:rPr>
              <a:t>text(5*pi/4, sin(5*pi/4), '\fontsize{16}sin(t) = -.707\rightarrow',...</a:t>
            </a:r>
            <a:endParaRPr lang="en-US" altLang="zh-CN" sz="22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200" b="1" dirty="0">
                <a:solidFill>
                  <a:srgbClr val="0000FF"/>
                </a:solidFill>
                <a:latin typeface="Times New Roman" panose="02020603050405020304" pitchFamily="18" charset="0"/>
                <a:ea typeface="华文楷体" pitchFamily="2" charset="-122"/>
              </a:rPr>
              <a:t>       'HorizontalAlignment','right')</a:t>
            </a:r>
            <a:endParaRPr lang="en-US" altLang="zh-CN" sz="22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endParaRPr lang="en-US" altLang="zh-CN" sz="2200" b="1" dirty="0">
              <a:solidFill>
                <a:srgbClr val="FF0000"/>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zh-CN" altLang="en-US" sz="2600" b="1" dirty="0">
                <a:latin typeface="Times New Roman" panose="02020603050405020304" pitchFamily="18" charset="0"/>
                <a:ea typeface="华文楷体" pitchFamily="2" charset="-122"/>
              </a:rPr>
              <a:t>其中，‘</a:t>
            </a:r>
            <a:r>
              <a:rPr lang="en-US" altLang="zh-CN" sz="2600" b="1" dirty="0">
                <a:latin typeface="Times New Roman" panose="02020603050405020304" pitchFamily="18" charset="0"/>
                <a:ea typeface="华文楷体" pitchFamily="2" charset="-122"/>
              </a:rPr>
              <a:t>HorizontalAlignment’, ‘right’</a:t>
            </a:r>
            <a:r>
              <a:rPr lang="zh-CN" altLang="en-US" sz="2600" b="1" dirty="0">
                <a:latin typeface="Times New Roman" panose="02020603050405020304" pitchFamily="18" charset="0"/>
                <a:ea typeface="华文楷体" pitchFamily="2" charset="-122"/>
              </a:rPr>
              <a:t>设置图形标识为水平右对齐</a:t>
            </a:r>
            <a:endParaRPr lang="zh-CN" altLang="en-US" sz="2600" b="1" dirty="0">
              <a:latin typeface="Times New Roman" panose="02020603050405020304" pitchFamily="18" charset="0"/>
              <a:ea typeface="华文楷体" pitchFamily="2" charset="-122"/>
            </a:endParaRPr>
          </a:p>
          <a:p>
            <a:pPr lvl="0" eaLnBrk="1" hangingPunct="1">
              <a:lnSpc>
                <a:spcPct val="90000"/>
              </a:lnSpc>
              <a:buFont typeface="Wingdings" panose="05000000000000000000" pitchFamily="2" charset="2"/>
              <a:buNone/>
            </a:pPr>
            <a:endParaRPr lang="en-US" altLang="zh-CN" sz="2600" b="1" dirty="0">
              <a:latin typeface="Times New Roman" panose="02020603050405020304" pitchFamily="18" charset="0"/>
              <a:ea typeface="华文楷体" pitchFamily="2" charset="-122"/>
            </a:endParaRPr>
          </a:p>
        </p:txBody>
      </p:sp>
      <p:pic>
        <p:nvPicPr>
          <p:cNvPr id="169990" name="Picture 4"/>
          <p:cNvPicPr>
            <a:picLocks noChangeAspect="1"/>
          </p:cNvPicPr>
          <p:nvPr/>
        </p:nvPicPr>
        <p:blipFill>
          <a:blip r:embed="rId1"/>
          <a:srcRect l="5461" t="23499" r="5261"/>
          <a:stretch>
            <a:fillRect/>
          </a:stretch>
        </p:blipFill>
        <p:spPr>
          <a:xfrm>
            <a:off x="5616575" y="1125538"/>
            <a:ext cx="2738438" cy="18208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9990"/>
                                        </p:tgtEl>
                                        <p:attrNameLst>
                                          <p:attrName>style.visibility</p:attrName>
                                        </p:attrNameLst>
                                      </p:cBhvr>
                                      <p:to>
                                        <p:strVal val="visible"/>
                                      </p:to>
                                    </p:set>
                                    <p:anim calcmode="lin" valueType="num">
                                      <p:cBhvr additive="base">
                                        <p:cTn id="7" dur="500" fill="hold"/>
                                        <p:tgtEl>
                                          <p:spTgt spid="169990"/>
                                        </p:tgtEl>
                                        <p:attrNameLst>
                                          <p:attrName>ppt_x</p:attrName>
                                        </p:attrNameLst>
                                      </p:cBhvr>
                                      <p:tavLst>
                                        <p:tav tm="0">
                                          <p:val>
                                            <p:strVal val="1+#ppt_w/2"/>
                                          </p:val>
                                        </p:tav>
                                        <p:tav tm="100000">
                                          <p:val>
                                            <p:strVal val="#ppt_x"/>
                                          </p:val>
                                        </p:tav>
                                      </p:tavLst>
                                    </p:anim>
                                    <p:anim calcmode="lin" valueType="num">
                                      <p:cBhvr additive="base">
                                        <p:cTn id="8" dur="500" fill="hold"/>
                                        <p:tgtEl>
                                          <p:spTgt spid="1699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Rectangle 2"/>
          <p:cNvSpPr>
            <a:spLocks noGrp="1"/>
          </p:cNvSpPr>
          <p:nvPr>
            <p:ph type="title" idx="4294967295"/>
          </p:nvPr>
        </p:nvSpPr>
        <p:spPr>
          <a:xfrm>
            <a:off x="1350963" y="368300"/>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例6.1-12</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7101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7101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164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7101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sz="2600" b="1" dirty="0">
                <a:solidFill>
                  <a:schemeClr val="bg2"/>
                </a:solidFill>
                <a:latin typeface="Times New Roman" panose="02020603050405020304" pitchFamily="18" charset="0"/>
              </a:rPr>
              <a:t>   </a:t>
            </a:r>
            <a:r>
              <a:rPr lang="en-US" altLang="zh-CN" sz="2600" b="1" dirty="0">
                <a:latin typeface="Times New Roman" panose="02020603050405020304" pitchFamily="18" charset="0"/>
              </a:rPr>
              <a:t> </a:t>
            </a:r>
            <a:r>
              <a:rPr lang="en-US" altLang="zh-CN" sz="2400" b="1" dirty="0">
                <a:latin typeface="Times New Roman" panose="02020603050405020304" pitchFamily="18" charset="0"/>
              </a:rPr>
              <a:t>t = 0:900;</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plot(t,0.25*exp(-0.005*t))</a:t>
            </a:r>
            <a:endParaRPr lang="en-US" altLang="zh-CN" sz="24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title('\fontsize{16}\itAe^{\alphat}');</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text(300,.25*exp(-0.005*300),...</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'\fontsize{14}\leftarrow0.25\ite^-0.005\itt at \itt = 300');</a:t>
            </a:r>
            <a:endParaRPr lang="en-US" altLang="zh-CN" sz="2400" b="1" dirty="0">
              <a:latin typeface="Times New Roman" panose="02020603050405020304" pitchFamily="18" charset="0"/>
            </a:endParaRPr>
          </a:p>
          <a:p>
            <a:pPr lvl="0" algn="just" eaLnBrk="1" hangingPunct="1">
              <a:buFont typeface="Wingdings 2" pitchFamily="18" charset="2"/>
              <a:buChar char=""/>
            </a:pPr>
            <a:endParaRPr lang="en-US" altLang="zh-CN" sz="2400" b="1" dirty="0">
              <a:solidFill>
                <a:schemeClr val="bg2"/>
              </a:solidFill>
              <a:latin typeface="Times New Roman" panose="02020603050405020304" pitchFamily="18" charset="0"/>
            </a:endParaRPr>
          </a:p>
        </p:txBody>
      </p:sp>
      <p:pic>
        <p:nvPicPr>
          <p:cNvPr id="171014" name="Picture 4"/>
          <p:cNvPicPr>
            <a:picLocks noChangeAspect="1"/>
          </p:cNvPicPr>
          <p:nvPr/>
        </p:nvPicPr>
        <p:blipFill>
          <a:blip r:embed="rId1"/>
          <a:stretch>
            <a:fillRect/>
          </a:stretch>
        </p:blipFill>
        <p:spPr>
          <a:xfrm>
            <a:off x="2771775" y="3789363"/>
            <a:ext cx="3313113" cy="24844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1014"/>
                                        </p:tgtEl>
                                        <p:attrNameLst>
                                          <p:attrName>style.visibility</p:attrName>
                                        </p:attrNameLst>
                                      </p:cBhvr>
                                      <p:to>
                                        <p:strVal val="visible"/>
                                      </p:to>
                                    </p:set>
                                    <p:anim calcmode="lin" valueType="num">
                                      <p:cBhvr additive="base">
                                        <p:cTn id="7" dur="500" fill="hold"/>
                                        <p:tgtEl>
                                          <p:spTgt spid="171014"/>
                                        </p:tgtEl>
                                        <p:attrNameLst>
                                          <p:attrName>ppt_x</p:attrName>
                                        </p:attrNameLst>
                                      </p:cBhvr>
                                      <p:tavLst>
                                        <p:tav tm="0">
                                          <p:val>
                                            <p:strVal val="1+#ppt_w/2"/>
                                          </p:val>
                                        </p:tav>
                                        <p:tav tm="100000">
                                          <p:val>
                                            <p:strVal val="#ppt_x"/>
                                          </p:val>
                                        </p:tav>
                                      </p:tavLst>
                                    </p:anim>
                                    <p:anim calcmode="lin" valueType="num">
                                      <p:cBhvr additive="base">
                                        <p:cTn id="8" dur="500" fill="hold"/>
                                        <p:tgtEl>
                                          <p:spTgt spid="1710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Rectangle 2"/>
          <p:cNvSpPr>
            <a:spLocks noGrp="1"/>
          </p:cNvSpPr>
          <p:nvPr>
            <p:ph type="title" idx="4294967295"/>
          </p:nvPr>
        </p:nvSpPr>
        <p:spPr>
          <a:xfrm>
            <a:off x="1366838" y="333375"/>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6.1.3 特殊图形</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7203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7203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165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7203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1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直方图</a:t>
            </a:r>
            <a:r>
              <a:rPr lang="en-US" altLang="zh-CN" sz="2600" b="1" dirty="0">
                <a:solidFill>
                  <a:srgbClr val="0000FF"/>
                </a:solidFill>
                <a:latin typeface="华文楷体" pitchFamily="2" charset="-122"/>
                <a:ea typeface="华文楷体" pitchFamily="2" charset="-122"/>
                <a:sym typeface="Arial" panose="020B0604020202020204" pitchFamily="34" charset="0"/>
              </a:rPr>
              <a:t>(</a:t>
            </a:r>
            <a:r>
              <a:rPr lang="zh-CN" altLang="en-US" sz="2600" b="1" dirty="0">
                <a:solidFill>
                  <a:srgbClr val="0000FF"/>
                </a:solidFill>
                <a:latin typeface="华文楷体" pitchFamily="2" charset="-122"/>
                <a:ea typeface="华文楷体" pitchFamily="2" charset="-122"/>
                <a:sym typeface="Arial" panose="020B0604020202020204" pitchFamily="34" charset="0"/>
              </a:rPr>
              <a:t>柱形图</a:t>
            </a:r>
            <a:r>
              <a:rPr lang="en-US" altLang="zh-CN" sz="2600" b="1" dirty="0">
                <a:solidFill>
                  <a:srgbClr val="0000FF"/>
                </a:solidFill>
                <a:latin typeface="华文楷体" pitchFamily="2" charset="-122"/>
                <a:ea typeface="华文楷体" pitchFamily="2" charset="-122"/>
                <a:sym typeface="Arial" panose="020B0604020202020204" pitchFamily="34" charset="0"/>
              </a:rPr>
              <a:t>)bar</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lnSpc>
                <a:spcPct val="110000"/>
              </a:lnSpc>
            </a:pPr>
            <a:r>
              <a:rPr lang="zh-CN" altLang="en-US" sz="2400" b="1" dirty="0">
                <a:solidFill>
                  <a:srgbClr val="0000FF"/>
                </a:solidFill>
                <a:latin typeface="Times New Roman" panose="02020603050405020304" pitchFamily="18" charset="0"/>
                <a:ea typeface="华文楷体" pitchFamily="2" charset="-122"/>
              </a:rPr>
              <a:t>垂直直方图</a:t>
            </a:r>
            <a:endParaRPr lang="zh-CN" altLang="en-US" sz="2400" b="1" dirty="0">
              <a:solidFill>
                <a:srgbClr val="0000FF"/>
              </a:solidFill>
              <a:latin typeface="Times New Roman" panose="02020603050405020304" pitchFamily="18" charset="0"/>
              <a:ea typeface="华文楷体" pitchFamily="2" charset="-122"/>
            </a:endParaRPr>
          </a:p>
          <a:p>
            <a:pPr lvl="2" algn="just" eaLnBrk="1" hangingPunct="1">
              <a:lnSpc>
                <a:spcPct val="110000"/>
              </a:lnSpc>
            </a:pPr>
            <a:r>
              <a:rPr lang="zh-CN" altLang="en-US" sz="2400" b="1" dirty="0">
                <a:latin typeface="Times New Roman" panose="02020603050405020304" pitchFamily="18" charset="0"/>
                <a:ea typeface="华文楷体" pitchFamily="2" charset="-122"/>
              </a:rPr>
              <a:t>累计式</a:t>
            </a:r>
            <a:endParaRPr lang="zh-CN" altLang="en-US" sz="2400" b="1" dirty="0">
              <a:latin typeface="Times New Roman" panose="02020603050405020304" pitchFamily="18" charset="0"/>
              <a:ea typeface="华文楷体" pitchFamily="2" charset="-122"/>
            </a:endParaRPr>
          </a:p>
          <a:p>
            <a:pPr lvl="2" algn="just" eaLnBrk="1" hangingPunct="1">
              <a:lnSpc>
                <a:spcPct val="110000"/>
              </a:lnSpc>
            </a:pPr>
            <a:r>
              <a:rPr lang="zh-CN" altLang="en-US" sz="2400" b="1" dirty="0">
                <a:latin typeface="Times New Roman" panose="02020603050405020304" pitchFamily="18" charset="0"/>
                <a:ea typeface="华文楷体" pitchFamily="2" charset="-122"/>
              </a:rPr>
              <a:t>分组式</a:t>
            </a:r>
            <a:endParaRPr lang="zh-CN" altLang="en-US" sz="2400" b="1" dirty="0">
              <a:latin typeface="Times New Roman" panose="02020603050405020304" pitchFamily="18" charset="0"/>
              <a:ea typeface="华文楷体" pitchFamily="2" charset="-122"/>
            </a:endParaRPr>
          </a:p>
          <a:p>
            <a:pPr lvl="1" algn="just" eaLnBrk="1" hangingPunct="1">
              <a:lnSpc>
                <a:spcPct val="110000"/>
              </a:lnSpc>
            </a:pPr>
            <a:r>
              <a:rPr lang="zh-CN" altLang="en-US" sz="2400" b="1" dirty="0">
                <a:solidFill>
                  <a:srgbClr val="0000FF"/>
                </a:solidFill>
                <a:latin typeface="Times New Roman" panose="02020603050405020304" pitchFamily="18" charset="0"/>
                <a:ea typeface="华文楷体" pitchFamily="2" charset="-122"/>
              </a:rPr>
              <a:t>水平直方图</a:t>
            </a:r>
            <a:endParaRPr lang="zh-CN" altLang="en-US" sz="2400" b="1" dirty="0">
              <a:solidFill>
                <a:srgbClr val="0000FF"/>
              </a:solidFill>
              <a:latin typeface="Times New Roman" panose="02020603050405020304" pitchFamily="18" charset="0"/>
              <a:ea typeface="华文楷体" pitchFamily="2" charset="-122"/>
            </a:endParaRPr>
          </a:p>
          <a:p>
            <a:pPr lvl="2" algn="just" eaLnBrk="1" hangingPunct="1">
              <a:lnSpc>
                <a:spcPct val="110000"/>
              </a:lnSpc>
            </a:pPr>
            <a:r>
              <a:rPr lang="zh-CN" altLang="en-US" sz="2400" b="1" dirty="0">
                <a:latin typeface="Times New Roman" panose="02020603050405020304" pitchFamily="18" charset="0"/>
                <a:ea typeface="华文楷体" pitchFamily="2" charset="-122"/>
              </a:rPr>
              <a:t>累计式</a:t>
            </a:r>
            <a:endParaRPr lang="zh-CN" altLang="en-US" sz="2400" b="1" dirty="0">
              <a:latin typeface="Times New Roman" panose="02020603050405020304" pitchFamily="18" charset="0"/>
              <a:ea typeface="华文楷体" pitchFamily="2" charset="-122"/>
            </a:endParaRPr>
          </a:p>
          <a:p>
            <a:pPr lvl="2" algn="just" eaLnBrk="1" hangingPunct="1">
              <a:lnSpc>
                <a:spcPct val="110000"/>
              </a:lnSpc>
            </a:pPr>
            <a:r>
              <a:rPr lang="zh-CN" altLang="en-US" sz="2400" b="1" dirty="0">
                <a:latin typeface="Times New Roman" panose="02020603050405020304" pitchFamily="18" charset="0"/>
                <a:ea typeface="华文楷体" pitchFamily="2" charset="-122"/>
              </a:rPr>
              <a:t>分组式</a:t>
            </a:r>
            <a:endParaRPr lang="zh-CN" altLang="en-US" sz="2400" b="1" dirty="0">
              <a:latin typeface="Times New Roman" panose="02020603050405020304" pitchFamily="18" charset="0"/>
              <a:ea typeface="华文楷体" pitchFamily="2"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Rectangle 2"/>
          <p:cNvSpPr>
            <a:spLocks noGrp="1"/>
          </p:cNvSpPr>
          <p:nvPr>
            <p:ph type="title" idx="4294967295"/>
          </p:nvPr>
        </p:nvSpPr>
        <p:spPr>
          <a:xfrm>
            <a:off x="1079500" y="333375"/>
            <a:ext cx="7793038"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例6.1-13</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7305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7306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166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73061"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en-US" altLang="zh-CN" sz="2400" b="1" dirty="0">
                <a:latin typeface="Times New Roman" panose="02020603050405020304" pitchFamily="18" charset="0"/>
              </a:rPr>
              <a:t>x = -2.9:0.2:2.9;</a:t>
            </a:r>
            <a:endParaRPr lang="en-US" altLang="zh-CN" sz="24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bar(x,exp(-x.*x),'r')</a:t>
            </a:r>
            <a:endParaRPr lang="en-US" altLang="zh-CN" sz="2400" b="1" dirty="0">
              <a:solidFill>
                <a:srgbClr val="0000FF"/>
              </a:solidFill>
              <a:latin typeface="Times New Roman" panose="02020603050405020304" pitchFamily="18" charset="0"/>
            </a:endParaRPr>
          </a:p>
        </p:txBody>
      </p:sp>
      <p:pic>
        <p:nvPicPr>
          <p:cNvPr id="173062" name="Picture 4"/>
          <p:cNvPicPr>
            <a:picLocks noChangeAspect="1"/>
          </p:cNvPicPr>
          <p:nvPr/>
        </p:nvPicPr>
        <p:blipFill>
          <a:blip r:embed="rId1"/>
          <a:srcRect t="17062" b="5083"/>
          <a:stretch>
            <a:fillRect/>
          </a:stretch>
        </p:blipFill>
        <p:spPr>
          <a:xfrm>
            <a:off x="1908175" y="2465388"/>
            <a:ext cx="5507038" cy="36274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Rectangle 2"/>
          <p:cNvSpPr>
            <a:spLocks noGrp="1"/>
          </p:cNvSpPr>
          <p:nvPr>
            <p:ph type="title" idx="4294967295"/>
          </p:nvPr>
        </p:nvSpPr>
        <p:spPr>
          <a:xfrm>
            <a:off x="1008063" y="296863"/>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例6.1-14</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7408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7408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167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7408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80000"/>
              </a:lnSpc>
            </a:pPr>
            <a:r>
              <a:rPr lang="zh-CN" altLang="en-US" sz="2600" b="1" dirty="0">
                <a:solidFill>
                  <a:srgbClr val="0000FF"/>
                </a:solidFill>
                <a:latin typeface="Times New Roman" panose="02020603050405020304" pitchFamily="18" charset="0"/>
                <a:ea typeface="华文楷体" pitchFamily="2" charset="-122"/>
              </a:rPr>
              <a:t>北京市从业人员统计</a:t>
            </a:r>
            <a:endParaRPr lang="zh-CN" altLang="en-US" sz="2600" b="1" dirty="0">
              <a:solidFill>
                <a:srgbClr val="0000FF"/>
              </a:solidFill>
              <a:latin typeface="Times New Roman" panose="02020603050405020304" pitchFamily="18" charset="0"/>
              <a:ea typeface="华文楷体" pitchFamily="2" charset="-122"/>
            </a:endParaRPr>
          </a:p>
          <a:p>
            <a:pPr lvl="4" algn="just" eaLnBrk="1" hangingPunct="1">
              <a:lnSpc>
                <a:spcPct val="80000"/>
              </a:lnSpc>
              <a:buFont typeface="Wingdings" panose="05000000000000000000" pitchFamily="2" charset="2"/>
              <a:buNone/>
            </a:pPr>
            <a:r>
              <a:rPr lang="zh-CN" altLang="en-US" sz="2200" b="1" dirty="0">
                <a:latin typeface="Times New Roman" panose="02020603050405020304" pitchFamily="18" charset="0"/>
                <a:ea typeface="华文楷体" pitchFamily="2" charset="-122"/>
              </a:rPr>
              <a:t>	          1990年      1995年	            2000年</a:t>
            </a:r>
            <a:endParaRPr lang="zh-CN" altLang="en-US" sz="2200" b="1" dirty="0">
              <a:latin typeface="Times New Roman" panose="02020603050405020304" pitchFamily="18" charset="0"/>
              <a:ea typeface="华文楷体" pitchFamily="2" charset="-122"/>
            </a:endParaRPr>
          </a:p>
          <a:p>
            <a:pPr lvl="0" algn="just" eaLnBrk="1" hangingPunct="1">
              <a:lnSpc>
                <a:spcPct val="80000"/>
              </a:lnSpc>
              <a:buFont typeface="Wingdings" panose="05000000000000000000" pitchFamily="2" charset="2"/>
              <a:buNone/>
            </a:pPr>
            <a:r>
              <a:rPr lang="zh-CN" altLang="en-US" sz="2200" b="1" dirty="0">
                <a:latin typeface="Times New Roman" panose="02020603050405020304" pitchFamily="18" charset="0"/>
                <a:ea typeface="华文楷体" pitchFamily="2" charset="-122"/>
              </a:rPr>
              <a:t>第一产业</a:t>
            </a:r>
            <a:r>
              <a:rPr lang="zh-CN" altLang="en-US" sz="2400" b="1" dirty="0">
                <a:latin typeface="Times New Roman" panose="02020603050405020304" pitchFamily="18" charset="0"/>
                <a:ea typeface="华文楷体" pitchFamily="2" charset="-122"/>
              </a:rPr>
              <a:t> </a:t>
            </a:r>
            <a:r>
              <a:rPr lang="zh-CN"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90.7</a:t>
            </a:r>
            <a:r>
              <a:rPr lang="zh-CN"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70.6		73.9</a:t>
            </a:r>
            <a:r>
              <a:rPr lang="zh-CN" altLang="en-US" sz="2200" b="1" dirty="0">
                <a:latin typeface="Times New Roman" panose="02020603050405020304" pitchFamily="18" charset="0"/>
                <a:ea typeface="华文楷体" pitchFamily="2" charset="-122"/>
              </a:rPr>
              <a:t>（万人）</a:t>
            </a:r>
            <a:endParaRPr lang="zh-CN" altLang="en-US" sz="2200" b="1" dirty="0">
              <a:latin typeface="Times New Roman" panose="02020603050405020304" pitchFamily="18" charset="0"/>
              <a:ea typeface="华文楷体" pitchFamily="2" charset="-122"/>
            </a:endParaRPr>
          </a:p>
          <a:p>
            <a:pPr lvl="0" algn="just" eaLnBrk="1" hangingPunct="1">
              <a:lnSpc>
                <a:spcPct val="80000"/>
              </a:lnSpc>
              <a:buFont typeface="Wingdings" panose="05000000000000000000" pitchFamily="2" charset="2"/>
              <a:buNone/>
            </a:pPr>
            <a:r>
              <a:rPr lang="zh-CN" altLang="en-US" sz="2200" b="1" dirty="0">
                <a:latin typeface="Times New Roman" panose="02020603050405020304" pitchFamily="18" charset="0"/>
                <a:ea typeface="华文楷体" pitchFamily="2" charset="-122"/>
              </a:rPr>
              <a:t>第二产业	      </a:t>
            </a:r>
            <a:r>
              <a:rPr lang="en-US" altLang="zh-CN" sz="2200" b="1" dirty="0">
                <a:latin typeface="Times New Roman" panose="02020603050405020304" pitchFamily="18" charset="0"/>
                <a:ea typeface="华文楷体" pitchFamily="2" charset="-122"/>
              </a:rPr>
              <a:t>281.6 </a:t>
            </a:r>
            <a:r>
              <a:rPr lang="zh-CN"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271 		214.6</a:t>
            </a:r>
            <a:endParaRPr lang="en-US" altLang="zh-CN" sz="2200" b="1" dirty="0">
              <a:latin typeface="Times New Roman" panose="02020603050405020304" pitchFamily="18" charset="0"/>
              <a:ea typeface="华文楷体" pitchFamily="2" charset="-122"/>
            </a:endParaRPr>
          </a:p>
          <a:p>
            <a:pPr lvl="0" algn="just" eaLnBrk="1" hangingPunct="1">
              <a:lnSpc>
                <a:spcPct val="80000"/>
              </a:lnSpc>
              <a:buFont typeface="Wingdings" panose="05000000000000000000" pitchFamily="2" charset="2"/>
              <a:buNone/>
            </a:pPr>
            <a:r>
              <a:rPr lang="zh-CN" altLang="en-US" sz="2200" b="1" dirty="0">
                <a:latin typeface="Times New Roman" panose="02020603050405020304" pitchFamily="18" charset="0"/>
                <a:ea typeface="华文楷体" pitchFamily="2" charset="-122"/>
              </a:rPr>
              <a:t>第三产业	      </a:t>
            </a:r>
            <a:r>
              <a:rPr lang="en-US" altLang="zh-CN" sz="2200" b="1" dirty="0">
                <a:latin typeface="Times New Roman" panose="02020603050405020304" pitchFamily="18" charset="0"/>
                <a:ea typeface="华文楷体" pitchFamily="2" charset="-122"/>
              </a:rPr>
              <a:t>254.8 </a:t>
            </a:r>
            <a:r>
              <a:rPr lang="zh-CN"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323.7 		326.5</a:t>
            </a:r>
            <a:endParaRPr lang="en-US" altLang="zh-CN" sz="22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执行以下语句：</a:t>
            </a:r>
            <a:endParaRPr lang="zh-CN" altLang="en-US" sz="24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year=[1990 1995 2000];</a:t>
            </a:r>
            <a:endParaRPr lang="en-US" altLang="zh-CN" sz="24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people=[90.7 281.6 254.8; 70.6 271 323.7; 73.9 214.6 326.5];</a:t>
            </a:r>
            <a:endParaRPr lang="en-US" altLang="zh-CN" sz="24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bar(year, people, ‘stack’);</a:t>
            </a:r>
            <a:endParaRPr lang="en-US" altLang="zh-CN" sz="24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legend</a:t>
            </a:r>
            <a:r>
              <a:rPr lang="en-US" altLang="zh-CN" sz="2400" b="1" dirty="0">
                <a:latin typeface="Times New Roman" panose="02020603050405020304" pitchFamily="18" charset="0"/>
                <a:ea typeface="华文楷体" pitchFamily="2" charset="-122"/>
              </a:rPr>
              <a:t>(‘\fontsize{6}</a:t>
            </a:r>
            <a:r>
              <a:rPr lang="zh-CN" altLang="en-US" sz="2400" b="1" dirty="0">
                <a:latin typeface="Times New Roman" panose="02020603050405020304" pitchFamily="18" charset="0"/>
                <a:ea typeface="华文楷体" pitchFamily="2" charset="-122"/>
              </a:rPr>
              <a:t>第一产业’</a:t>
            </a:r>
            <a:r>
              <a:rPr lang="en-US" altLang="zh-CN" sz="2400" b="1" dirty="0">
                <a:latin typeface="Times New Roman" panose="02020603050405020304" pitchFamily="18" charset="0"/>
                <a:ea typeface="华文楷体" pitchFamily="2" charset="-122"/>
              </a:rPr>
              <a:t>, ‘\fontsize{6}</a:t>
            </a:r>
            <a:r>
              <a:rPr lang="zh-CN" altLang="en-US" sz="2400" b="1" dirty="0">
                <a:latin typeface="Times New Roman" panose="02020603050405020304" pitchFamily="18" charset="0"/>
                <a:ea typeface="华文楷体" pitchFamily="2" charset="-122"/>
              </a:rPr>
              <a:t>第二产业’</a:t>
            </a:r>
            <a:r>
              <a:rPr lang="en-US" altLang="zh-CN" sz="2400" b="1" dirty="0">
                <a:latin typeface="Times New Roman" panose="02020603050405020304" pitchFamily="18" charset="0"/>
                <a:ea typeface="华文楷体" pitchFamily="2" charset="-122"/>
              </a:rPr>
              <a:t>, ‘\fontsize{6}</a:t>
            </a:r>
            <a:r>
              <a:rPr lang="zh-CN" altLang="en-US" sz="2400" b="1" dirty="0">
                <a:latin typeface="Times New Roman" panose="02020603050405020304" pitchFamily="18" charset="0"/>
                <a:ea typeface="华文楷体" pitchFamily="2" charset="-122"/>
              </a:rPr>
              <a:t>第三产业</a:t>
            </a:r>
            <a:r>
              <a:rPr lang="en-US" altLang="zh-CN" sz="2400" b="1" dirty="0">
                <a:latin typeface="Times New Roman" panose="02020603050405020304" pitchFamily="18" charset="0"/>
                <a:ea typeface="华文楷体" pitchFamily="2" charset="-122"/>
              </a:rPr>
              <a:t>');</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Rectangle 2"/>
          <p:cNvSpPr>
            <a:spLocks noGrp="1"/>
          </p:cNvSpPr>
          <p:nvPr>
            <p:ph type="title" idx="4294967295"/>
          </p:nvPr>
        </p:nvSpPr>
        <p:spPr>
          <a:xfrm>
            <a:off x="1042988" y="260350"/>
            <a:ext cx="7793037" cy="647700"/>
          </a:xfrm>
          <a:ln/>
        </p:spPr>
        <p:txBody>
          <a:bodyPr vert="horz" wrap="square" lIns="91440" tIns="45720" rIns="91440" bIns="91440" anchor="b" anchorCtr="0"/>
          <a:p>
            <a:pPr eaLnBrk="1" hangingPunct="1"/>
            <a:br>
              <a:rPr lang="zh-CN" altLang="zh-CN" sz="3600" b="1" dirty="0">
                <a:ea typeface="华文楷体" pitchFamily="2" charset="-122"/>
              </a:rPr>
            </a:br>
            <a:r>
              <a:rPr lang="zh-CN" altLang="zh-CN" sz="3600" b="1" dirty="0">
                <a:ea typeface="华文楷体" pitchFamily="2" charset="-122"/>
              </a:rPr>
              <a:t> </a:t>
            </a:r>
            <a:r>
              <a:rPr lang="zh-CN" altLang="zh-CN" sz="3600" b="1" dirty="0">
                <a:solidFill>
                  <a:srgbClr val="4D009A"/>
                </a:solidFill>
                <a:latin typeface="华文楷体" pitchFamily="2" charset="-122"/>
                <a:ea typeface="华文楷体" pitchFamily="2" charset="-122"/>
                <a:sym typeface="Arial" panose="020B0604020202020204" pitchFamily="34" charset="0"/>
              </a:rPr>
              <a:t>累计式直方图</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7510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7510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168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75109" name="Picture 4"/>
          <p:cNvPicPr>
            <a:picLocks noChangeAspect="1"/>
          </p:cNvPicPr>
          <p:nvPr/>
        </p:nvPicPr>
        <p:blipFill>
          <a:blip r:embed="rId1"/>
          <a:srcRect t="14882" b="4175"/>
          <a:stretch>
            <a:fillRect/>
          </a:stretch>
        </p:blipFill>
        <p:spPr>
          <a:xfrm>
            <a:off x="2052638" y="1844675"/>
            <a:ext cx="5410200" cy="3816350"/>
          </a:xfrm>
          <a:prstGeom prst="rect">
            <a:avLst/>
          </a:prstGeom>
          <a:noFill/>
          <a:ln w="9525">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76131"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169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76132" name="Rectangle 2"/>
          <p:cNvSpPr>
            <a:spLocks noGrp="1"/>
          </p:cNvSpPr>
          <p:nvPr>
            <p:ph sz="quarter" idx="1"/>
          </p:nvPr>
        </p:nvSpPr>
        <p:spPr>
          <a:xfrm>
            <a:off x="914400" y="1052513"/>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rPr>
              <a:t>bar(year, people, ‘group’);  </a:t>
            </a:r>
            <a:r>
              <a:rPr lang="en-US" altLang="zh-CN" sz="2000" b="1" dirty="0">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 </a:t>
            </a:r>
            <a:r>
              <a:rPr lang="zh-CN" altLang="en-US" sz="2000" b="1" dirty="0">
                <a:solidFill>
                  <a:srgbClr val="006600"/>
                </a:solidFill>
                <a:latin typeface="Times New Roman" panose="02020603050405020304" pitchFamily="18" charset="0"/>
                <a:ea typeface="华文楷体" pitchFamily="2" charset="-122"/>
              </a:rPr>
              <a:t>分组式直方图</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legend(‘\fontsize{6}</a:t>
            </a:r>
            <a:r>
              <a:rPr lang="zh-CN" altLang="en-US" sz="2000" b="1" dirty="0">
                <a:latin typeface="Times New Roman" panose="02020603050405020304" pitchFamily="18" charset="0"/>
                <a:ea typeface="华文楷体" pitchFamily="2" charset="-122"/>
              </a:rPr>
              <a:t>第一产业’</a:t>
            </a:r>
            <a:r>
              <a:rPr lang="en-US" altLang="zh-CN" sz="2000" b="1" dirty="0">
                <a:latin typeface="Times New Roman" panose="02020603050405020304" pitchFamily="18" charset="0"/>
                <a:ea typeface="华文楷体" pitchFamily="2" charset="-122"/>
              </a:rPr>
              <a:t>, ‘\fontsize{6}</a:t>
            </a:r>
            <a:r>
              <a:rPr lang="zh-CN" altLang="en-US" sz="2000" b="1" dirty="0">
                <a:latin typeface="Times New Roman" panose="02020603050405020304" pitchFamily="18" charset="0"/>
                <a:ea typeface="华文楷体" pitchFamily="2" charset="-122"/>
              </a:rPr>
              <a:t>第二产业’</a:t>
            </a:r>
            <a:r>
              <a:rPr lang="en-US" altLang="zh-CN" sz="2000" b="1" dirty="0">
                <a:latin typeface="Times New Roman" panose="02020603050405020304" pitchFamily="18" charset="0"/>
                <a:ea typeface="华文楷体" pitchFamily="2" charset="-122"/>
              </a:rPr>
              <a:t>, ‘\fontsize{6}</a:t>
            </a:r>
            <a:r>
              <a:rPr lang="zh-CN" altLang="en-US" sz="2000" b="1" dirty="0">
                <a:latin typeface="Times New Roman" panose="02020603050405020304" pitchFamily="18" charset="0"/>
                <a:ea typeface="华文楷体" pitchFamily="2" charset="-122"/>
              </a:rPr>
              <a:t>第三产业</a:t>
            </a:r>
            <a:r>
              <a:rPr lang="en-US" altLang="zh-CN" sz="2000" b="1" dirty="0">
                <a:latin typeface="Times New Roman" panose="02020603050405020304" pitchFamily="18" charset="0"/>
                <a:ea typeface="华文楷体" pitchFamily="2" charset="-122"/>
              </a:rPr>
              <a:t>');</a:t>
            </a:r>
            <a:endParaRPr lang="en-US" altLang="zh-CN" sz="2000" b="1" dirty="0">
              <a:latin typeface="Times New Roman" panose="02020603050405020304" pitchFamily="18" charset="0"/>
              <a:ea typeface="华文楷体" pitchFamily="2" charset="-122"/>
            </a:endParaRPr>
          </a:p>
        </p:txBody>
      </p:sp>
      <p:pic>
        <p:nvPicPr>
          <p:cNvPr id="176133" name="Picture 3"/>
          <p:cNvPicPr>
            <a:picLocks noChangeAspect="1"/>
          </p:cNvPicPr>
          <p:nvPr/>
        </p:nvPicPr>
        <p:blipFill>
          <a:blip r:embed="rId1"/>
          <a:srcRect t="16397" b="4175"/>
          <a:stretch>
            <a:fillRect/>
          </a:stretch>
        </p:blipFill>
        <p:spPr>
          <a:xfrm>
            <a:off x="1763713" y="2205038"/>
            <a:ext cx="5410200" cy="37449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0483"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0484" name="Rectangle 3"/>
          <p:cNvSpPr>
            <a:spLocks noGrp="1"/>
          </p:cNvSpPr>
          <p:nvPr>
            <p:ph sz="quarter" idx="1"/>
          </p:nvPr>
        </p:nvSpPr>
        <p:spPr>
          <a:xfrm>
            <a:off x="1182688" y="1196975"/>
            <a:ext cx="7772400" cy="4935538"/>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10000"/>
              </a:lnSpc>
            </a:pPr>
            <a:r>
              <a:rPr lang="zh-CN" altLang="en-US" sz="2200" b="1" dirty="0">
                <a:solidFill>
                  <a:srgbClr val="0000FF"/>
                </a:solidFill>
                <a:latin typeface="华文楷体" pitchFamily="2" charset="-122"/>
                <a:ea typeface="华文楷体" pitchFamily="2" charset="-122"/>
              </a:rPr>
              <a:t>语言简单、内涵丰富</a:t>
            </a:r>
            <a:endParaRPr lang="zh-CN" altLang="en-US" sz="2200" b="1" dirty="0">
              <a:solidFill>
                <a:srgbClr val="0000FF"/>
              </a:solidFill>
              <a:latin typeface="华文楷体" pitchFamily="2" charset="-122"/>
              <a:ea typeface="华文楷体" pitchFamily="2" charset="-122"/>
            </a:endParaRPr>
          </a:p>
          <a:p>
            <a:pPr lvl="1" algn="just" eaLnBrk="1" hangingPunct="1">
              <a:lnSpc>
                <a:spcPct val="110000"/>
              </a:lnSpc>
            </a:pPr>
            <a:r>
              <a:rPr lang="zh-CN" altLang="en-US" b="1" dirty="0">
                <a:latin typeface="华文楷体" pitchFamily="2" charset="-122"/>
                <a:ea typeface="华文楷体" pitchFamily="2" charset="-122"/>
              </a:rPr>
              <a:t>语言及其书写形式非常接近于常规数学书写形式；</a:t>
            </a:r>
            <a:endParaRPr lang="zh-CN" altLang="en-US" b="1" dirty="0">
              <a:latin typeface="华文楷体" pitchFamily="2" charset="-122"/>
              <a:ea typeface="华文楷体" pitchFamily="2" charset="-122"/>
            </a:endParaRPr>
          </a:p>
          <a:p>
            <a:pPr lvl="1" algn="just" eaLnBrk="1" hangingPunct="1">
              <a:lnSpc>
                <a:spcPct val="110000"/>
              </a:lnSpc>
            </a:pPr>
            <a:r>
              <a:rPr lang="zh-CN" altLang="en-US" b="1" dirty="0">
                <a:latin typeface="华文楷体" pitchFamily="2" charset="-122"/>
                <a:ea typeface="华文楷体" pitchFamily="2" charset="-122"/>
              </a:rPr>
              <a:t>其操作和功能函数指令就是常用的计算机和数学书上的一些简单英文单词表达的，如：</a:t>
            </a:r>
            <a:r>
              <a:rPr lang="en-US" altLang="zh-CN" b="1" dirty="0">
                <a:latin typeface="华文楷体" pitchFamily="2" charset="-122"/>
                <a:ea typeface="华文楷体" pitchFamily="2" charset="-122"/>
              </a:rPr>
              <a:t>help</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clear</a:t>
            </a:r>
            <a:r>
              <a:rPr lang="zh-CN" altLang="en-US" b="1" dirty="0">
                <a:latin typeface="华文楷体" pitchFamily="2" charset="-122"/>
                <a:ea typeface="华文楷体" pitchFamily="2" charset="-122"/>
              </a:rPr>
              <a:t>等；</a:t>
            </a:r>
            <a:endParaRPr lang="zh-CN" altLang="en-US" b="1" dirty="0">
              <a:latin typeface="华文楷体" pitchFamily="2" charset="-122"/>
              <a:ea typeface="华文楷体" pitchFamily="2" charset="-122"/>
            </a:endParaRPr>
          </a:p>
          <a:p>
            <a:pPr lvl="1" algn="just" eaLnBrk="1" hangingPunct="1">
              <a:lnSpc>
                <a:spcPct val="110000"/>
              </a:lnSpc>
            </a:pPr>
            <a:r>
              <a:rPr lang="zh-CN" altLang="en-US" b="1" dirty="0">
                <a:latin typeface="华文楷体" pitchFamily="2" charset="-122"/>
                <a:ea typeface="华文楷体" pitchFamily="2" charset="-122"/>
              </a:rPr>
              <a:t>完备的帮助系统，易学易用。</a:t>
            </a:r>
            <a:endParaRPr lang="zh-CN" altLang="en-US" b="1" dirty="0">
              <a:latin typeface="华文楷体" pitchFamily="2" charset="-122"/>
              <a:ea typeface="华文楷体" pitchFamily="2" charset="-122"/>
            </a:endParaRPr>
          </a:p>
          <a:p>
            <a:pPr lvl="0" algn="just" eaLnBrk="1" hangingPunct="1">
              <a:lnSpc>
                <a:spcPct val="110000"/>
              </a:lnSpc>
            </a:pPr>
            <a:r>
              <a:rPr lang="zh-CN" altLang="en-US" b="1" dirty="0">
                <a:solidFill>
                  <a:srgbClr val="0000FF"/>
                </a:solidFill>
                <a:latin typeface="华文楷体" pitchFamily="2" charset="-122"/>
                <a:ea typeface="华文楷体" pitchFamily="2" charset="-122"/>
              </a:rPr>
              <a:t>扩充能力、可开发能力较强</a:t>
            </a:r>
            <a:endParaRPr lang="zh-CN" altLang="en-US" b="1" dirty="0">
              <a:solidFill>
                <a:srgbClr val="0000FF"/>
              </a:solidFill>
              <a:latin typeface="华文楷体" pitchFamily="2" charset="-122"/>
              <a:ea typeface="华文楷体" pitchFamily="2" charset="-122"/>
            </a:endParaRPr>
          </a:p>
          <a:p>
            <a:pPr lvl="1" algn="just" eaLnBrk="1" hangingPunct="1">
              <a:lnSpc>
                <a:spcPct val="110000"/>
              </a:lnSpc>
            </a:pP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完全成了一个开放的系统</a:t>
            </a:r>
            <a:endParaRPr lang="zh-CN" altLang="en-US" b="1" dirty="0">
              <a:latin typeface="华文楷体" pitchFamily="2" charset="-122"/>
              <a:ea typeface="华文楷体" pitchFamily="2" charset="-122"/>
            </a:endParaRPr>
          </a:p>
          <a:p>
            <a:pPr lvl="1" algn="just" eaLnBrk="1" hangingPunct="1">
              <a:lnSpc>
                <a:spcPct val="110000"/>
              </a:lnSpc>
            </a:pPr>
            <a:r>
              <a:rPr lang="zh-CN" altLang="en-US" b="1" dirty="0">
                <a:latin typeface="华文楷体" pitchFamily="2" charset="-122"/>
                <a:ea typeface="华文楷体" pitchFamily="2" charset="-122"/>
              </a:rPr>
              <a:t>用户可以开发自己的工具箱</a:t>
            </a:r>
            <a:endParaRPr lang="zh-CN" altLang="en-US" b="1" dirty="0">
              <a:latin typeface="华文楷体" pitchFamily="2" charset="-122"/>
              <a:ea typeface="华文楷体" pitchFamily="2" charset="-122"/>
            </a:endParaRPr>
          </a:p>
          <a:p>
            <a:pPr lvl="1" algn="just" eaLnBrk="1" hangingPunct="1">
              <a:lnSpc>
                <a:spcPct val="110000"/>
              </a:lnSpc>
            </a:pPr>
            <a:r>
              <a:rPr lang="zh-CN" altLang="en-US" b="1" dirty="0">
                <a:latin typeface="华文楷体" pitchFamily="2" charset="-122"/>
                <a:ea typeface="华文楷体" pitchFamily="2" charset="-122"/>
              </a:rPr>
              <a:t>可以方便地与</a:t>
            </a:r>
            <a:r>
              <a:rPr lang="en-US" altLang="zh-CN" b="1" dirty="0">
                <a:latin typeface="华文楷体" pitchFamily="2" charset="-122"/>
                <a:ea typeface="华文楷体" pitchFamily="2" charset="-122"/>
              </a:rPr>
              <a:t>Fortran</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C</a:t>
            </a:r>
            <a:r>
              <a:rPr lang="zh-CN" altLang="en-US" b="1" dirty="0">
                <a:latin typeface="华文楷体" pitchFamily="2" charset="-122"/>
                <a:ea typeface="华文楷体" pitchFamily="2" charset="-122"/>
              </a:rPr>
              <a:t>等语言接口</a:t>
            </a:r>
            <a:r>
              <a:rPr lang="zh-CN" altLang="en-US" sz="2000" b="1" dirty="0">
                <a:latin typeface="华文楷体" pitchFamily="2" charset="-122"/>
                <a:ea typeface="华文楷体" pitchFamily="2" charset="-122"/>
              </a:rPr>
              <a:t> </a:t>
            </a:r>
            <a:endParaRPr lang="zh-CN" altLang="en-US" b="1" dirty="0">
              <a:latin typeface="华文楷体" pitchFamily="2" charset="-122"/>
              <a:ea typeface="华文楷体" pitchFamily="2" charset="-122"/>
            </a:endParaRPr>
          </a:p>
          <a:p>
            <a:pPr lvl="0" algn="just" eaLnBrk="1" hangingPunct="1">
              <a:lnSpc>
                <a:spcPct val="110000"/>
              </a:lnSpc>
            </a:pPr>
            <a:r>
              <a:rPr lang="zh-CN" altLang="en-US" b="1" dirty="0">
                <a:solidFill>
                  <a:srgbClr val="0000FF"/>
                </a:solidFill>
                <a:latin typeface="华文楷体" pitchFamily="2" charset="-122"/>
                <a:ea typeface="华文楷体" pitchFamily="2" charset="-122"/>
              </a:rPr>
              <a:t>编程易、效率高</a:t>
            </a:r>
            <a:r>
              <a:rPr lang="zh-CN" altLang="en-US" sz="2400" b="1" dirty="0">
                <a:latin typeface="华文楷体" pitchFamily="2" charset="-122"/>
                <a:ea typeface="华文楷体" pitchFamily="2" charset="-122"/>
              </a:rPr>
              <a:t> </a:t>
            </a:r>
            <a:endParaRPr lang="zh-CN" altLang="en-US" sz="2400" b="1" dirty="0">
              <a:latin typeface="华文楷体" pitchFamily="2" charset="-122"/>
              <a:ea typeface="华文楷体" pitchFamily="2" charset="-122"/>
            </a:endParaRPr>
          </a:p>
          <a:p>
            <a:pPr lvl="1" algn="just" eaLnBrk="1" hangingPunct="1">
              <a:lnSpc>
                <a:spcPct val="110000"/>
              </a:lnSpc>
            </a:pP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以数组为基本计算单元</a:t>
            </a:r>
            <a:endParaRPr lang="zh-CN" altLang="en-US" b="1" dirty="0">
              <a:latin typeface="华文楷体" pitchFamily="2" charset="-122"/>
              <a:ea typeface="华文楷体" pitchFamily="2" charset="-122"/>
            </a:endParaRPr>
          </a:p>
          <a:p>
            <a:pPr lvl="1" algn="just" eaLnBrk="1" hangingPunct="1">
              <a:lnSpc>
                <a:spcPct val="110000"/>
              </a:lnSpc>
            </a:pPr>
            <a:r>
              <a:rPr lang="zh-CN" altLang="en-US" b="1" dirty="0">
                <a:latin typeface="华文楷体" pitchFamily="2" charset="-122"/>
                <a:ea typeface="华文楷体" pitchFamily="2" charset="-122"/>
              </a:rPr>
              <a:t>具有大量的算法优化的功能函数</a:t>
            </a:r>
            <a:endParaRPr lang="zh-CN" altLang="en-US" b="1" dirty="0">
              <a:latin typeface="华文楷体" pitchFamily="2" charset="-122"/>
              <a:ea typeface="华文楷体" pitchFamily="2" charset="-122"/>
            </a:endParaRPr>
          </a:p>
          <a:p>
            <a:pPr lvl="0" eaLnBrk="1" hangingPunct="1">
              <a:lnSpc>
                <a:spcPct val="110000"/>
              </a:lnSpc>
            </a:pPr>
            <a:endParaRPr lang="en-US" altLang="zh-CN" b="1" dirty="0">
              <a:solidFill>
                <a:schemeClr val="folHlink"/>
              </a:solidFill>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484">
                                            <p:txEl>
                                              <p:charRg st="0" end="10"/>
                                            </p:txEl>
                                          </p:spTgt>
                                        </p:tgtEl>
                                        <p:attrNameLst>
                                          <p:attrName>style.visibility</p:attrName>
                                        </p:attrNameLst>
                                      </p:cBhvr>
                                      <p:to>
                                        <p:strVal val="visible"/>
                                      </p:to>
                                    </p:set>
                                    <p:animEffect transition="in" filter="wipe(up)">
                                      <p:cBhvr>
                                        <p:cTn id="7" dur="1000"/>
                                        <p:tgtEl>
                                          <p:spTgt spid="20484">
                                            <p:txEl>
                                              <p:charRg st="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484">
                                            <p:txEl>
                                              <p:charRg st="10" end="33"/>
                                            </p:txEl>
                                          </p:spTgt>
                                        </p:tgtEl>
                                        <p:attrNameLst>
                                          <p:attrName>style.visibility</p:attrName>
                                        </p:attrNameLst>
                                      </p:cBhvr>
                                      <p:to>
                                        <p:strVal val="visible"/>
                                      </p:to>
                                    </p:set>
                                    <p:animEffect transition="in" filter="wipe(up)">
                                      <p:cBhvr>
                                        <p:cTn id="12" dur="500"/>
                                        <p:tgtEl>
                                          <p:spTgt spid="20484">
                                            <p:txEl>
                                              <p:charRg st="10" end="3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484">
                                            <p:txEl>
                                              <p:charRg st="33" end="84"/>
                                            </p:txEl>
                                          </p:spTgt>
                                        </p:tgtEl>
                                        <p:attrNameLst>
                                          <p:attrName>style.visibility</p:attrName>
                                        </p:attrNameLst>
                                      </p:cBhvr>
                                      <p:to>
                                        <p:strVal val="visible"/>
                                      </p:to>
                                    </p:set>
                                    <p:animEffect transition="in" filter="wipe(up)">
                                      <p:cBhvr>
                                        <p:cTn id="17" dur="500"/>
                                        <p:tgtEl>
                                          <p:spTgt spid="20484">
                                            <p:txEl>
                                              <p:charRg st="33" end="8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484">
                                            <p:txEl>
                                              <p:charRg st="84" end="98"/>
                                            </p:txEl>
                                          </p:spTgt>
                                        </p:tgtEl>
                                        <p:attrNameLst>
                                          <p:attrName>style.visibility</p:attrName>
                                        </p:attrNameLst>
                                      </p:cBhvr>
                                      <p:to>
                                        <p:strVal val="visible"/>
                                      </p:to>
                                    </p:set>
                                    <p:animEffect transition="in" filter="wipe(up)">
                                      <p:cBhvr>
                                        <p:cTn id="22" dur="500"/>
                                        <p:tgtEl>
                                          <p:spTgt spid="20484">
                                            <p:txEl>
                                              <p:charRg st="84" end="9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0484">
                                            <p:txEl>
                                              <p:charRg st="98" end="111"/>
                                            </p:txEl>
                                          </p:spTgt>
                                        </p:tgtEl>
                                        <p:attrNameLst>
                                          <p:attrName>style.visibility</p:attrName>
                                        </p:attrNameLst>
                                      </p:cBhvr>
                                      <p:to>
                                        <p:strVal val="visible"/>
                                      </p:to>
                                    </p:set>
                                    <p:animEffect transition="in" filter="wipe(up)">
                                      <p:cBhvr>
                                        <p:cTn id="27" dur="500"/>
                                        <p:tgtEl>
                                          <p:spTgt spid="20484">
                                            <p:txEl>
                                              <p:charRg st="98" end="1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484">
                                            <p:txEl>
                                              <p:charRg st="111" end="129"/>
                                            </p:txEl>
                                          </p:spTgt>
                                        </p:tgtEl>
                                        <p:attrNameLst>
                                          <p:attrName>style.visibility</p:attrName>
                                        </p:attrNameLst>
                                      </p:cBhvr>
                                      <p:to>
                                        <p:strVal val="visible"/>
                                      </p:to>
                                    </p:set>
                                    <p:animEffect transition="in" filter="wipe(up)">
                                      <p:cBhvr>
                                        <p:cTn id="32" dur="500"/>
                                        <p:tgtEl>
                                          <p:spTgt spid="20484">
                                            <p:txEl>
                                              <p:charRg st="111" end="12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484">
                                            <p:txEl>
                                              <p:charRg st="129" end="142"/>
                                            </p:txEl>
                                          </p:spTgt>
                                        </p:tgtEl>
                                        <p:attrNameLst>
                                          <p:attrName>style.visibility</p:attrName>
                                        </p:attrNameLst>
                                      </p:cBhvr>
                                      <p:to>
                                        <p:strVal val="visible"/>
                                      </p:to>
                                    </p:set>
                                    <p:animEffect transition="in" filter="wipe(up)">
                                      <p:cBhvr>
                                        <p:cTn id="37" dur="500"/>
                                        <p:tgtEl>
                                          <p:spTgt spid="20484">
                                            <p:txEl>
                                              <p:charRg st="129" end="14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484">
                                            <p:txEl>
                                              <p:charRg st="142" end="164"/>
                                            </p:txEl>
                                          </p:spTgt>
                                        </p:tgtEl>
                                        <p:attrNameLst>
                                          <p:attrName>style.visibility</p:attrName>
                                        </p:attrNameLst>
                                      </p:cBhvr>
                                      <p:to>
                                        <p:strVal val="visible"/>
                                      </p:to>
                                    </p:set>
                                    <p:animEffect transition="in" filter="wipe(up)">
                                      <p:cBhvr>
                                        <p:cTn id="42" dur="500"/>
                                        <p:tgtEl>
                                          <p:spTgt spid="20484">
                                            <p:txEl>
                                              <p:charRg st="142" end="16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484">
                                            <p:txEl>
                                              <p:charRg st="164" end="173"/>
                                            </p:txEl>
                                          </p:spTgt>
                                        </p:tgtEl>
                                        <p:attrNameLst>
                                          <p:attrName>style.visibility</p:attrName>
                                        </p:attrNameLst>
                                      </p:cBhvr>
                                      <p:to>
                                        <p:strVal val="visible"/>
                                      </p:to>
                                    </p:set>
                                    <p:animEffect transition="in" filter="wipe(up)">
                                      <p:cBhvr>
                                        <p:cTn id="47" dur="500"/>
                                        <p:tgtEl>
                                          <p:spTgt spid="20484">
                                            <p:txEl>
                                              <p:charRg st="164" end="17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0484">
                                            <p:txEl>
                                              <p:charRg st="173" end="190"/>
                                            </p:txEl>
                                          </p:spTgt>
                                        </p:tgtEl>
                                        <p:attrNameLst>
                                          <p:attrName>style.visibility</p:attrName>
                                        </p:attrNameLst>
                                      </p:cBhvr>
                                      <p:to>
                                        <p:strVal val="visible"/>
                                      </p:to>
                                    </p:set>
                                    <p:animEffect transition="in" filter="wipe(up)">
                                      <p:cBhvr>
                                        <p:cTn id="52" dur="500"/>
                                        <p:tgtEl>
                                          <p:spTgt spid="20484">
                                            <p:txEl>
                                              <p:charRg st="173" end="19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0484">
                                            <p:txEl>
                                              <p:charRg st="190" end="205"/>
                                            </p:txEl>
                                          </p:spTgt>
                                        </p:tgtEl>
                                        <p:attrNameLst>
                                          <p:attrName>style.visibility</p:attrName>
                                        </p:attrNameLst>
                                      </p:cBhvr>
                                      <p:to>
                                        <p:strVal val="visible"/>
                                      </p:to>
                                    </p:set>
                                    <p:animEffect transition="in" filter="wipe(up)">
                                      <p:cBhvr>
                                        <p:cTn id="57" dur="500"/>
                                        <p:tgtEl>
                                          <p:spTgt spid="20484">
                                            <p:txEl>
                                              <p:charRg st="190" end="20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77155"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170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77156" name="Rectangle 2"/>
          <p:cNvSpPr>
            <a:spLocks noGrp="1"/>
          </p:cNvSpPr>
          <p:nvPr>
            <p:ph sz="quarter" idx="1"/>
          </p:nvPr>
        </p:nvSpPr>
        <p:spPr>
          <a:xfrm>
            <a:off x="914400" y="1125538"/>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barh(year, people, ‘group’);</a:t>
            </a:r>
            <a:r>
              <a:rPr lang="en-US" altLang="zh-CN" b="1" dirty="0">
                <a:latin typeface="Times New Roman" panose="02020603050405020304" pitchFamily="18" charset="0"/>
                <a:ea typeface="华文楷体" pitchFamily="2" charset="-122"/>
              </a:rPr>
              <a:t>    </a:t>
            </a:r>
            <a:r>
              <a:rPr lang="en-US" altLang="zh-CN" b="1" dirty="0">
                <a:solidFill>
                  <a:srgbClr val="006600"/>
                </a:solidFill>
                <a:latin typeface="Times New Roman" panose="02020603050405020304" pitchFamily="18" charset="0"/>
                <a:ea typeface="华文楷体" pitchFamily="2" charset="-122"/>
              </a:rPr>
              <a:t>% </a:t>
            </a:r>
            <a:r>
              <a:rPr lang="zh-CN" altLang="en-US" b="1" dirty="0">
                <a:solidFill>
                  <a:srgbClr val="006600"/>
                </a:solidFill>
                <a:latin typeface="Times New Roman" panose="02020603050405020304" pitchFamily="18" charset="0"/>
                <a:ea typeface="华文楷体" pitchFamily="2" charset="-122"/>
              </a:rPr>
              <a:t>分组式直方图</a:t>
            </a:r>
            <a:endParaRPr lang="zh-CN" altLang="en-US" b="1" dirty="0">
              <a:solidFill>
                <a:srgbClr val="006600"/>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en-US" altLang="zh-CN" b="1" dirty="0">
                <a:latin typeface="Times New Roman" panose="02020603050405020304" pitchFamily="18" charset="0"/>
                <a:ea typeface="华文楷体" pitchFamily="2" charset="-122"/>
              </a:rPr>
              <a:t>legend(‘\fontsize{6}first’, ‘\fontsize{6}second’, ‘\fontsize{6}third');</a:t>
            </a:r>
            <a:endParaRPr lang="en-US" altLang="zh-CN" b="1" dirty="0">
              <a:latin typeface="Times New Roman" panose="02020603050405020304" pitchFamily="18" charset="0"/>
              <a:ea typeface="华文楷体" pitchFamily="2" charset="-122"/>
            </a:endParaRPr>
          </a:p>
        </p:txBody>
      </p:sp>
      <p:pic>
        <p:nvPicPr>
          <p:cNvPr id="177157" name="Picture 3"/>
          <p:cNvPicPr>
            <a:picLocks noChangeAspect="1"/>
          </p:cNvPicPr>
          <p:nvPr/>
        </p:nvPicPr>
        <p:blipFill>
          <a:blip r:embed="rId1"/>
          <a:srcRect t="19611" b="3766"/>
          <a:stretch>
            <a:fillRect/>
          </a:stretch>
        </p:blipFill>
        <p:spPr>
          <a:xfrm>
            <a:off x="1835150" y="2133600"/>
            <a:ext cx="5329238" cy="37449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78179"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171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78180" name="Rectangle 2"/>
          <p:cNvSpPr>
            <a:spLocks noGrp="1"/>
          </p:cNvSpPr>
          <p:nvPr>
            <p:ph sz="quarter" idx="1"/>
          </p:nvPr>
        </p:nvSpPr>
        <p:spPr>
          <a:xfrm>
            <a:off x="914400" y="1196975"/>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barh(year, people, ‘stack’); </a:t>
            </a:r>
            <a:r>
              <a:rPr lang="en-US" altLang="zh-CN" b="1" dirty="0">
                <a:latin typeface="Times New Roman" panose="02020603050405020304" pitchFamily="18" charset="0"/>
                <a:ea typeface="华文楷体" pitchFamily="2" charset="-122"/>
              </a:rPr>
              <a:t>   </a:t>
            </a:r>
            <a:r>
              <a:rPr lang="en-US" altLang="zh-CN" b="1" dirty="0">
                <a:solidFill>
                  <a:srgbClr val="006600"/>
                </a:solidFill>
                <a:latin typeface="Times New Roman" panose="02020603050405020304" pitchFamily="18" charset="0"/>
                <a:ea typeface="华文楷体" pitchFamily="2" charset="-122"/>
              </a:rPr>
              <a:t>% </a:t>
            </a:r>
            <a:r>
              <a:rPr lang="zh-CN" altLang="en-US" b="1" dirty="0">
                <a:solidFill>
                  <a:srgbClr val="006600"/>
                </a:solidFill>
                <a:latin typeface="Times New Roman" panose="02020603050405020304" pitchFamily="18" charset="0"/>
                <a:ea typeface="华文楷体" pitchFamily="2" charset="-122"/>
              </a:rPr>
              <a:t>累积式直方图</a:t>
            </a:r>
            <a:endParaRPr lang="zh-CN" altLang="en-US" b="1" dirty="0">
              <a:solidFill>
                <a:srgbClr val="006600"/>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en-US" altLang="zh-CN" b="1" dirty="0">
                <a:latin typeface="Times New Roman" panose="02020603050405020304" pitchFamily="18" charset="0"/>
                <a:ea typeface="华文楷体" pitchFamily="2" charset="-122"/>
              </a:rPr>
              <a:t>legend(‘\fontsize{6} </a:t>
            </a:r>
            <a:r>
              <a:rPr lang="zh-CN" altLang="en-US" b="1" dirty="0">
                <a:latin typeface="Times New Roman" panose="02020603050405020304" pitchFamily="18" charset="0"/>
                <a:ea typeface="华文楷体" pitchFamily="2" charset="-122"/>
              </a:rPr>
              <a:t>first</a:t>
            </a:r>
            <a:r>
              <a:rPr lang="en-US" altLang="zh-CN" b="1" dirty="0">
                <a:latin typeface="Times New Roman" panose="02020603050405020304" pitchFamily="18" charset="0"/>
                <a:ea typeface="华文楷体" pitchFamily="2" charset="-122"/>
              </a:rPr>
              <a:t>’, ‘\fontsize{6}second’, ‘\fontsize{6}third');</a:t>
            </a:r>
            <a:endParaRPr lang="en-US" altLang="zh-CN" b="1" dirty="0">
              <a:latin typeface="Times New Roman" panose="02020603050405020304" pitchFamily="18" charset="0"/>
              <a:ea typeface="华文楷体" pitchFamily="2" charset="-122"/>
            </a:endParaRPr>
          </a:p>
        </p:txBody>
      </p:sp>
      <p:pic>
        <p:nvPicPr>
          <p:cNvPr id="178181" name="Picture 3"/>
          <p:cNvPicPr>
            <a:picLocks noChangeAspect="1"/>
          </p:cNvPicPr>
          <p:nvPr/>
        </p:nvPicPr>
        <p:blipFill>
          <a:blip r:embed="rId1"/>
          <a:srcRect t="17616"/>
          <a:stretch>
            <a:fillRect/>
          </a:stretch>
        </p:blipFill>
        <p:spPr>
          <a:xfrm>
            <a:off x="1835150" y="2205038"/>
            <a:ext cx="5472113" cy="3679825"/>
          </a:xfrm>
          <a:prstGeom prst="rect">
            <a:avLst/>
          </a:prstGeom>
          <a:noFill/>
          <a:ln w="9525">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Rectangle 2"/>
          <p:cNvSpPr>
            <a:spLocks noGrp="1"/>
          </p:cNvSpPr>
          <p:nvPr>
            <p:ph type="title" idx="4294967295"/>
          </p:nvPr>
        </p:nvSpPr>
        <p:spPr>
          <a:xfrm>
            <a:off x="1079500" y="296863"/>
            <a:ext cx="7793038"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饼图指令pie</a:t>
            </a:r>
            <a:r>
              <a:rPr lang="zh-CN" altLang="zh-CN" sz="3600" dirty="0"/>
              <a:t> </a:t>
            </a:r>
            <a:endParaRPr lang="zh-CN" altLang="zh-CN" sz="3600" dirty="0"/>
          </a:p>
        </p:txBody>
      </p:sp>
      <p:sp>
        <p:nvSpPr>
          <p:cNvPr id="17920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7920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172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79205" name="Rectangle 3"/>
          <p:cNvSpPr>
            <a:spLocks noGrp="1"/>
          </p:cNvSpPr>
          <p:nvPr>
            <p:ph sz="quarter" idx="1"/>
          </p:nvPr>
        </p:nvSpPr>
        <p:spPr>
          <a:xfrm>
            <a:off x="457200" y="1412875"/>
            <a:ext cx="8686800" cy="4608513"/>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2600" b="1" dirty="0">
                <a:latin typeface="Times New Roman" panose="02020603050405020304" pitchFamily="18" charset="0"/>
                <a:ea typeface="华文楷体" pitchFamily="2" charset="-122"/>
                <a:sym typeface="Arial" panose="020B0604020202020204" pitchFamily="34" charset="0"/>
              </a:rPr>
              <a:t>饼图指令</a:t>
            </a:r>
            <a:r>
              <a:rPr lang="en-US" altLang="zh-CN" sz="2600" b="1" dirty="0">
                <a:latin typeface="Times New Roman" panose="02020603050405020304" pitchFamily="18" charset="0"/>
                <a:ea typeface="华文楷体" pitchFamily="2" charset="-122"/>
                <a:sym typeface="Arial" panose="020B0604020202020204" pitchFamily="34" charset="0"/>
              </a:rPr>
              <a:t>pie </a:t>
            </a:r>
            <a:r>
              <a:rPr lang="zh-CN" altLang="en-US" sz="2600" b="1" dirty="0">
                <a:latin typeface="Times New Roman" panose="02020603050405020304" pitchFamily="18" charset="0"/>
                <a:ea typeface="华文楷体" pitchFamily="2" charset="-122"/>
                <a:sym typeface="Arial" panose="020B0604020202020204" pitchFamily="34" charset="0"/>
              </a:rPr>
              <a:t>用来</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表示各元素占总和的百分数</a:t>
            </a:r>
            <a:r>
              <a:rPr lang="zh-CN" altLang="en-US" sz="2800" b="1" dirty="0">
                <a:solidFill>
                  <a:srgbClr val="0000FF"/>
                </a:solidFill>
                <a:latin typeface="Times New Roman" panose="02020603050405020304" pitchFamily="18" charset="0"/>
                <a:ea typeface="华文楷体" pitchFamily="2" charset="-122"/>
              </a:rPr>
              <a:t>。</a:t>
            </a:r>
            <a:r>
              <a:rPr lang="zh-CN" altLang="en-US" sz="2600" b="1" dirty="0">
                <a:latin typeface="Times New Roman" panose="02020603050405020304" pitchFamily="18" charset="0"/>
                <a:ea typeface="华文楷体" pitchFamily="2" charset="-122"/>
                <a:sym typeface="Arial" panose="020B0604020202020204" pitchFamily="34" charset="0"/>
              </a:rPr>
              <a:t>该指令第二输入变量是与第一变量同长的</a:t>
            </a:r>
            <a:r>
              <a:rPr lang="en-US" altLang="zh-CN" sz="2600" b="1" dirty="0">
                <a:latin typeface="Times New Roman" panose="02020603050405020304" pitchFamily="18" charset="0"/>
                <a:ea typeface="华文楷体" pitchFamily="2" charset="-122"/>
                <a:sym typeface="Arial" panose="020B0604020202020204" pitchFamily="34" charset="0"/>
              </a:rPr>
              <a:t>0-1</a:t>
            </a:r>
            <a:r>
              <a:rPr lang="zh-CN" altLang="en-US" sz="2600" b="1" dirty="0">
                <a:latin typeface="Times New Roman" panose="02020603050405020304" pitchFamily="18" charset="0"/>
                <a:ea typeface="华文楷体" pitchFamily="2" charset="-122"/>
                <a:sym typeface="Arial" panose="020B0604020202020204" pitchFamily="34" charset="0"/>
              </a:rPr>
              <a:t>向量，</a:t>
            </a:r>
            <a:r>
              <a:rPr lang="en-US" altLang="zh-CN" sz="2600" b="1" dirty="0">
                <a:latin typeface="Times New Roman" panose="02020603050405020304" pitchFamily="18" charset="0"/>
                <a:ea typeface="华文楷体" pitchFamily="2" charset="-122"/>
                <a:sym typeface="Arial" panose="020B0604020202020204" pitchFamily="34" charset="0"/>
              </a:rPr>
              <a:t>1</a:t>
            </a:r>
            <a:r>
              <a:rPr lang="zh-CN" altLang="en-US" sz="2600" b="1" dirty="0">
                <a:latin typeface="Times New Roman" panose="02020603050405020304" pitchFamily="18" charset="0"/>
                <a:ea typeface="华文楷体" pitchFamily="2" charset="-122"/>
                <a:sym typeface="Arial" panose="020B0604020202020204" pitchFamily="34" charset="0"/>
              </a:rPr>
              <a:t>使对应扇块突出。</a:t>
            </a:r>
            <a:endParaRPr lang="zh-CN"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buNone/>
            </a:pPr>
            <a:endParaRPr lang="zh-CN" altLang="en-US" sz="2600"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en-US" altLang="zh-CN" sz="2400" b="1" dirty="0">
                <a:latin typeface="Times New Roman" panose="02020603050405020304" pitchFamily="18" charset="0"/>
              </a:rPr>
              <a:t>a=[1,1.6,1.2,0.8,2.1];</a:t>
            </a:r>
            <a:endParaRPr lang="en-US" altLang="zh-CN" sz="2400" b="1" dirty="0">
              <a:latin typeface="Times New Roman" panose="02020603050405020304" pitchFamily="18" charset="0"/>
            </a:endParaRPr>
          </a:p>
          <a:p>
            <a:pPr lvl="0"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subplot(1,2,1),pie(a,[1 0 1 0 0]),</a:t>
            </a:r>
            <a:endParaRPr lang="en-US" altLang="zh-CN" sz="2400" b="1" dirty="0">
              <a:solidFill>
                <a:srgbClr val="0000FF"/>
              </a:solidFill>
              <a:latin typeface="Times New Roman" panose="02020603050405020304" pitchFamily="18" charset="0"/>
            </a:endParaRPr>
          </a:p>
          <a:p>
            <a:pPr lvl="0" algn="just" eaLnBrk="1" hangingPunct="1">
              <a:buFont typeface="Wingdings" panose="05000000000000000000" pitchFamily="2" charset="2"/>
              <a:buNone/>
            </a:pPr>
            <a:r>
              <a:rPr lang="en-US" altLang="zh-CN" sz="2400" b="1" dirty="0">
                <a:latin typeface="Times New Roman" panose="02020603050405020304" pitchFamily="18" charset="0"/>
              </a:rPr>
              <a:t>legend({'1','2','3','4','5'})</a:t>
            </a:r>
            <a:endParaRPr lang="en-US" altLang="zh-CN" sz="2400" b="1" dirty="0">
              <a:latin typeface="Times New Roman" panose="02020603050405020304" pitchFamily="18" charset="0"/>
            </a:endParaRPr>
          </a:p>
          <a:p>
            <a:pPr lvl="0"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subplot(1,2,2), b=int8(a==min(a))</a:t>
            </a:r>
            <a:endParaRPr lang="en-US" altLang="zh-CN" sz="2400" b="1" dirty="0">
              <a:solidFill>
                <a:srgbClr val="0000FF"/>
              </a:solidFill>
              <a:latin typeface="Times New Roman" panose="02020603050405020304" pitchFamily="18" charset="0"/>
            </a:endParaRPr>
          </a:p>
          <a:p>
            <a:pPr lvl="0"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pie3(a,b)</a:t>
            </a:r>
            <a:endParaRPr lang="en-US" altLang="zh-CN" sz="2400" b="1" dirty="0">
              <a:solidFill>
                <a:srgbClr val="0000FF"/>
              </a:solidFill>
              <a:latin typeface="Times New Roman" panose="02020603050405020304" pitchFamily="18" charset="0"/>
            </a:endParaRPr>
          </a:p>
          <a:p>
            <a:pPr lvl="0"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colormap(cool)</a:t>
            </a:r>
            <a:r>
              <a:rPr lang="en-US" altLang="zh-CN" sz="2200" b="1" dirty="0">
                <a:solidFill>
                  <a:srgbClr val="0000FF"/>
                </a:solidFill>
                <a:latin typeface="Times New Roman" panose="02020603050405020304" pitchFamily="18" charset="0"/>
              </a:rPr>
              <a:t>  </a:t>
            </a:r>
            <a:endParaRPr lang="en-US" altLang="zh-CN" sz="2200" b="1" dirty="0">
              <a:solidFill>
                <a:srgbClr val="0000FF"/>
              </a:solidFill>
              <a:latin typeface="Times New Roman" panose="02020603050405020304" pitchFamily="18"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80227"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173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80228" name="Picture 2"/>
          <p:cNvPicPr>
            <a:picLocks noGrp="1"/>
          </p:cNvPicPr>
          <p:nvPr>
            <p:ph sz="quarter" idx="1"/>
          </p:nvPr>
        </p:nvPicPr>
        <p:blipFill>
          <a:blip r:embed="rId1"/>
          <a:srcRect/>
          <a:stretch>
            <a:fillRect/>
          </a:stretch>
        </p:blipFill>
        <p:spPr>
          <a:xfrm>
            <a:off x="1943100" y="1520825"/>
            <a:ext cx="5038725" cy="3713163"/>
          </a:xfrm>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Rectangle 2"/>
          <p:cNvSpPr>
            <a:spLocks noGrp="1"/>
          </p:cNvSpPr>
          <p:nvPr>
            <p:ph type="title" idx="4294967295"/>
          </p:nvPr>
        </p:nvSpPr>
        <p:spPr>
          <a:xfrm>
            <a:off x="1116013" y="296863"/>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离散杆图stem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8125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8125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174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81253" name="Rectangle 3"/>
          <p:cNvSpPr>
            <a:spLocks noGrp="1"/>
          </p:cNvSpPr>
          <p:nvPr>
            <p:ph sz="quarter" idx="1"/>
          </p:nvPr>
        </p:nvSpPr>
        <p:spPr>
          <a:xfrm>
            <a:off x="914400" y="1196975"/>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zh-CN" altLang="en-US" sz="2600" b="1" dirty="0">
                <a:latin typeface="Times New Roman" panose="02020603050405020304" pitchFamily="18" charset="0"/>
                <a:ea typeface="华文楷体" pitchFamily="2" charset="-122"/>
              </a:rPr>
              <a:t>余弦波的采样信号图</a:t>
            </a:r>
            <a:endParaRPr lang="zh-CN" altLang="en-US" sz="2600" b="1" dirty="0">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fr-FR" altLang="en-US" sz="2800" b="1" dirty="0">
                <a:latin typeface="Times New Roman" panose="02020603050405020304" pitchFamily="18" charset="0"/>
              </a:rPr>
              <a:t>t = linspace(-2*pi,2*pi,20);</a:t>
            </a:r>
            <a:endParaRPr lang="fr-FR" altLang="en-US" sz="2800" b="1" dirty="0">
              <a:latin typeface="Times New Roman" panose="02020603050405020304" pitchFamily="18" charset="0"/>
            </a:endParaRPr>
          </a:p>
          <a:p>
            <a:pPr lvl="0" algn="just" eaLnBrk="1" hangingPunct="1">
              <a:buFont typeface="Wingdings" panose="05000000000000000000" pitchFamily="2" charset="2"/>
              <a:buNone/>
            </a:pPr>
            <a:r>
              <a:rPr lang="fr-FR" altLang="en-US" sz="2800" b="1" dirty="0">
                <a:solidFill>
                  <a:srgbClr val="0000FF"/>
                </a:solidFill>
                <a:latin typeface="Times New Roman" panose="02020603050405020304" pitchFamily="18" charset="0"/>
              </a:rPr>
              <a:t>h = stem(t,cos(t));</a:t>
            </a:r>
            <a:endParaRPr lang="fr-FR" altLang="en-US" sz="2800" b="1" dirty="0">
              <a:solidFill>
                <a:srgbClr val="0000FF"/>
              </a:solidFill>
              <a:latin typeface="Times New Roman" panose="02020603050405020304" pitchFamily="18" charset="0"/>
            </a:endParaRPr>
          </a:p>
        </p:txBody>
      </p:sp>
      <p:pic>
        <p:nvPicPr>
          <p:cNvPr id="181254" name="Picture 4"/>
          <p:cNvPicPr>
            <a:picLocks noChangeAspect="1"/>
          </p:cNvPicPr>
          <p:nvPr/>
        </p:nvPicPr>
        <p:blipFill>
          <a:blip r:embed="rId1"/>
          <a:srcRect t="22375"/>
          <a:stretch>
            <a:fillRect/>
          </a:stretch>
        </p:blipFill>
        <p:spPr>
          <a:xfrm>
            <a:off x="2484438" y="3068638"/>
            <a:ext cx="4897437" cy="2997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Rectangle 2"/>
          <p:cNvSpPr>
            <a:spLocks noGrp="1"/>
          </p:cNvSpPr>
          <p:nvPr>
            <p:ph type="title" idx="4294967295"/>
          </p:nvPr>
        </p:nvSpPr>
        <p:spPr>
          <a:xfrm>
            <a:off x="1116013" y="693738"/>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例6.1-15 分别以条形图、填充图、阶梯图和杆图形式绘图</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8227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8227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175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82277" name="Rectangle 3"/>
          <p:cNvSpPr>
            <a:spLocks noGrp="1"/>
          </p:cNvSpPr>
          <p:nvPr>
            <p:ph sz="quarter" idx="1"/>
          </p:nvPr>
        </p:nvSpPr>
        <p:spPr>
          <a:xfrm>
            <a:off x="107950" y="1447800"/>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sz="2400" b="1" dirty="0">
                <a:latin typeface="Times New Roman" panose="02020603050405020304" pitchFamily="18" charset="0"/>
              </a:rPr>
              <a:t>x = 0:0.35:7;</a:t>
            </a:r>
            <a:endParaRPr lang="en-US" altLang="zh-CN" sz="2400" b="1" dirty="0">
              <a:latin typeface="Times New Roman" panose="02020603050405020304" pitchFamily="18" charset="0"/>
            </a:endParaRPr>
          </a:p>
          <a:p>
            <a:pPr lvl="0" algn="just" eaLnBrk="1" hangingPunct="1">
              <a:buFont typeface="Wingdings" panose="05000000000000000000" pitchFamily="2" charset="2"/>
              <a:buNone/>
            </a:pPr>
            <a:r>
              <a:rPr lang="en-US" altLang="zh-CN" sz="2400" b="1" dirty="0">
                <a:latin typeface="Times New Roman" panose="02020603050405020304" pitchFamily="18" charset="0"/>
              </a:rPr>
              <a:t>y = 2*exp(-0.5*x);</a:t>
            </a:r>
            <a:endParaRPr lang="en-US" altLang="zh-CN" sz="2400" b="1" dirty="0">
              <a:latin typeface="Times New Roman" panose="02020603050405020304" pitchFamily="18" charset="0"/>
            </a:endParaRPr>
          </a:p>
          <a:p>
            <a:pPr lvl="0" algn="just" eaLnBrk="1" hangingPunct="1">
              <a:buFont typeface="Wingdings" panose="05000000000000000000" pitchFamily="2" charset="2"/>
              <a:buNone/>
            </a:pPr>
            <a:r>
              <a:rPr lang="en-US" altLang="zh-CN" sz="2400" b="1" dirty="0">
                <a:latin typeface="Times New Roman" panose="02020603050405020304" pitchFamily="18" charset="0"/>
              </a:rPr>
              <a:t>subplot(221);bar(x,y,'g');</a:t>
            </a:r>
            <a:endParaRPr lang="en-US" altLang="zh-CN" sz="2400" b="1" dirty="0">
              <a:latin typeface="Times New Roman" panose="02020603050405020304" pitchFamily="18" charset="0"/>
            </a:endParaRPr>
          </a:p>
          <a:p>
            <a:pPr lvl="0" algn="just" eaLnBrk="1" hangingPunct="1">
              <a:buFont typeface="Wingdings" panose="05000000000000000000" pitchFamily="2" charset="2"/>
              <a:buNone/>
            </a:pPr>
            <a:r>
              <a:rPr lang="en-US" altLang="zh-CN" sz="2400" b="1" dirty="0">
                <a:latin typeface="Times New Roman" panose="02020603050405020304" pitchFamily="18" charset="0"/>
              </a:rPr>
              <a:t>title('bar(x,y,''g'')');axis([0,7,0,2]);</a:t>
            </a:r>
            <a:endParaRPr lang="en-US" altLang="zh-CN" sz="2400" b="1" dirty="0">
              <a:latin typeface="Times New Roman" panose="02020603050405020304" pitchFamily="18" charset="0"/>
            </a:endParaRPr>
          </a:p>
          <a:p>
            <a:pPr lvl="0" algn="just" eaLnBrk="1" hangingPunct="1">
              <a:buFont typeface="Wingdings" panose="05000000000000000000" pitchFamily="2" charset="2"/>
              <a:buNone/>
            </a:pPr>
            <a:r>
              <a:rPr lang="en-US" altLang="zh-CN" sz="2400" b="1" dirty="0">
                <a:latin typeface="Times New Roman" panose="02020603050405020304" pitchFamily="18" charset="0"/>
              </a:rPr>
              <a:t>subplot(222);fill(x,y,'r');</a:t>
            </a:r>
            <a:endParaRPr lang="en-US" altLang="zh-CN" sz="2400" b="1" dirty="0">
              <a:latin typeface="Times New Roman" panose="02020603050405020304" pitchFamily="18" charset="0"/>
            </a:endParaRPr>
          </a:p>
          <a:p>
            <a:pPr lvl="0" algn="just" eaLnBrk="1" hangingPunct="1">
              <a:buFont typeface="Wingdings" panose="05000000000000000000" pitchFamily="2" charset="2"/>
              <a:buNone/>
            </a:pPr>
            <a:r>
              <a:rPr lang="en-US" altLang="zh-CN" sz="2400" b="1" dirty="0">
                <a:latin typeface="Times New Roman" panose="02020603050405020304" pitchFamily="18" charset="0"/>
              </a:rPr>
              <a:t>title('fill(x,y,''r'')');axis([0,7,0,2]);</a:t>
            </a:r>
            <a:endParaRPr lang="en-US" altLang="zh-CN" sz="2400" b="1" dirty="0">
              <a:latin typeface="Times New Roman" panose="02020603050405020304" pitchFamily="18" charset="0"/>
            </a:endParaRPr>
          </a:p>
          <a:p>
            <a:pPr lvl="0" algn="just" eaLnBrk="1" hangingPunct="1">
              <a:buFont typeface="Wingdings" panose="05000000000000000000" pitchFamily="2" charset="2"/>
              <a:buNone/>
            </a:pPr>
            <a:r>
              <a:rPr lang="en-US" altLang="zh-CN" sz="2400" b="1" dirty="0">
                <a:latin typeface="Times New Roman" panose="02020603050405020304" pitchFamily="18" charset="0"/>
              </a:rPr>
              <a:t>subplot(223);stairs(x,y,'b');</a:t>
            </a:r>
            <a:endParaRPr lang="en-US" altLang="zh-CN" sz="2400" b="1" dirty="0">
              <a:latin typeface="Times New Roman" panose="02020603050405020304" pitchFamily="18" charset="0"/>
            </a:endParaRPr>
          </a:p>
          <a:p>
            <a:pPr lvl="0" algn="just" eaLnBrk="1" hangingPunct="1">
              <a:buFont typeface="Wingdings" panose="05000000000000000000" pitchFamily="2" charset="2"/>
              <a:buNone/>
            </a:pPr>
            <a:r>
              <a:rPr lang="en-US" altLang="zh-CN" sz="2400" b="1" dirty="0">
                <a:latin typeface="Times New Roman" panose="02020603050405020304" pitchFamily="18" charset="0"/>
              </a:rPr>
              <a:t>title('stairs(x,y,''b'')');axis([0,7,0,2]);</a:t>
            </a:r>
            <a:endParaRPr lang="en-US" altLang="zh-CN" sz="2400" b="1" dirty="0">
              <a:latin typeface="Times New Roman" panose="02020603050405020304" pitchFamily="18" charset="0"/>
            </a:endParaRPr>
          </a:p>
          <a:p>
            <a:pPr lvl="0" algn="just" eaLnBrk="1" hangingPunct="1">
              <a:buFont typeface="Wingdings" panose="05000000000000000000" pitchFamily="2" charset="2"/>
              <a:buNone/>
            </a:pPr>
            <a:r>
              <a:rPr lang="en-US" altLang="zh-CN" sz="2400" b="1" dirty="0">
                <a:latin typeface="Times New Roman" panose="02020603050405020304" pitchFamily="18" charset="0"/>
              </a:rPr>
              <a:t>subplot(224);stem(x,y,'k');</a:t>
            </a:r>
            <a:endParaRPr lang="en-US" altLang="zh-CN" sz="2400" b="1" dirty="0">
              <a:latin typeface="Times New Roman" panose="02020603050405020304" pitchFamily="18" charset="0"/>
            </a:endParaRPr>
          </a:p>
          <a:p>
            <a:pPr lvl="0" algn="just" eaLnBrk="1" hangingPunct="1">
              <a:buFont typeface="Wingdings" panose="05000000000000000000" pitchFamily="2" charset="2"/>
              <a:buNone/>
            </a:pPr>
            <a:r>
              <a:rPr lang="en-US" altLang="zh-CN" sz="2400" b="1" dirty="0">
                <a:latin typeface="Times New Roman" panose="02020603050405020304" pitchFamily="18" charset="0"/>
              </a:rPr>
              <a:t>title('stem(x,y,''k'')');axis([0,7,0,2]);</a:t>
            </a:r>
            <a:endParaRPr lang="en-US" altLang="zh-CN" sz="2400" b="1" dirty="0">
              <a:latin typeface="Times New Roman" panose="02020603050405020304" pitchFamily="18" charset="0"/>
            </a:endParaRPr>
          </a:p>
        </p:txBody>
      </p:sp>
      <p:pic>
        <p:nvPicPr>
          <p:cNvPr id="182278" name="Picture 4"/>
          <p:cNvPicPr>
            <a:picLocks noChangeAspect="1"/>
          </p:cNvPicPr>
          <p:nvPr/>
        </p:nvPicPr>
        <p:blipFill>
          <a:blip r:embed="rId1"/>
          <a:stretch>
            <a:fillRect/>
          </a:stretch>
        </p:blipFill>
        <p:spPr>
          <a:xfrm>
            <a:off x="4789488" y="1328738"/>
            <a:ext cx="4103687" cy="30781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2278"/>
                                        </p:tgtEl>
                                        <p:attrNameLst>
                                          <p:attrName>style.visibility</p:attrName>
                                        </p:attrNameLst>
                                      </p:cBhvr>
                                      <p:to>
                                        <p:strVal val="visible"/>
                                      </p:to>
                                    </p:set>
                                    <p:animEffect transition="in" filter="blinds(horizontal)">
                                      <p:cBhvr>
                                        <p:cTn id="7" dur="500"/>
                                        <p:tgtEl>
                                          <p:spTgt spid="182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Rectangle 2"/>
          <p:cNvSpPr>
            <a:spLocks noGrp="1"/>
          </p:cNvSpPr>
          <p:nvPr>
            <p:ph type="title" idx="4294967295"/>
          </p:nvPr>
        </p:nvSpPr>
        <p:spPr>
          <a:xfrm>
            <a:off x="1150938" y="333375"/>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例6.1-16 极坐标图</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8329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8330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176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83301" name="Rectangle 3"/>
          <p:cNvSpPr>
            <a:spLocks noGrp="1"/>
          </p:cNvSpPr>
          <p:nvPr>
            <p:ph sz="quarter" idx="1"/>
          </p:nvPr>
        </p:nvSpPr>
        <p:spPr>
          <a:xfrm>
            <a:off x="914400" y="1052513"/>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sz="2600" b="1" dirty="0">
                <a:latin typeface="Times New Roman" panose="02020603050405020304" pitchFamily="18" charset="0"/>
                <a:ea typeface="华文楷体" pitchFamily="2" charset="-122"/>
              </a:rPr>
              <a:t>polar</a:t>
            </a:r>
            <a:r>
              <a:rPr lang="zh-CN" altLang="en-US" sz="2600" b="1" dirty="0">
                <a:latin typeface="Times New Roman" panose="02020603050405020304" pitchFamily="18" charset="0"/>
                <a:ea typeface="华文楷体" pitchFamily="2" charset="-122"/>
              </a:rPr>
              <a:t>函数用来绘制极坐标图，其调用格式为：</a:t>
            </a:r>
            <a:endParaRPr lang="zh-CN" altLang="en-US" sz="2600" b="1" dirty="0">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rPr>
              <a:t>polar(theta,rho,</a:t>
            </a:r>
            <a:r>
              <a:rPr lang="zh-CN" altLang="en-US" sz="2600" b="1" dirty="0">
                <a:solidFill>
                  <a:srgbClr val="0000FF"/>
                </a:solidFill>
                <a:latin typeface="Times New Roman" panose="02020603050405020304" pitchFamily="18" charset="0"/>
                <a:ea typeface="华文楷体" pitchFamily="2" charset="-122"/>
              </a:rPr>
              <a:t>选项</a:t>
            </a:r>
            <a:r>
              <a:rPr lang="en-US" altLang="zh-CN" sz="2600" b="1" dirty="0">
                <a:solidFill>
                  <a:srgbClr val="0000FF"/>
                </a:solidFill>
                <a:latin typeface="Times New Roman" panose="02020603050405020304" pitchFamily="18" charset="0"/>
                <a:ea typeface="华文楷体" pitchFamily="2" charset="-122"/>
              </a:rPr>
              <a:t>)</a:t>
            </a:r>
            <a:endParaRPr lang="en-US" altLang="zh-CN" sz="2600" b="1" dirty="0">
              <a:solidFill>
                <a:srgbClr val="0000FF"/>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rPr>
              <a:t>例：绘制</a:t>
            </a:r>
            <a:r>
              <a:rPr lang="el-GR" altLang="en-US" sz="2600" b="1" dirty="0">
                <a:solidFill>
                  <a:srgbClr val="0000FF"/>
                </a:solidFill>
                <a:latin typeface="Times New Roman" panose="02020603050405020304" pitchFamily="18" charset="0"/>
                <a:ea typeface="华文楷体" pitchFamily="2" charset="-122"/>
              </a:rPr>
              <a:t>ρ</a:t>
            </a:r>
            <a:r>
              <a:rPr lang="en-US" altLang="zh-CN" sz="2600" b="1" dirty="0">
                <a:solidFill>
                  <a:srgbClr val="0000FF"/>
                </a:solidFill>
                <a:latin typeface="Times New Roman" panose="02020603050405020304" pitchFamily="18" charset="0"/>
                <a:ea typeface="华文楷体" pitchFamily="2" charset="-122"/>
              </a:rPr>
              <a:t>=sin(2</a:t>
            </a:r>
            <a:r>
              <a:rPr lang="el-GR" altLang="en-US" sz="2600" b="1" dirty="0">
                <a:solidFill>
                  <a:srgbClr val="0000FF"/>
                </a:solidFill>
                <a:latin typeface="Times New Roman" panose="02020603050405020304" pitchFamily="18" charset="0"/>
                <a:ea typeface="华文楷体" pitchFamily="2" charset="-122"/>
              </a:rPr>
              <a:t>θ</a:t>
            </a:r>
            <a:r>
              <a:rPr lang="en-US" altLang="zh-CN" sz="2600" b="1" dirty="0">
                <a:solidFill>
                  <a:srgbClr val="0000FF"/>
                </a:solidFill>
                <a:latin typeface="Times New Roman" panose="02020603050405020304" pitchFamily="18" charset="0"/>
                <a:ea typeface="华文楷体" pitchFamily="2" charset="-122"/>
              </a:rPr>
              <a:t>)cos(2</a:t>
            </a:r>
            <a:r>
              <a:rPr lang="el-GR" altLang="en-US" sz="2600" b="1" dirty="0">
                <a:solidFill>
                  <a:srgbClr val="0000FF"/>
                </a:solidFill>
                <a:latin typeface="Times New Roman" panose="02020603050405020304" pitchFamily="18" charset="0"/>
                <a:ea typeface="华文楷体" pitchFamily="2" charset="-122"/>
              </a:rPr>
              <a:t>θ</a:t>
            </a:r>
            <a:r>
              <a:rPr lang="en-US" altLang="zh-CN" sz="2600" b="1" dirty="0">
                <a:solidFill>
                  <a:srgbClr val="0000FF"/>
                </a:solidFill>
                <a:latin typeface="Times New Roman" panose="02020603050405020304" pitchFamily="18" charset="0"/>
                <a:ea typeface="华文楷体" pitchFamily="2" charset="-122"/>
              </a:rPr>
              <a:t>)</a:t>
            </a:r>
            <a:r>
              <a:rPr lang="zh-CN" altLang="en-US" sz="2600" b="1" dirty="0">
                <a:solidFill>
                  <a:srgbClr val="0000FF"/>
                </a:solidFill>
                <a:latin typeface="Times New Roman" panose="02020603050405020304" pitchFamily="18" charset="0"/>
                <a:ea typeface="华文楷体" pitchFamily="2" charset="-122"/>
              </a:rPr>
              <a:t>的图形</a:t>
            </a:r>
            <a:endParaRPr lang="zh-CN" altLang="en-US" sz="2600" b="1" dirty="0">
              <a:solidFill>
                <a:srgbClr val="0000FF"/>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en-US" altLang="zh-CN" sz="2600" b="1" dirty="0">
                <a:latin typeface="Times New Roman" panose="02020603050405020304" pitchFamily="18" charset="0"/>
                <a:ea typeface="华文楷体" pitchFamily="2" charset="-122"/>
              </a:rPr>
              <a:t>theta = 0:0.01:2*pi;</a:t>
            </a:r>
            <a:endParaRPr lang="en-US" altLang="zh-CN" sz="2600" b="1" dirty="0">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en-US" altLang="zh-CN" sz="2600" b="1" dirty="0">
                <a:latin typeface="Times New Roman" panose="02020603050405020304" pitchFamily="18" charset="0"/>
                <a:ea typeface="华文楷体" pitchFamily="2" charset="-122"/>
              </a:rPr>
              <a:t>rho = sin(2*theta).*cos(2*theta);</a:t>
            </a:r>
            <a:endParaRPr lang="en-US" altLang="zh-CN" sz="2600" b="1" dirty="0">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rPr>
              <a:t>polar(theta,rho,'k');</a:t>
            </a:r>
            <a:endParaRPr lang="en-US" altLang="zh-CN" sz="2600" b="1" dirty="0">
              <a:solidFill>
                <a:srgbClr val="0000FF"/>
              </a:solidFill>
              <a:latin typeface="Times New Roman" panose="02020603050405020304" pitchFamily="18" charset="0"/>
              <a:ea typeface="华文楷体" pitchFamily="2" charset="-122"/>
            </a:endParaRPr>
          </a:p>
        </p:txBody>
      </p:sp>
      <p:pic>
        <p:nvPicPr>
          <p:cNvPr id="183302" name="Picture 4"/>
          <p:cNvPicPr>
            <a:picLocks noChangeAspect="1"/>
          </p:cNvPicPr>
          <p:nvPr/>
        </p:nvPicPr>
        <p:blipFill>
          <a:blip r:embed="rId1"/>
          <a:stretch>
            <a:fillRect/>
          </a:stretch>
        </p:blipFill>
        <p:spPr>
          <a:xfrm>
            <a:off x="4689475" y="3429000"/>
            <a:ext cx="3959225" cy="2970213"/>
          </a:xfrm>
          <a:prstGeom prst="rect">
            <a:avLst/>
          </a:prstGeom>
          <a:noFill/>
          <a:ln w="9525">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Rectangle 2"/>
          <p:cNvSpPr>
            <a:spLocks noGrp="1"/>
          </p:cNvSpPr>
          <p:nvPr>
            <p:ph type="title" idx="4294967295"/>
          </p:nvPr>
        </p:nvSpPr>
        <p:spPr>
          <a:xfrm>
            <a:off x="1150938" y="333375"/>
            <a:ext cx="7793037" cy="647700"/>
          </a:xfrm>
          <a:ln/>
        </p:spPr>
        <p:txBody>
          <a:bodyPr vert="horz" wrap="square" lIns="91440" tIns="45720" rIns="91440" bIns="91440" anchor="b" anchorCtr="0"/>
          <a:p>
            <a:pPr eaLnBrk="1" hangingPunct="1"/>
            <a:r>
              <a:rPr lang="zh-CN" altLang="en-US" sz="3200" b="1" dirty="0">
                <a:solidFill>
                  <a:srgbClr val="4D009A"/>
                </a:solidFill>
                <a:latin typeface="华文楷体" pitchFamily="2" charset="-122"/>
                <a:ea typeface="华文楷体" pitchFamily="2" charset="-122"/>
                <a:sym typeface="Arial" panose="020B0604020202020204" pitchFamily="34" charset="0"/>
              </a:rPr>
              <a:t>6.2 </a:t>
            </a:r>
            <a:r>
              <a:rPr lang="en-US" altLang="zh-CN" sz="3200" b="1" dirty="0">
                <a:solidFill>
                  <a:srgbClr val="4D009A"/>
                </a:solidFill>
                <a:latin typeface="华文楷体" pitchFamily="2" charset="-122"/>
                <a:ea typeface="华文楷体" pitchFamily="2" charset="-122"/>
                <a:sym typeface="Arial" panose="020B0604020202020204" pitchFamily="34" charset="0"/>
              </a:rPr>
              <a:t> </a:t>
            </a:r>
            <a:r>
              <a:rPr lang="zh-CN" altLang="en-US" sz="3200" b="1" dirty="0">
                <a:solidFill>
                  <a:srgbClr val="4D009A"/>
                </a:solidFill>
                <a:latin typeface="华文楷体" pitchFamily="2" charset="-122"/>
                <a:ea typeface="华文楷体" pitchFamily="2" charset="-122"/>
                <a:sym typeface="Arial" panose="020B0604020202020204" pitchFamily="34" charset="0"/>
              </a:rPr>
              <a:t>3-D数据可视化之三维绘图的基本操作</a:t>
            </a:r>
            <a:endParaRPr lang="zh-CN" altLang="en-US" sz="3200" b="1" dirty="0">
              <a:solidFill>
                <a:srgbClr val="4D009A"/>
              </a:solidFill>
              <a:latin typeface="华文楷体" pitchFamily="2" charset="-122"/>
              <a:ea typeface="华文楷体" pitchFamily="2" charset="-122"/>
              <a:sym typeface="Arial" panose="020B0604020202020204" pitchFamily="34" charset="0"/>
            </a:endParaRPr>
          </a:p>
        </p:txBody>
      </p:sp>
      <p:sp>
        <p:nvSpPr>
          <p:cNvPr id="18432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8432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177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8432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三维线图指令</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plot3</a:t>
            </a:r>
            <a:endPar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90000"/>
              </a:lnSpc>
            </a:pPr>
            <a:r>
              <a:rPr lang="zh-CN" altLang="en-US" sz="2400" b="1" dirty="0">
                <a:solidFill>
                  <a:srgbClr val="0000FF"/>
                </a:solidFill>
                <a:latin typeface="Times New Roman" panose="02020603050405020304" pitchFamily="18" charset="0"/>
                <a:ea typeface="华文楷体" pitchFamily="2" charset="-122"/>
              </a:rPr>
              <a:t>三维绘图指令中，</a:t>
            </a:r>
            <a:r>
              <a:rPr lang="en-US" altLang="zh-CN" sz="2400" b="1" dirty="0">
                <a:solidFill>
                  <a:srgbClr val="0000FF"/>
                </a:solidFill>
                <a:latin typeface="Times New Roman" panose="02020603050405020304" pitchFamily="18" charset="0"/>
                <a:ea typeface="华文楷体" pitchFamily="2" charset="-122"/>
              </a:rPr>
              <a:t>plot3</a:t>
            </a:r>
            <a:r>
              <a:rPr lang="zh-CN" altLang="en-US" sz="2400" b="1" dirty="0">
                <a:solidFill>
                  <a:srgbClr val="0000FF"/>
                </a:solidFill>
                <a:latin typeface="Times New Roman" panose="02020603050405020304" pitchFamily="18" charset="0"/>
                <a:ea typeface="华文楷体" pitchFamily="2" charset="-122"/>
              </a:rPr>
              <a:t>最易于理解，它的使用格式与</a:t>
            </a:r>
            <a:r>
              <a:rPr lang="en-US" altLang="zh-CN" sz="2400" b="1" dirty="0">
                <a:solidFill>
                  <a:srgbClr val="0000FF"/>
                </a:solidFill>
                <a:latin typeface="Times New Roman" panose="02020603050405020304" pitchFamily="18" charset="0"/>
                <a:ea typeface="华文楷体" pitchFamily="2" charset="-122"/>
              </a:rPr>
              <a:t>plot</a:t>
            </a:r>
            <a:r>
              <a:rPr lang="zh-CN" altLang="en-US" sz="2400" b="1" dirty="0">
                <a:solidFill>
                  <a:srgbClr val="0000FF"/>
                </a:solidFill>
                <a:latin typeface="Times New Roman" panose="02020603050405020304" pitchFamily="18" charset="0"/>
                <a:ea typeface="华文楷体" pitchFamily="2" charset="-122"/>
              </a:rPr>
              <a:t>十分相似，只是对应第</a:t>
            </a:r>
            <a:r>
              <a:rPr lang="en-US" altLang="zh-CN" sz="2400" b="1" dirty="0">
                <a:solidFill>
                  <a:srgbClr val="0000FF"/>
                </a:solidFill>
                <a:latin typeface="Times New Roman" panose="02020603050405020304" pitchFamily="18" charset="0"/>
                <a:ea typeface="华文楷体" pitchFamily="2" charset="-122"/>
              </a:rPr>
              <a:t>3 </a:t>
            </a:r>
            <a:r>
              <a:rPr lang="zh-CN" altLang="en-US" sz="2400" b="1" dirty="0">
                <a:solidFill>
                  <a:srgbClr val="0000FF"/>
                </a:solidFill>
                <a:latin typeface="Times New Roman" panose="02020603050405020304" pitchFamily="18" charset="0"/>
                <a:ea typeface="华文楷体" pitchFamily="2" charset="-122"/>
              </a:rPr>
              <a:t>维空间的参量。</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t=(0:0.02:2)*pi;</a:t>
            </a:r>
            <a:endParaRPr lang="fr-FR" altLang="en-US"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fr-FR" altLang="en-US" sz="2400" b="1" dirty="0">
                <a:latin typeface="Times New Roman" panose="02020603050405020304" pitchFamily="18" charset="0"/>
                <a:ea typeface="华文楷体" pitchFamily="2" charset="-122"/>
              </a:rPr>
              <a:t>x=sin(t);</a:t>
            </a:r>
            <a:endParaRPr lang="fr-FR" altLang="en-US"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fr-FR" altLang="en-US" sz="2400" b="1" dirty="0">
                <a:latin typeface="Times New Roman" panose="02020603050405020304" pitchFamily="18" charset="0"/>
                <a:ea typeface="华文楷体" pitchFamily="2" charset="-122"/>
              </a:rPr>
              <a:t>y=cos(t);</a:t>
            </a:r>
            <a:endParaRPr lang="fr-FR" altLang="en-US"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fr-FR" altLang="en-US" sz="2400" b="1" dirty="0">
                <a:latin typeface="Times New Roman" panose="02020603050405020304" pitchFamily="18" charset="0"/>
                <a:ea typeface="华文楷体" pitchFamily="2" charset="-122"/>
              </a:rPr>
              <a:t>z=cos(2*t);</a:t>
            </a:r>
            <a:endParaRPr lang="fr-FR" altLang="en-US"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fr-FR" altLang="en-US" sz="2400" b="1" dirty="0">
                <a:solidFill>
                  <a:srgbClr val="0000FF"/>
                </a:solidFill>
                <a:latin typeface="Times New Roman" panose="02020603050405020304" pitchFamily="18" charset="0"/>
                <a:ea typeface="华文楷体" pitchFamily="2" charset="-122"/>
              </a:rPr>
              <a:t>plot3(x,y,z,'b-',x,y,z,'bd');</a:t>
            </a:r>
            <a:endParaRPr lang="fr-FR" altLang="en-US" sz="24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view([-82,58]);</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box on</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legend('</a:t>
            </a:r>
            <a:r>
              <a:rPr lang="zh-CN" altLang="en-US" sz="2400" b="1" dirty="0">
                <a:latin typeface="Times New Roman" panose="02020603050405020304" pitchFamily="18" charset="0"/>
                <a:ea typeface="华文楷体" pitchFamily="2" charset="-122"/>
              </a:rPr>
              <a:t>链</a:t>
            </a:r>
            <a:r>
              <a:rPr lang="en-US" altLang="zh-CN" sz="2400" b="1" dirty="0">
                <a:latin typeface="Times New Roman" panose="02020603050405020304" pitchFamily="18" charset="0"/>
                <a:ea typeface="华文楷体" pitchFamily="2" charset="-122"/>
              </a:rPr>
              <a:t>','</a:t>
            </a:r>
            <a:r>
              <a:rPr lang="zh-CN" altLang="en-US" sz="2400" b="1" dirty="0">
                <a:latin typeface="Times New Roman" panose="02020603050405020304" pitchFamily="18" charset="0"/>
                <a:ea typeface="华文楷体" pitchFamily="2" charset="-122"/>
              </a:rPr>
              <a:t>宝石</a:t>
            </a:r>
            <a:r>
              <a:rPr lang="en-US" altLang="zh-CN" sz="2400" b="1" dirty="0">
                <a:latin typeface="Times New Roman" panose="02020603050405020304" pitchFamily="18" charset="0"/>
                <a:ea typeface="华文楷体" pitchFamily="2" charset="-122"/>
              </a:rPr>
              <a:t>') </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Rectangle 2"/>
          <p:cNvSpPr>
            <a:spLocks noGrp="1"/>
          </p:cNvSpPr>
          <p:nvPr>
            <p:ph type="title" idx="4294967295"/>
          </p:nvPr>
        </p:nvSpPr>
        <p:spPr>
          <a:xfrm>
            <a:off x="1150938" y="333375"/>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三维线图绘制结果</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8534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8534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178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85349" name="Picture 3"/>
          <p:cNvPicPr>
            <a:picLocks noGrp="1"/>
          </p:cNvPicPr>
          <p:nvPr>
            <p:ph sz="quarter" idx="1"/>
          </p:nvPr>
        </p:nvPicPr>
        <p:blipFill>
          <a:blip r:embed="rId1"/>
          <a:srcRect/>
          <a:stretch>
            <a:fillRect/>
          </a:stretch>
        </p:blipFill>
        <p:spPr>
          <a:xfrm>
            <a:off x="1754188" y="1766888"/>
            <a:ext cx="6092825" cy="3933825"/>
          </a:xfrm>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Rectangle 2"/>
          <p:cNvSpPr>
            <a:spLocks noGrp="1"/>
          </p:cNvSpPr>
          <p:nvPr>
            <p:ph type="title" idx="4294967295"/>
          </p:nvPr>
        </p:nvSpPr>
        <p:spPr>
          <a:xfrm>
            <a:off x="1150938" y="368300"/>
            <a:ext cx="7793037" cy="647700"/>
          </a:xfrm>
          <a:ln/>
        </p:spPr>
        <p:txBody>
          <a:bodyPr vert="horz" wrap="square" lIns="91440" tIns="45720" rIns="91440" bIns="91440" anchor="b" anchorCtr="0"/>
          <a:p>
            <a:pPr eaLnBrk="1" hangingPunct="1">
              <a:buClr>
                <a:schemeClr val="bg2"/>
              </a:buClr>
              <a:buFont typeface="Wingdings" panose="05000000000000000000" pitchFamily="2" charset="2"/>
              <a:buNone/>
            </a:pPr>
            <a:r>
              <a:rPr lang="zh-CN" altLang="zh-CN" sz="3600" b="1" dirty="0">
                <a:solidFill>
                  <a:srgbClr val="4D009A"/>
                </a:solidFill>
                <a:latin typeface="华文楷体" pitchFamily="2" charset="-122"/>
                <a:ea typeface="华文楷体" pitchFamily="2" charset="-122"/>
                <a:sym typeface="Arial" panose="020B0604020202020204" pitchFamily="34" charset="0"/>
              </a:rPr>
              <a:t>三维网线图（mesh）和曲面图（surf）</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8637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8637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179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8637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rPr>
              <a:t>画函数</a:t>
            </a:r>
            <a:r>
              <a:rPr lang="en-US" altLang="zh-CN" sz="2600" b="1" dirty="0">
                <a:solidFill>
                  <a:srgbClr val="0000FF"/>
                </a:solidFill>
                <a:latin typeface="Times New Roman" panose="02020603050405020304" pitchFamily="18" charset="0"/>
                <a:ea typeface="华文楷体" pitchFamily="2" charset="-122"/>
              </a:rPr>
              <a:t>z=f(x,y)</a:t>
            </a:r>
            <a:r>
              <a:rPr lang="zh-CN" altLang="en-US" sz="2600" b="1" dirty="0">
                <a:solidFill>
                  <a:srgbClr val="0000FF"/>
                </a:solidFill>
                <a:latin typeface="Times New Roman" panose="02020603050405020304" pitchFamily="18" charset="0"/>
                <a:ea typeface="华文楷体" pitchFamily="2" charset="-122"/>
              </a:rPr>
              <a:t>所代表的三维空间曲面，需要做以下的数据准备工作：</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确定自变量的取值范围和取值间隔。</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lvl="2" algn="just" eaLnBrk="1" hangingPunct="1"/>
            <a:r>
              <a:rPr lang="fr-FR" altLang="en-US" sz="2200" b="1" dirty="0">
                <a:latin typeface="Times New Roman" panose="02020603050405020304" pitchFamily="18" charset="0"/>
                <a:ea typeface="华文楷体" pitchFamily="2" charset="-122"/>
              </a:rPr>
              <a:t>x=x1:dx:x2;</a:t>
            </a:r>
            <a:endParaRPr lang="fr-FR" altLang="en-US" sz="2200" b="1" dirty="0">
              <a:latin typeface="Times New Roman" panose="02020603050405020304" pitchFamily="18" charset="0"/>
              <a:ea typeface="华文楷体" pitchFamily="2" charset="-122"/>
            </a:endParaRPr>
          </a:p>
          <a:p>
            <a:pPr lvl="2" algn="just" eaLnBrk="1" hangingPunct="1"/>
            <a:r>
              <a:rPr lang="fr-FR" altLang="en-US" sz="2200" b="1" dirty="0">
                <a:latin typeface="Times New Roman" panose="02020603050405020304" pitchFamily="18" charset="0"/>
                <a:ea typeface="华文楷体" pitchFamily="2" charset="-122"/>
              </a:rPr>
              <a:t>y=y1:dy:y2;</a:t>
            </a:r>
            <a:endParaRPr lang="fr-FR" altLang="en-US" sz="2200" b="1" dirty="0">
              <a:latin typeface="Times New Roman" panose="02020603050405020304" pitchFamily="18" charset="0"/>
              <a:ea typeface="华文楷体" pitchFamily="2" charset="-122"/>
            </a:endParaRPr>
          </a:p>
          <a:p>
            <a:pPr lvl="1" algn="just" eaLnBrk="1" hangingPunct="1"/>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构成</a:t>
            </a:r>
            <a:r>
              <a:rPr lang="fr-FR" altLang="en-US" sz="2400" b="1" dirty="0">
                <a:solidFill>
                  <a:srgbClr val="0000FF"/>
                </a:solidFill>
                <a:latin typeface="Times New Roman" panose="02020603050405020304" pitchFamily="18" charset="0"/>
                <a:ea typeface="华文楷体" pitchFamily="2" charset="-122"/>
                <a:sym typeface="Arial" panose="020B0604020202020204" pitchFamily="34" charset="0"/>
              </a:rPr>
              <a:t>x-y</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平面上的自变量采样“格点”矩阵。</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lvl="2" algn="just" eaLnBrk="1" hangingPunct="1"/>
            <a:r>
              <a:rPr lang="zh-CN" altLang="en-US" sz="2200" b="1" dirty="0">
                <a:latin typeface="Times New Roman" panose="02020603050405020304" pitchFamily="18" charset="0"/>
                <a:ea typeface="华文楷体" pitchFamily="2" charset="-122"/>
                <a:sym typeface="Arial" panose="020B0604020202020204" pitchFamily="34" charset="0"/>
              </a:rPr>
              <a:t>利用</a:t>
            </a:r>
            <a:r>
              <a:rPr lang="fr-FR" altLang="en-US" sz="2200" b="1" dirty="0">
                <a:latin typeface="Times New Roman" panose="02020603050405020304" pitchFamily="18" charset="0"/>
                <a:ea typeface="华文楷体" pitchFamily="2" charset="-122"/>
                <a:sym typeface="Arial" panose="020B0604020202020204" pitchFamily="34" charset="0"/>
              </a:rPr>
              <a:t>MATLAB</a:t>
            </a:r>
            <a:r>
              <a:rPr lang="zh-CN" altLang="en-US" sz="2200" b="1" dirty="0">
                <a:latin typeface="Times New Roman" panose="02020603050405020304" pitchFamily="18" charset="0"/>
                <a:ea typeface="华文楷体" pitchFamily="2" charset="-122"/>
                <a:sym typeface="Arial" panose="020B0604020202020204" pitchFamily="34" charset="0"/>
              </a:rPr>
              <a:t>指令</a:t>
            </a:r>
            <a:r>
              <a:rPr lang="fr-FR" altLang="en-US" sz="2200" b="1" dirty="0">
                <a:latin typeface="Times New Roman" panose="02020603050405020304" pitchFamily="18" charset="0"/>
                <a:ea typeface="华文楷体" pitchFamily="2" charset="-122"/>
                <a:sym typeface="Arial" panose="020B0604020202020204" pitchFamily="34" charset="0"/>
              </a:rPr>
              <a:t>meshgrid</a:t>
            </a:r>
            <a:r>
              <a:rPr lang="zh-CN" altLang="en-US" sz="2200" b="1" dirty="0">
                <a:latin typeface="Times New Roman" panose="02020603050405020304" pitchFamily="18" charset="0"/>
                <a:ea typeface="华文楷体" pitchFamily="2" charset="-122"/>
                <a:sym typeface="Arial" panose="020B0604020202020204" pitchFamily="34" charset="0"/>
              </a:rPr>
              <a:t>产生“格点”矩阵</a:t>
            </a:r>
            <a:endParaRPr lang="zh-CN" altLang="en-US" sz="2200" b="1" dirty="0">
              <a:latin typeface="Times New Roman" panose="02020603050405020304" pitchFamily="18" charset="0"/>
              <a:ea typeface="华文楷体" pitchFamily="2" charset="-122"/>
              <a:sym typeface="Arial" panose="020B0604020202020204" pitchFamily="34" charset="0"/>
            </a:endParaRPr>
          </a:p>
          <a:p>
            <a:pPr lvl="2" algn="just" eaLnBrk="1" hangingPunct="1"/>
            <a:r>
              <a:rPr lang="fr-FR" altLang="en-US" sz="2200" b="1" dirty="0">
                <a:latin typeface="Times New Roman" panose="02020603050405020304" pitchFamily="18" charset="0"/>
                <a:ea typeface="华文楷体" pitchFamily="2" charset="-122"/>
              </a:rPr>
              <a:t>[xa, ya]=meshgrid(x,y) ;</a:t>
            </a:r>
            <a:endParaRPr lang="fr-FR" altLang="en-US" sz="2200" b="1" dirty="0">
              <a:latin typeface="Times New Roman" panose="02020603050405020304" pitchFamily="18" charset="0"/>
              <a:ea typeface="华文楷体" pitchFamily="2" charset="-122"/>
            </a:endParaRPr>
          </a:p>
          <a:p>
            <a:pPr lvl="1" algn="just" eaLnBrk="1" hangingPunct="1"/>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计算函数在自变量采样“格点”上的函数值，即</a:t>
            </a:r>
            <a:r>
              <a:rPr lang="fr-FR" altLang="en-US" sz="2400" b="1" dirty="0">
                <a:solidFill>
                  <a:srgbClr val="0000FF"/>
                </a:solidFill>
                <a:latin typeface="Times New Roman" panose="02020603050405020304" pitchFamily="18" charset="0"/>
                <a:ea typeface="华文楷体" pitchFamily="2" charset="-122"/>
                <a:sym typeface="Arial" panose="020B0604020202020204" pitchFamily="34" charset="0"/>
              </a:rPr>
              <a:t>z=f(x,y)</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网线图、曲面图绘制。</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3"/>
          <p:cNvSpPr>
            <a:spLocks noGrp="1"/>
          </p:cNvSpPr>
          <p:nvPr>
            <p:ph type="subTitle" idx="4294967295"/>
          </p:nvPr>
        </p:nvSpPr>
        <p:spPr>
          <a:xfrm>
            <a:off x="2232025" y="3392488"/>
            <a:ext cx="6400800" cy="1752600"/>
          </a:xfrm>
          <a:ln/>
        </p:spPr>
        <p:txBody>
          <a:bodyPr vert="horz" wrap="square" lIns="91440" tIns="45720" rIns="91440" bIns="45720" anchor="t" anchorCtr="0"/>
          <a:lstStyle>
            <a:lvl1pPr marL="0" lvl="0" indent="0" algn="ctr">
              <a:buClr>
                <a:schemeClr val="accent1"/>
              </a:buClr>
              <a:buSzPct val="85000"/>
              <a:buFont typeface="Wingdings 2" pitchFamily="18" charset="2"/>
              <a:buNone/>
              <a:defRPr/>
            </a:lvl1pPr>
            <a:lvl2pPr marL="319405" lvl="1" indent="0" algn="ctr">
              <a:buClr>
                <a:schemeClr val="accent2"/>
              </a:buClr>
              <a:buSzPct val="85000"/>
              <a:buFont typeface="Wingdings 2" pitchFamily="18" charset="2"/>
              <a:buNone/>
              <a:defRPr/>
            </a:lvl2pPr>
            <a:lvl3pPr marL="593725" lvl="2" indent="0" algn="ctr">
              <a:buClr>
                <a:srgbClr val="E6B1AB"/>
              </a:buClr>
              <a:buSzPct val="85000"/>
              <a:buFont typeface="Wingdings 2" pitchFamily="18" charset="2"/>
              <a:buNone/>
              <a:defRPr/>
            </a:lvl3pPr>
            <a:lvl4pPr marL="868680" lvl="3" indent="0" algn="ctr">
              <a:buClr>
                <a:srgbClr val="A28E6A"/>
              </a:buClr>
              <a:buSzPct val="80000"/>
              <a:buFont typeface="Wingdings 2" pitchFamily="18" charset="2"/>
              <a:buNone/>
              <a:defRPr/>
            </a:lvl4pPr>
            <a:lvl5pPr marL="1143000" lvl="4" indent="0" algn="ctr">
              <a:buClr>
                <a:srgbClr val="A28E6A"/>
              </a:buClr>
              <a:buSzTx/>
              <a:buFont typeface="Wingdings 2" pitchFamily="18" charset="2"/>
              <a:buNone/>
              <a:defRPr/>
            </a:lvl5pPr>
          </a:lstStyle>
          <a:p>
            <a:pPr lvl="0" algn="r" eaLnBrk="1" hangingPunct="1"/>
            <a:r>
              <a:rPr lang="zh-CN" altLang="en-US" sz="4000" dirty="0">
                <a:solidFill>
                  <a:schemeClr val="folHlink"/>
                </a:solidFill>
              </a:rPr>
              <a:t>第</a:t>
            </a:r>
            <a:r>
              <a:rPr lang="en-US" altLang="zh-CN" sz="4000" dirty="0">
                <a:solidFill>
                  <a:schemeClr val="folHlink"/>
                </a:solidFill>
              </a:rPr>
              <a:t>2</a:t>
            </a:r>
            <a:r>
              <a:rPr lang="zh-CN" altLang="en-US" sz="4000" dirty="0">
                <a:solidFill>
                  <a:schemeClr val="folHlink"/>
                </a:solidFill>
              </a:rPr>
              <a:t>章</a:t>
            </a:r>
            <a:endParaRPr lang="zh-CN" altLang="en-US" sz="4000" dirty="0">
              <a:solidFill>
                <a:schemeClr val="folHlink"/>
              </a:solidFill>
            </a:endParaRPr>
          </a:p>
        </p:txBody>
      </p:sp>
      <p:sp>
        <p:nvSpPr>
          <p:cNvPr id="21507" name="Rectangle 2"/>
          <p:cNvSpPr>
            <a:spLocks noGrp="1"/>
          </p:cNvSpPr>
          <p:nvPr>
            <p:ph type="ctrTitle" idx="4294967295"/>
          </p:nvPr>
        </p:nvSpPr>
        <p:spPr>
          <a:xfrm>
            <a:off x="0" y="1506538"/>
            <a:ext cx="9036050" cy="1470025"/>
          </a:xfrm>
          <a:ln/>
        </p:spPr>
        <p:txBody>
          <a:bodyPr vert="horz" wrap="square" lIns="91440" tIns="45720" rIns="91440" bIns="91440" anchor="ctr" anchorCtr="0"/>
          <a:lstStyle>
            <a:lvl1pPr lvl="0">
              <a:buClrTx/>
              <a:buSzTx/>
              <a:buFontTx/>
              <a:defRPr/>
            </a:lvl1pPr>
          </a:lstStyle>
          <a:p>
            <a:pPr marL="685800" lvl="0" indent="-685800" algn="r" eaLnBrk="1" hangingPunct="1"/>
            <a:r>
              <a:rPr lang="zh-CN" altLang="zh-CN" sz="4400" b="1" dirty="0">
                <a:solidFill>
                  <a:srgbClr val="FFFFFF"/>
                </a:solidFill>
                <a:latin typeface="Times New Roman" panose="02020603050405020304" pitchFamily="18" charset="0"/>
                <a:ea typeface="华文楷体" pitchFamily="2" charset="-122"/>
              </a:rPr>
              <a:t>Matlab的桌面环境及入门知识概述</a:t>
            </a:r>
            <a:endParaRPr lang="zh-CN" altLang="zh-CN" sz="4400" b="1" dirty="0">
              <a:solidFill>
                <a:srgbClr val="FFFFFF"/>
              </a:solidFill>
              <a:latin typeface="Times New Roman" panose="02020603050405020304" pitchFamily="18" charset="0"/>
              <a:ea typeface="华文楷体" pitchFamily="2" charset="-122"/>
            </a:endParaRPr>
          </a:p>
        </p:txBody>
      </p:sp>
    </p:spTree>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Rectangle 2"/>
          <p:cNvSpPr>
            <a:spLocks noGrp="1"/>
          </p:cNvSpPr>
          <p:nvPr>
            <p:ph type="title" idx="4294967295"/>
          </p:nvPr>
        </p:nvSpPr>
        <p:spPr>
          <a:xfrm>
            <a:off x="1150938" y="368300"/>
            <a:ext cx="7793037" cy="6477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举例</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8739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8739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180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8739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rPr>
              <a:t>绘制函数</a:t>
            </a:r>
            <a:r>
              <a:rPr lang="en-US" altLang="zh-CN" sz="2600" b="1" dirty="0">
                <a:solidFill>
                  <a:srgbClr val="0000FF"/>
                </a:solidFill>
                <a:latin typeface="Times New Roman" panose="02020603050405020304" pitchFamily="18" charset="0"/>
                <a:ea typeface="华文楷体" pitchFamily="2" charset="-122"/>
              </a:rPr>
              <a:t>z=x^2+y^2</a:t>
            </a:r>
            <a:r>
              <a:rPr lang="zh-CN" altLang="en-US" sz="2600" b="1" dirty="0">
                <a:solidFill>
                  <a:srgbClr val="0000FF"/>
                </a:solidFill>
                <a:latin typeface="Times New Roman" panose="02020603050405020304" pitchFamily="18" charset="0"/>
                <a:ea typeface="华文楷体" pitchFamily="2" charset="-122"/>
              </a:rPr>
              <a:t>的曲面</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endParaRPr lang="zh-CN" altLang="en-US" sz="24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x=-4:4;y=x;</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[x,y]=meshgrid(x,y);      </a:t>
            </a:r>
            <a:r>
              <a:rPr lang="en-US" altLang="zh-CN" sz="2400" b="1" dirty="0">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生成 </a:t>
            </a:r>
            <a:r>
              <a:rPr lang="en-US" altLang="zh-CN" sz="2000" b="1" dirty="0">
                <a:solidFill>
                  <a:srgbClr val="006600"/>
                </a:solidFill>
                <a:latin typeface="Times New Roman" panose="02020603050405020304" pitchFamily="18" charset="0"/>
                <a:ea typeface="华文楷体" pitchFamily="2" charset="-122"/>
              </a:rPr>
              <a:t>x-y </a:t>
            </a:r>
            <a:r>
              <a:rPr lang="zh-CN" altLang="en-US" sz="2000" b="1" dirty="0">
                <a:solidFill>
                  <a:srgbClr val="006600"/>
                </a:solidFill>
                <a:latin typeface="Times New Roman" panose="02020603050405020304" pitchFamily="18" charset="0"/>
                <a:ea typeface="华文楷体" pitchFamily="2" charset="-122"/>
              </a:rPr>
              <a:t>坐标“格点”矩阵</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z=x.^2+y.^2;                        </a:t>
            </a:r>
            <a:r>
              <a:rPr lang="en-US" altLang="zh-CN" sz="2000" b="1" dirty="0">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计算格点上的函数值</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subplot(1,2,1), </a:t>
            </a:r>
            <a:r>
              <a:rPr lang="en-US" altLang="zh-CN" sz="2400" b="1" dirty="0">
                <a:solidFill>
                  <a:srgbClr val="0000FF"/>
                </a:solidFill>
                <a:latin typeface="Times New Roman" panose="02020603050405020304" pitchFamily="18" charset="0"/>
                <a:ea typeface="华文楷体" pitchFamily="2" charset="-122"/>
              </a:rPr>
              <a:t>mesh(x,y,z);</a:t>
            </a:r>
            <a:r>
              <a:rPr lang="en-US" altLang="zh-CN" sz="2400" b="1" dirty="0">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三维网格图</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subplot(1,2,2), </a:t>
            </a:r>
            <a:r>
              <a:rPr lang="en-US" altLang="zh-CN" sz="2400" b="1" dirty="0">
                <a:solidFill>
                  <a:srgbClr val="0000FF"/>
                </a:solidFill>
                <a:latin typeface="Times New Roman" panose="02020603050405020304" pitchFamily="18" charset="0"/>
                <a:ea typeface="华文楷体" pitchFamily="2" charset="-122"/>
              </a:rPr>
              <a:t>surf(x,y,z);</a:t>
            </a:r>
            <a:r>
              <a:rPr lang="en-US" altLang="zh-CN" sz="2400" b="1" dirty="0">
                <a:latin typeface="Times New Roman" panose="02020603050405020304" pitchFamily="18" charset="0"/>
                <a:ea typeface="华文楷体" pitchFamily="2" charset="-122"/>
              </a:rPr>
              <a:t>    </a:t>
            </a:r>
            <a:r>
              <a:rPr lang="en-US" altLang="zh-CN" sz="2000" b="1" dirty="0">
                <a:solidFill>
                  <a:srgbClr val="006600"/>
                </a:solidFill>
                <a:latin typeface="Times New Roman" panose="02020603050405020304" pitchFamily="18" charset="0"/>
                <a:ea typeface="华文楷体" pitchFamily="2" charset="-122"/>
              </a:rPr>
              <a:t>%</a:t>
            </a:r>
            <a:r>
              <a:rPr lang="zh-CN" altLang="en-US" sz="2000" b="1" dirty="0">
                <a:solidFill>
                  <a:srgbClr val="006600"/>
                </a:solidFill>
                <a:latin typeface="Times New Roman" panose="02020603050405020304" pitchFamily="18" charset="0"/>
                <a:ea typeface="华文楷体" pitchFamily="2" charset="-122"/>
              </a:rPr>
              <a:t>三维曲面图</a:t>
            </a:r>
            <a:endParaRPr lang="zh-CN" altLang="en-US" sz="2000" b="1" dirty="0">
              <a:solidFill>
                <a:srgbClr val="006600"/>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colormap(hot); </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88419"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181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88420" name="Rectangle 2"/>
          <p:cNvSpPr>
            <a:spLocks noGrp="1"/>
          </p:cNvSpPr>
          <p:nvPr>
            <p:ph sz="quarter" idx="1"/>
          </p:nvPr>
        </p:nvSpPr>
        <p:spPr>
          <a:xfrm>
            <a:off x="1187450" y="404813"/>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eaLnBrk="1" hangingPunct="1">
              <a:buFont typeface="Wingdings" panose="05000000000000000000" pitchFamily="2" charset="2"/>
              <a:buNone/>
            </a:pPr>
            <a:r>
              <a:rPr lang="zh-CN" altLang="en-US" sz="3600" b="1" dirty="0">
                <a:solidFill>
                  <a:srgbClr val="4D009A"/>
                </a:solidFill>
                <a:latin typeface="华文楷体" pitchFamily="2" charset="-122"/>
                <a:ea typeface="华文楷体" pitchFamily="2" charset="-122"/>
                <a:sym typeface="Arial" panose="020B0604020202020204" pitchFamily="34" charset="0"/>
              </a:rPr>
              <a:t>函数</a:t>
            </a:r>
            <a:r>
              <a:rPr lang="en-US" altLang="zh-CN" sz="3600" b="1" dirty="0">
                <a:solidFill>
                  <a:srgbClr val="4D009A"/>
                </a:solidFill>
                <a:latin typeface="华文楷体" pitchFamily="2" charset="-122"/>
                <a:ea typeface="华文楷体" pitchFamily="2" charset="-122"/>
                <a:sym typeface="Arial" panose="020B0604020202020204" pitchFamily="34" charset="0"/>
              </a:rPr>
              <a:t>z=x^2+y^2</a:t>
            </a:r>
            <a:r>
              <a:rPr lang="zh-CN" altLang="en-US" sz="3600" b="1" dirty="0">
                <a:solidFill>
                  <a:srgbClr val="4D009A"/>
                </a:solidFill>
                <a:latin typeface="华文楷体" pitchFamily="2" charset="-122"/>
                <a:ea typeface="华文楷体" pitchFamily="2" charset="-122"/>
                <a:sym typeface="Arial" panose="020B0604020202020204" pitchFamily="34" charset="0"/>
              </a:rPr>
              <a:t>的曲面的绘制结果</a:t>
            </a:r>
            <a:endParaRPr lang="zh-CN" altLang="en-US" sz="3600" b="1" dirty="0">
              <a:solidFill>
                <a:srgbClr val="4D009A"/>
              </a:solidFill>
              <a:latin typeface="华文楷体" pitchFamily="2" charset="-122"/>
              <a:ea typeface="华文楷体" pitchFamily="2" charset="-122"/>
              <a:sym typeface="Arial" panose="020B0604020202020204" pitchFamily="34" charset="0"/>
            </a:endParaRPr>
          </a:p>
        </p:txBody>
      </p:sp>
      <p:pic>
        <p:nvPicPr>
          <p:cNvPr id="188421" name="Picture 3"/>
          <p:cNvPicPr>
            <a:picLocks noChangeAspect="1"/>
          </p:cNvPicPr>
          <p:nvPr/>
        </p:nvPicPr>
        <p:blipFill>
          <a:blip r:embed="rId1"/>
          <a:srcRect t="22952"/>
          <a:stretch>
            <a:fillRect/>
          </a:stretch>
        </p:blipFill>
        <p:spPr>
          <a:xfrm>
            <a:off x="539750" y="2005013"/>
            <a:ext cx="7920038" cy="3368675"/>
          </a:xfrm>
          <a:prstGeom prst="rect">
            <a:avLst/>
          </a:prstGeom>
          <a:noFill/>
          <a:ln w="9525">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Rectangle 2"/>
          <p:cNvSpPr>
            <a:spLocks noGrp="1"/>
          </p:cNvSpPr>
          <p:nvPr>
            <p:ph type="title" idx="4294967295"/>
          </p:nvPr>
        </p:nvSpPr>
        <p:spPr>
          <a:xfrm>
            <a:off x="1042988" y="331788"/>
            <a:ext cx="7793037" cy="647700"/>
          </a:xfrm>
          <a:ln/>
        </p:spPr>
        <p:txBody>
          <a:bodyPr vert="horz" wrap="square" lIns="91440" tIns="45720" rIns="91440" bIns="91440" anchor="b" anchorCtr="0"/>
          <a:p>
            <a:pPr marL="838200" indent="-838200" eaLnBrk="1" hangingPunct="1">
              <a:buClr>
                <a:schemeClr val="bg2"/>
              </a:buClr>
              <a:buFont typeface="Wingdings" panose="05000000000000000000" pitchFamily="2" charset="2"/>
              <a:buNone/>
            </a:pPr>
            <a:r>
              <a:rPr lang="zh-CN" altLang="zh-CN" sz="3600" b="1" dirty="0">
                <a:solidFill>
                  <a:srgbClr val="4D009A"/>
                </a:solidFill>
                <a:latin typeface="华文楷体" pitchFamily="2" charset="-122"/>
                <a:ea typeface="华文楷体" pitchFamily="2" charset="-122"/>
                <a:sym typeface="Arial" panose="020B0604020202020204" pitchFamily="34" charset="0"/>
              </a:rPr>
              <a:t>6.3 图像文件操作</a:t>
            </a:r>
            <a:r>
              <a:rPr lang="zh-CN" altLang="zh-CN" sz="3600" b="1" dirty="0">
                <a:solidFill>
                  <a:srgbClr val="FFFFFF"/>
                </a:solidFill>
                <a:ea typeface="华文楷体" pitchFamily="2" charset="-122"/>
              </a:rPr>
              <a:t>视</a:t>
            </a:r>
            <a:r>
              <a:rPr lang="zh-CN" altLang="zh-CN" sz="3200" b="1" dirty="0">
                <a:solidFill>
                  <a:srgbClr val="FFFFFF"/>
                </a:solidFill>
                <a:ea typeface="华文楷体" pitchFamily="2" charset="-122"/>
              </a:rPr>
              <a:t>化</a:t>
            </a:r>
            <a:r>
              <a:rPr lang="zh-CN" altLang="zh-CN" sz="3200" b="1" dirty="0">
                <a:solidFill>
                  <a:srgbClr val="4D009A"/>
                </a:solidFill>
                <a:latin typeface="华文楷体" pitchFamily="2" charset="-122"/>
                <a:ea typeface="华文楷体" pitchFamily="2" charset="-122"/>
                <a:sym typeface="Arial" panose="020B0604020202020204" pitchFamily="34" charset="0"/>
              </a:rPr>
              <a:t> </a:t>
            </a:r>
            <a:endParaRPr lang="zh-CN" altLang="zh-CN" sz="3200" b="1" dirty="0">
              <a:solidFill>
                <a:srgbClr val="4D009A"/>
              </a:solidFill>
              <a:latin typeface="华文楷体" pitchFamily="2" charset="-122"/>
              <a:ea typeface="华文楷体" pitchFamily="2" charset="-122"/>
              <a:sym typeface="Arial" panose="020B0604020202020204" pitchFamily="34" charset="0"/>
            </a:endParaRPr>
          </a:p>
        </p:txBody>
      </p:sp>
      <p:sp>
        <p:nvSpPr>
          <p:cNvPr id="18944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8944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182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8944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200000"/>
              </a:lnSpc>
              <a:spcBef>
                <a:spcPct val="45000"/>
              </a:spcBef>
            </a:pPr>
            <a:r>
              <a:rPr lang="zh-CN" altLang="zh-CN" sz="2600" b="1" dirty="0">
                <a:solidFill>
                  <a:srgbClr val="0000FF"/>
                </a:solidFill>
                <a:latin typeface="Times New Roman" panose="02020603050405020304" pitchFamily="18" charset="0"/>
                <a:ea typeface="华文楷体" pitchFamily="2" charset="-122"/>
                <a:sym typeface="Arial" panose="020B0604020202020204" pitchFamily="34" charset="0"/>
              </a:rPr>
              <a:t>图像文件的读写与图像显示</a:t>
            </a:r>
            <a:endParaRPr lang="zh-CN"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200000"/>
              </a:lnSpc>
              <a:spcBef>
                <a:spcPct val="45000"/>
              </a:spcBef>
            </a:pPr>
            <a:r>
              <a:rPr lang="zh-CN" altLang="zh-CN" sz="2600" b="1" dirty="0">
                <a:solidFill>
                  <a:srgbClr val="0000FF"/>
                </a:solidFill>
                <a:latin typeface="Times New Roman" panose="02020603050405020304" pitchFamily="18" charset="0"/>
                <a:ea typeface="华文楷体" pitchFamily="2" charset="-122"/>
                <a:sym typeface="Arial" panose="020B0604020202020204" pitchFamily="34" charset="0"/>
              </a:rPr>
              <a:t>图像特征提取</a:t>
            </a:r>
            <a:endParaRPr lang="zh-CN"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Rectangle 2"/>
          <p:cNvSpPr>
            <a:spLocks noGrp="1"/>
          </p:cNvSpPr>
          <p:nvPr>
            <p:ph type="title" idx="4294967295"/>
          </p:nvPr>
        </p:nvSpPr>
        <p:spPr>
          <a:xfrm>
            <a:off x="1150938" y="333375"/>
            <a:ext cx="7793037" cy="647700"/>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6.3.1 图像文件的读写与图像显示</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9046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9046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183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90469" name="Rectangle 3"/>
          <p:cNvSpPr>
            <a:spLocks noGrp="1"/>
          </p:cNvSpPr>
          <p:nvPr>
            <p:ph sz="quarter" idx="1"/>
          </p:nvPr>
        </p:nvSpPr>
        <p:spPr>
          <a:xfrm>
            <a:off x="457200" y="1412875"/>
            <a:ext cx="8507413" cy="4608513"/>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imread</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指令</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读取图像文件（ </a:t>
            </a:r>
            <a:r>
              <a:rPr lang="en-US" altLang="zh-CN" sz="2400" b="1" dirty="0">
                <a:latin typeface="Times New Roman" panose="02020603050405020304" pitchFamily="18" charset="0"/>
                <a:ea typeface="华文楷体" pitchFamily="2" charset="-122"/>
              </a:rPr>
              <a:t>BMP, GIF , PNG, JPEG, and TIFF</a:t>
            </a:r>
            <a:r>
              <a:rPr lang="zh-CN" altLang="en-US" sz="2400" b="1" dirty="0">
                <a:latin typeface="Times New Roman" panose="02020603050405020304" pitchFamily="18" charset="0"/>
                <a:ea typeface="华文楷体" pitchFamily="2" charset="-122"/>
              </a:rPr>
              <a:t>）</a:t>
            </a:r>
            <a:endParaRPr lang="zh-CN" altLang="en-US" sz="2400" b="1" dirty="0">
              <a:latin typeface="Times New Roman" panose="02020603050405020304" pitchFamily="18" charset="0"/>
              <a:ea typeface="华文楷体" pitchFamily="2" charset="-122"/>
            </a:endParaRPr>
          </a:p>
          <a:p>
            <a:pPr lvl="0" algn="just" eaLnBrk="1" hangingPunct="1">
              <a:lnSpc>
                <a:spcPct val="90000"/>
              </a:lnSpc>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imshow</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指令</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显示图像</a:t>
            </a:r>
            <a:endParaRPr lang="zh-CN" altLang="en-US" sz="2400" b="1" dirty="0">
              <a:latin typeface="Times New Roman" panose="02020603050405020304" pitchFamily="18" charset="0"/>
              <a:ea typeface="华文楷体" pitchFamily="2" charset="-122"/>
            </a:endParaRPr>
          </a:p>
          <a:p>
            <a:pPr lvl="0" algn="just" eaLnBrk="1" hangingPunct="1">
              <a:lnSpc>
                <a:spcPct val="90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imwrite指令</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保存图像</a:t>
            </a:r>
            <a:endParaRPr lang="zh-CN" altLang="en-US" sz="2400" b="1" dirty="0">
              <a:latin typeface="Times New Roman" panose="02020603050405020304" pitchFamily="18" charset="0"/>
              <a:ea typeface="华文楷体" pitchFamily="2" charset="-122"/>
            </a:endParaRPr>
          </a:p>
          <a:p>
            <a:pPr lvl="0" algn="just" eaLnBrk="1" hangingPunct="1">
              <a:lnSpc>
                <a:spcPct val="90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例：读取图像文件</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img1=</a:t>
            </a:r>
            <a:r>
              <a:rPr lang="en-US" altLang="zh-CN" sz="2400" b="1" dirty="0">
                <a:solidFill>
                  <a:srgbClr val="0000FF"/>
                </a:solidFill>
                <a:latin typeface="Times New Roman" panose="02020603050405020304" pitchFamily="18" charset="0"/>
                <a:ea typeface="华文楷体" pitchFamily="2" charset="-122"/>
              </a:rPr>
              <a:t>imread</a:t>
            </a:r>
            <a:r>
              <a:rPr lang="en-US" altLang="zh-CN" sz="2400" b="1" dirty="0">
                <a:latin typeface="Times New Roman" panose="02020603050405020304" pitchFamily="18" charset="0"/>
                <a:ea typeface="华文楷体" pitchFamily="2" charset="-122"/>
              </a:rPr>
              <a:t>(‘mudan.jpg');  </a:t>
            </a:r>
            <a:r>
              <a:rPr lang="en-US" altLang="zh-CN" sz="2400" b="1" dirty="0">
                <a:solidFill>
                  <a:srgbClr val="0000FF"/>
                </a:solidFill>
                <a:latin typeface="Times New Roman" panose="02020603050405020304" pitchFamily="18" charset="0"/>
                <a:ea typeface="华文楷体" pitchFamily="2" charset="-122"/>
              </a:rPr>
              <a:t>  </a:t>
            </a:r>
            <a:r>
              <a:rPr lang="en-US" altLang="zh-CN" sz="2400" b="1" dirty="0">
                <a:solidFill>
                  <a:srgbClr val="006600"/>
                </a:solidFill>
                <a:latin typeface="Times New Roman" panose="02020603050405020304" pitchFamily="18" charset="0"/>
                <a:ea typeface="华文楷体" pitchFamily="2" charset="-122"/>
              </a:rPr>
              <a:t>% Load image data</a:t>
            </a:r>
            <a:endParaRPr lang="en-US" altLang="zh-CN" sz="2400" b="1" dirty="0">
              <a:solidFill>
                <a:srgbClr val="006600"/>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img2=</a:t>
            </a:r>
            <a:r>
              <a:rPr lang="en-US" altLang="zh-CN" sz="2400" b="1" dirty="0">
                <a:solidFill>
                  <a:srgbClr val="0000FF"/>
                </a:solidFill>
                <a:latin typeface="Times New Roman" panose="02020603050405020304" pitchFamily="18" charset="0"/>
                <a:ea typeface="华文楷体" pitchFamily="2" charset="-122"/>
              </a:rPr>
              <a:t>imread</a:t>
            </a:r>
            <a:r>
              <a:rPr lang="en-US" altLang="zh-CN" sz="2400" b="1" dirty="0">
                <a:latin typeface="Times New Roman" panose="02020603050405020304" pitchFamily="18" charset="0"/>
                <a:ea typeface="华文楷体" pitchFamily="2" charset="-122"/>
              </a:rPr>
              <a:t>('eight.tif');</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whos  img1 img2</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91491"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184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91492" name="Rectangle 2"/>
          <p:cNvSpPr>
            <a:spLocks noGrp="1"/>
          </p:cNvSpPr>
          <p:nvPr>
            <p:ph sz="quarter" idx="1"/>
          </p:nvPr>
        </p:nvSpPr>
        <p:spPr>
          <a:xfrm>
            <a:off x="323850" y="1412875"/>
            <a:ext cx="8820150" cy="4608513"/>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Name       Size                   Bytes       Class</a:t>
            </a:r>
            <a:endParaRPr lang="en-US" altLang="zh-CN" sz="24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 img1     750x553x3         1244250  uint8 array</a:t>
            </a:r>
            <a:endParaRPr lang="en-US" altLang="zh-CN" sz="24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 img2     242x308              74536     uint8 array</a:t>
            </a:r>
            <a:endParaRPr lang="en-US" altLang="zh-CN" sz="2400" b="1" dirty="0">
              <a:solidFill>
                <a:srgbClr val="0000FF"/>
              </a:solidFill>
              <a:latin typeface="Times New Roman" panose="02020603050405020304" pitchFamily="18" charset="0"/>
            </a:endParaRPr>
          </a:p>
          <a:p>
            <a:pPr lvl="1" algn="just" eaLnBrk="1" hangingPunct="1">
              <a:buFont typeface="Wingdings" panose="05000000000000000000" pitchFamily="2" charset="2"/>
              <a:buNone/>
            </a:pPr>
            <a:endParaRPr lang="zh-CN" altLang="en-US"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endParaRPr lang="zh-CN" altLang="en-US"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rPr>
              <a:t>显示图像：</a:t>
            </a:r>
            <a:endParaRPr lang="zh-CN" altLang="en-US"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rPr>
              <a:t>imshow(img1);</a:t>
            </a:r>
            <a:r>
              <a:rPr lang="en-US" altLang="zh-CN" sz="2400" b="1" dirty="0">
                <a:latin typeface="Times New Roman" panose="02020603050405020304" pitchFamily="18" charset="0"/>
              </a:rPr>
              <a:t> </a:t>
            </a:r>
            <a:r>
              <a:rPr lang="en-US" altLang="zh-CN" sz="2400" b="1" dirty="0">
                <a:solidFill>
                  <a:srgbClr val="006600"/>
                </a:solidFill>
                <a:latin typeface="Times New Roman" panose="02020603050405020304" pitchFamily="18" charset="0"/>
              </a:rPr>
              <a:t>% Display image</a:t>
            </a:r>
            <a:endParaRPr lang="en-US" altLang="zh-CN" sz="2400" b="1" dirty="0">
              <a:solidFill>
                <a:srgbClr val="006600"/>
              </a:solidFill>
              <a:latin typeface="Times New Roman" panose="02020603050405020304" pitchFamily="18"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92515" name="页脚占位符 2"/>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185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192516" name="Picture 2"/>
          <p:cNvPicPr>
            <a:picLocks noChangeAspect="1"/>
          </p:cNvPicPr>
          <p:nvPr/>
        </p:nvPicPr>
        <p:blipFill>
          <a:blip r:embed="rId1"/>
          <a:stretch>
            <a:fillRect/>
          </a:stretch>
        </p:blipFill>
        <p:spPr>
          <a:xfrm>
            <a:off x="1547813" y="549275"/>
            <a:ext cx="5751512" cy="6308725"/>
          </a:xfrm>
          <a:prstGeom prst="rect">
            <a:avLst/>
          </a:prstGeom>
          <a:noFill/>
          <a:ln w="9525">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93539"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186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93540" name="Rectangle 2"/>
          <p:cNvSpPr>
            <a:spLocks noGrp="1"/>
          </p:cNvSpPr>
          <p:nvPr>
            <p:ph sz="quarter" idx="1"/>
          </p:nvPr>
        </p:nvSpPr>
        <p:spPr>
          <a:xfrm>
            <a:off x="950913" y="981075"/>
            <a:ext cx="8229600" cy="5040313"/>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zh-CN" altLang="en-US" sz="2600" b="1" dirty="0">
                <a:solidFill>
                  <a:srgbClr val="0000FF"/>
                </a:solidFill>
                <a:ea typeface="华文楷体" pitchFamily="2" charset="-122"/>
              </a:rPr>
              <a:t>简单图像处理</a:t>
            </a:r>
            <a:endParaRPr lang="zh-CN" altLang="en-US" sz="2600" b="1" dirty="0">
              <a:solidFill>
                <a:srgbClr val="0000FF"/>
              </a:solidFill>
              <a:ea typeface="华文楷体" pitchFamily="2" charset="-122"/>
            </a:endParaRPr>
          </a:p>
          <a:p>
            <a:pPr lvl="1" algn="just" eaLnBrk="1" hangingPunct="1">
              <a:lnSpc>
                <a:spcPct val="90000"/>
              </a:lnSpc>
              <a:buFont typeface="Wingdings" panose="05000000000000000000" pitchFamily="2" charset="2"/>
              <a:buNone/>
            </a:pP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rPr>
              <a:t>lighter = 2 * img1;</a:t>
            </a: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rPr>
              <a:t>subplot(1,2,1);</a:t>
            </a: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400" b="1" dirty="0">
                <a:solidFill>
                  <a:srgbClr val="FF0000"/>
                </a:solidFill>
                <a:latin typeface="Times New Roman" panose="02020603050405020304" pitchFamily="18" charset="0"/>
              </a:rPr>
              <a:t>imshow</a:t>
            </a:r>
            <a:r>
              <a:rPr lang="en-US" altLang="zh-CN" sz="2400" b="1" dirty="0">
                <a:latin typeface="Times New Roman" panose="02020603050405020304" pitchFamily="18" charset="0"/>
              </a:rPr>
              <a:t>(img1);</a:t>
            </a: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rPr>
              <a:t>title('Original');  </a:t>
            </a:r>
            <a:r>
              <a:rPr lang="en-US" altLang="zh-CN" sz="2400" b="1" dirty="0">
                <a:solidFill>
                  <a:srgbClr val="006600"/>
                </a:solidFill>
                <a:latin typeface="Times New Roman" panose="02020603050405020304" pitchFamily="18" charset="0"/>
              </a:rPr>
              <a:t>% Display image</a:t>
            </a:r>
            <a:endParaRPr lang="en-US" altLang="zh-CN" sz="2400" b="1" dirty="0">
              <a:solidFill>
                <a:srgbClr val="006600"/>
              </a:solidFill>
              <a:latin typeface="Times New Roman" panose="02020603050405020304" pitchFamily="18" charset="0"/>
            </a:endParaRPr>
          </a:p>
          <a:p>
            <a:pPr lvl="1" algn="just" eaLnBrk="1" hangingPunct="1">
              <a:lnSpc>
                <a:spcPct val="90000"/>
              </a:lnSpc>
              <a:buFont typeface="Wingdings" panose="05000000000000000000" pitchFamily="2" charset="2"/>
              <a:buNone/>
            </a:pPr>
            <a:endParaRPr lang="en-US" altLang="zh-CN" sz="2400" b="1" dirty="0">
              <a:solidFill>
                <a:srgbClr val="006600"/>
              </a:solidFill>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rPr>
              <a:t>subplot(1,2,2);</a:t>
            </a: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rPr>
              <a:t>imshow(lighter);</a:t>
            </a:r>
            <a:endParaRPr lang="en-US" altLang="zh-CN" sz="2400" b="1" dirty="0">
              <a:latin typeface="Times New Roman" panose="02020603050405020304" pitchFamily="18" charset="0"/>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rPr>
              <a:t>title(‘Lighter');    </a:t>
            </a:r>
            <a:r>
              <a:rPr lang="en-US" altLang="zh-CN" sz="2400" b="1" dirty="0">
                <a:solidFill>
                  <a:srgbClr val="006600"/>
                </a:solidFill>
                <a:latin typeface="Times New Roman" panose="02020603050405020304" pitchFamily="18" charset="0"/>
              </a:rPr>
              <a:t>% Display image</a:t>
            </a:r>
            <a:endParaRPr lang="en-US" altLang="zh-CN" sz="2400" b="1" dirty="0">
              <a:solidFill>
                <a:srgbClr val="006600"/>
              </a:solidFill>
              <a:latin typeface="Times New Roman" panose="02020603050405020304"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94563"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187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94564" name="Rectangle 2"/>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zh-CN" altLang="zh-CN" sz="2600" b="1" dirty="0">
                <a:solidFill>
                  <a:srgbClr val="0000FF"/>
                </a:solidFill>
                <a:ea typeface="华文楷体" pitchFamily="2" charset="-122"/>
                <a:sym typeface="Arial" panose="020B0604020202020204" pitchFamily="34" charset="0"/>
              </a:rPr>
              <a:t>图像处理前后的比较</a:t>
            </a:r>
            <a:endParaRPr lang="zh-CN" altLang="zh-CN" sz="2600" b="1" dirty="0">
              <a:solidFill>
                <a:srgbClr val="0000FF"/>
              </a:solidFill>
              <a:ea typeface="华文楷体" pitchFamily="2" charset="-122"/>
              <a:sym typeface="Arial" panose="020B0604020202020204" pitchFamily="34" charset="0"/>
            </a:endParaRPr>
          </a:p>
        </p:txBody>
      </p:sp>
      <p:pic>
        <p:nvPicPr>
          <p:cNvPr id="194565" name="Picture 3"/>
          <p:cNvPicPr>
            <a:picLocks noChangeAspect="1"/>
          </p:cNvPicPr>
          <p:nvPr/>
        </p:nvPicPr>
        <p:blipFill>
          <a:blip r:embed="rId1"/>
          <a:stretch>
            <a:fillRect/>
          </a:stretch>
        </p:blipFill>
        <p:spPr>
          <a:xfrm>
            <a:off x="1150938" y="1773238"/>
            <a:ext cx="6877050" cy="4465637"/>
          </a:xfrm>
          <a:prstGeom prst="rect">
            <a:avLst/>
          </a:prstGeom>
          <a:noFill/>
          <a:ln w="9525">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95587"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188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95588" name="Rectangle 2"/>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2600" b="1" dirty="0">
                <a:solidFill>
                  <a:srgbClr val="0000FF"/>
                </a:solidFill>
                <a:latin typeface="Times New Roman" panose="02020603050405020304" pitchFamily="18" charset="0"/>
                <a:ea typeface="华文楷体" pitchFamily="2" charset="-122"/>
              </a:rPr>
              <a:t>保存图像</a:t>
            </a:r>
            <a:endParaRPr lang="zh-CN" altLang="en-US" sz="2600" b="1" dirty="0">
              <a:solidFill>
                <a:srgbClr val="0000FF"/>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en-US" altLang="zh-CN" sz="2600" b="1" dirty="0">
                <a:latin typeface="Times New Roman" panose="02020603050405020304" pitchFamily="18" charset="0"/>
              </a:rPr>
              <a:t>&gt;&gt;</a:t>
            </a:r>
            <a:r>
              <a:rPr lang="en-US" altLang="zh-CN" sz="2600" b="1" dirty="0">
                <a:solidFill>
                  <a:srgbClr val="0000FF"/>
                </a:solidFill>
                <a:latin typeface="Times New Roman" panose="02020603050405020304" pitchFamily="18" charset="0"/>
              </a:rPr>
              <a:t> imwrite</a:t>
            </a:r>
            <a:r>
              <a:rPr lang="en-US" altLang="zh-CN" sz="2600" b="1" dirty="0">
                <a:latin typeface="Times New Roman" panose="02020603050405020304" pitchFamily="18" charset="0"/>
              </a:rPr>
              <a:t>(lighter, 'mysaved.jpg')</a:t>
            </a:r>
            <a:endParaRPr lang="en-US" altLang="zh-CN" sz="2600" b="1" dirty="0">
              <a:latin typeface="Times New Roman" panose="02020603050405020304" pitchFamily="18" charset="0"/>
            </a:endParaRPr>
          </a:p>
          <a:p>
            <a:pPr lvl="0" algn="just" eaLnBrk="1" hangingPunct="1">
              <a:buNone/>
            </a:pPr>
            <a:endParaRPr lang="en-US" altLang="zh-CN" sz="2600" b="1" dirty="0">
              <a:latin typeface="Times New Roman" panose="02020603050405020304" pitchFamily="18" charset="0"/>
            </a:endParaRPr>
          </a:p>
          <a:p>
            <a:pPr lvl="0" algn="just" eaLnBrk="1" hangingPunct="1"/>
            <a:r>
              <a:rPr lang="zh-CN" altLang="en-US" sz="2600" b="1" dirty="0">
                <a:solidFill>
                  <a:srgbClr val="0000FF"/>
                </a:solidFill>
                <a:latin typeface="Times New Roman" panose="02020603050405020304" pitchFamily="18" charset="0"/>
                <a:ea typeface="华文楷体" pitchFamily="2" charset="-122"/>
              </a:rPr>
              <a:t>查看保存结果</a:t>
            </a:r>
            <a:endParaRPr lang="zh-CN" altLang="en-US" sz="2600" b="1" dirty="0">
              <a:solidFill>
                <a:srgbClr val="0000FF"/>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en-US" altLang="zh-CN" sz="2600" b="1" dirty="0">
                <a:latin typeface="Times New Roman" panose="02020603050405020304" pitchFamily="18" charset="0"/>
              </a:rPr>
              <a:t>&gt;&gt; dir mysaved.*</a:t>
            </a:r>
            <a:endParaRPr lang="en-US" altLang="zh-CN" sz="2600" b="1" dirty="0">
              <a:latin typeface="Times New Roman" panose="02020603050405020304" pitchFamily="18" charset="0"/>
            </a:endParaRPr>
          </a:p>
          <a:p>
            <a:pPr lvl="0" algn="just"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rPr>
              <a:t>mysaved.jpg </a:t>
            </a:r>
            <a:endParaRPr lang="en-US" altLang="zh-CN" sz="2600" b="1" dirty="0">
              <a:solidFill>
                <a:srgbClr val="0000FF"/>
              </a:solidFill>
              <a:latin typeface="Times New Roman" panose="02020603050405020304" pitchFamily="18"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96611"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189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96612" name="Rectangle 2"/>
          <p:cNvSpPr>
            <a:spLocks noGrp="1"/>
          </p:cNvSpPr>
          <p:nvPr>
            <p:ph sz="quarter" idx="1"/>
          </p:nvPr>
        </p:nvSpPr>
        <p:spPr>
          <a:xfrm>
            <a:off x="1116013" y="333375"/>
            <a:ext cx="6178550" cy="72072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838200" lvl="0" indent="-838200" eaLnBrk="1" hangingPunct="1">
              <a:buFont typeface="Wingdings" panose="05000000000000000000" pitchFamily="2" charset="2"/>
              <a:buNone/>
            </a:pPr>
            <a:r>
              <a:rPr lang="zh-CN" altLang="zh-CN" sz="3600" b="1" dirty="0">
                <a:solidFill>
                  <a:srgbClr val="4D009A"/>
                </a:solidFill>
                <a:latin typeface="华文楷体" pitchFamily="2" charset="-122"/>
                <a:ea typeface="华文楷体" pitchFamily="2" charset="-122"/>
                <a:sym typeface="Arial" panose="020B0604020202020204" pitchFamily="34" charset="0"/>
              </a:rPr>
              <a:t>彩色图像转换为灰度图像</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96613" name="Text Box 3"/>
          <p:cNvSpPr txBox="1"/>
          <p:nvPr/>
        </p:nvSpPr>
        <p:spPr>
          <a:xfrm>
            <a:off x="215900" y="1806575"/>
            <a:ext cx="8748713" cy="1874838"/>
          </a:xfrm>
          <a:prstGeom prst="rect">
            <a:avLst/>
          </a:prstGeom>
          <a:noFill/>
          <a:ln w="9525">
            <a:noFill/>
          </a:ln>
        </p:spPr>
        <p:txBody>
          <a:bodyPr>
            <a:spAutoFit/>
          </a:bodyPr>
          <a:p>
            <a:pPr algn="just" eaLnBrk="1" hangingPunct="1"/>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black = rgb2gray(img1);</a:t>
            </a:r>
            <a:endPar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imshow(black)</a:t>
            </a:r>
            <a:endPar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endPar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spcBef>
                <a:spcPct val="50000"/>
              </a:spcBef>
            </a:pPr>
            <a:endPar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pic>
        <p:nvPicPr>
          <p:cNvPr id="196614" name="Picture 4"/>
          <p:cNvPicPr>
            <a:picLocks noChangeAspect="1"/>
          </p:cNvPicPr>
          <p:nvPr/>
        </p:nvPicPr>
        <p:blipFill>
          <a:blip r:embed="rId1"/>
          <a:stretch>
            <a:fillRect/>
          </a:stretch>
        </p:blipFill>
        <p:spPr>
          <a:xfrm>
            <a:off x="3709988" y="896938"/>
            <a:ext cx="5434012" cy="5961062"/>
          </a:xfrm>
          <a:prstGeom prst="rect">
            <a:avLst/>
          </a:prstGeom>
          <a:noFill/>
          <a:ln w="9525">
            <a:noFill/>
          </a:ln>
        </p:spPr>
      </p:pic>
      <p:sp>
        <p:nvSpPr>
          <p:cNvPr id="196615" name="Rectangle 5"/>
          <p:cNvSpPr/>
          <p:nvPr/>
        </p:nvSpPr>
        <p:spPr>
          <a:xfrm>
            <a:off x="180975" y="3211513"/>
            <a:ext cx="6178550" cy="720725"/>
          </a:xfrm>
          <a:prstGeom prst="rect">
            <a:avLst/>
          </a:prstGeom>
          <a:noFill/>
          <a:ln w="9525">
            <a:noFill/>
          </a:ln>
        </p:spPr>
        <p:txBody>
          <a:bodyPr/>
          <a:p>
            <a:pPr algn="just" eaLnBrk="1" hangingPunct="1">
              <a:spcBef>
                <a:spcPct val="20000"/>
              </a:spcBef>
              <a:buClr>
                <a:srgbClr val="4D009A"/>
              </a:buClr>
              <a:buFont typeface="Wingdings" panose="05000000000000000000" pitchFamily="2" charset="2"/>
            </a:pPr>
            <a:r>
              <a:rPr lang="zh-CN" altLang="en-US" sz="2800" b="1" dirty="0">
                <a:latin typeface="Times New Roman" panose="02020603050405020304" pitchFamily="18" charset="0"/>
                <a:sym typeface="Arial" panose="020B0604020202020204" pitchFamily="34" charset="0"/>
              </a:rPr>
              <a:t>图像的缩放</a:t>
            </a:r>
            <a:endParaRPr lang="zh-CN" altLang="en-US" sz="2800" b="1" dirty="0">
              <a:latin typeface="Times New Roman" panose="02020603050405020304" pitchFamily="18" charset="0"/>
              <a:sym typeface="Arial" panose="020B0604020202020204" pitchFamily="34" charset="0"/>
            </a:endParaRPr>
          </a:p>
        </p:txBody>
      </p:sp>
      <p:sp>
        <p:nvSpPr>
          <p:cNvPr id="196616" name="Text Box 6"/>
          <p:cNvSpPr txBox="1"/>
          <p:nvPr/>
        </p:nvSpPr>
        <p:spPr>
          <a:xfrm>
            <a:off x="254000" y="3679825"/>
            <a:ext cx="3708400" cy="519113"/>
          </a:xfrm>
          <a:prstGeom prst="rect">
            <a:avLst/>
          </a:prstGeom>
          <a:noFill/>
          <a:ln w="9525">
            <a:noFill/>
          </a:ln>
        </p:spPr>
        <p:txBody>
          <a:bodyPr>
            <a:spAutoFit/>
          </a:bodyPr>
          <a:p>
            <a:pPr algn="just" eaLnBrk="1" hangingPunct="1">
              <a:spcBef>
                <a:spcPct val="50000"/>
              </a:spcBef>
            </a:pPr>
            <a:r>
              <a:rPr lang="en-US" altLang="zh-CN" sz="2800" b="1" dirty="0">
                <a:solidFill>
                  <a:srgbClr val="0000FF"/>
                </a:solidFill>
                <a:latin typeface="Times New Roman" panose="02020603050405020304" pitchFamily="18" charset="0"/>
              </a:rPr>
              <a:t>zoom on</a:t>
            </a:r>
            <a:endParaRPr lang="en-US" altLang="zh-CN" sz="2800" b="1" dirty="0">
              <a:solidFill>
                <a:srgbClr val="0000FF"/>
              </a:solidFill>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idx="4294967295"/>
          </p:nvPr>
        </p:nvSpPr>
        <p:spPr>
          <a:xfrm>
            <a:off x="1187450" y="0"/>
            <a:ext cx="7793038"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rPr>
              <a:t>2 MATLAB的桌面环境及入门知识</a:t>
            </a:r>
            <a:endParaRPr lang="zh-CN" altLang="zh-CN" sz="3600" b="1" dirty="0">
              <a:solidFill>
                <a:srgbClr val="4D009A"/>
              </a:solidFill>
              <a:latin typeface="华文楷体" pitchFamily="2" charset="-122"/>
              <a:ea typeface="华文楷体" pitchFamily="2" charset="-122"/>
            </a:endParaRPr>
          </a:p>
        </p:txBody>
      </p:sp>
      <p:sp>
        <p:nvSpPr>
          <p:cNvPr id="2253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2532"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253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spcBef>
                <a:spcPct val="4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启动与退出</a:t>
            </a:r>
            <a:r>
              <a:rPr lang="en-US" altLang="zh-CN" sz="2600" b="1" dirty="0">
                <a:solidFill>
                  <a:srgbClr val="0000FF"/>
                </a:solidFill>
                <a:latin typeface="华文楷体" pitchFamily="2" charset="-122"/>
                <a:ea typeface="华文楷体" pitchFamily="2" charset="-122"/>
                <a:sym typeface="Arial" panose="020B0604020202020204" pitchFamily="34" charset="0"/>
              </a:rPr>
              <a:t>MATLAB </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spcBef>
                <a:spcPct val="4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命令窗口及使用</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spcBef>
                <a:spcPct val="4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数值表示、变量、表达式</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spcBef>
                <a:spcPct val="4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命令历史窗口</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spcBef>
                <a:spcPct val="4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工作空间</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spcBef>
                <a:spcPct val="4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获取在线帮助</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3">
                                            <p:txEl>
                                              <p:charRg st="0" end="13"/>
                                            </p:txEl>
                                          </p:spTgt>
                                        </p:tgtEl>
                                        <p:attrNameLst>
                                          <p:attrName>style.visibility</p:attrName>
                                        </p:attrNameLst>
                                      </p:cBhvr>
                                      <p:to>
                                        <p:strVal val="visible"/>
                                      </p:to>
                                    </p:set>
                                    <p:animEffect transition="in" filter="blinds(horizontal)">
                                      <p:cBhvr>
                                        <p:cTn id="7" dur="500"/>
                                        <p:tgtEl>
                                          <p:spTgt spid="22533">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3">
                                            <p:txEl>
                                              <p:charRg st="13" end="21"/>
                                            </p:txEl>
                                          </p:spTgt>
                                        </p:tgtEl>
                                        <p:attrNameLst>
                                          <p:attrName>style.visibility</p:attrName>
                                        </p:attrNameLst>
                                      </p:cBhvr>
                                      <p:to>
                                        <p:strVal val="visible"/>
                                      </p:to>
                                    </p:set>
                                    <p:animEffect transition="in" filter="blinds(horizontal)">
                                      <p:cBhvr>
                                        <p:cTn id="12" dur="500"/>
                                        <p:tgtEl>
                                          <p:spTgt spid="22533">
                                            <p:txEl>
                                              <p:charRg st="13" end="2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3">
                                            <p:txEl>
                                              <p:charRg st="21" end="33"/>
                                            </p:txEl>
                                          </p:spTgt>
                                        </p:tgtEl>
                                        <p:attrNameLst>
                                          <p:attrName>style.visibility</p:attrName>
                                        </p:attrNameLst>
                                      </p:cBhvr>
                                      <p:to>
                                        <p:strVal val="visible"/>
                                      </p:to>
                                    </p:set>
                                    <p:animEffect transition="in" filter="blinds(horizontal)">
                                      <p:cBhvr>
                                        <p:cTn id="17" dur="500"/>
                                        <p:tgtEl>
                                          <p:spTgt spid="22533">
                                            <p:txEl>
                                              <p:charRg st="21" end="3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533">
                                            <p:txEl>
                                              <p:charRg st="33" end="40"/>
                                            </p:txEl>
                                          </p:spTgt>
                                        </p:tgtEl>
                                        <p:attrNameLst>
                                          <p:attrName>style.visibility</p:attrName>
                                        </p:attrNameLst>
                                      </p:cBhvr>
                                      <p:to>
                                        <p:strVal val="visible"/>
                                      </p:to>
                                    </p:set>
                                    <p:animEffect transition="in" filter="blinds(horizontal)">
                                      <p:cBhvr>
                                        <p:cTn id="22" dur="500"/>
                                        <p:tgtEl>
                                          <p:spTgt spid="22533">
                                            <p:txEl>
                                              <p:charRg st="33" end="4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533">
                                            <p:txEl>
                                              <p:charRg st="40" end="45"/>
                                            </p:txEl>
                                          </p:spTgt>
                                        </p:tgtEl>
                                        <p:attrNameLst>
                                          <p:attrName>style.visibility</p:attrName>
                                        </p:attrNameLst>
                                      </p:cBhvr>
                                      <p:to>
                                        <p:strVal val="visible"/>
                                      </p:to>
                                    </p:set>
                                    <p:animEffect transition="in" filter="blinds(horizontal)">
                                      <p:cBhvr>
                                        <p:cTn id="27" dur="500"/>
                                        <p:tgtEl>
                                          <p:spTgt spid="22533">
                                            <p:txEl>
                                              <p:charRg st="40" end="4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533">
                                            <p:txEl>
                                              <p:charRg st="45" end="52"/>
                                            </p:txEl>
                                          </p:spTgt>
                                        </p:tgtEl>
                                        <p:attrNameLst>
                                          <p:attrName>style.visibility</p:attrName>
                                        </p:attrNameLst>
                                      </p:cBhvr>
                                      <p:to>
                                        <p:strVal val="visible"/>
                                      </p:to>
                                    </p:set>
                                    <p:animEffect transition="in" filter="blinds(horizontal)">
                                      <p:cBhvr>
                                        <p:cTn id="32" dur="500"/>
                                        <p:tgtEl>
                                          <p:spTgt spid="22533">
                                            <p:txEl>
                                              <p:charRg st="45" end="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Rectangle 4"/>
          <p:cNvSpPr>
            <a:spLocks noGrp="1"/>
          </p:cNvSpPr>
          <p:nvPr>
            <p:ph type="title" idx="4294967295"/>
          </p:nvPr>
        </p:nvSpPr>
        <p:spPr>
          <a:xfrm>
            <a:off x="1150938" y="296863"/>
            <a:ext cx="7793037" cy="647700"/>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6.3.2 图像特征提取</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97635" name="日期占位符 2"/>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97636" name="页脚占位符 3"/>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190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97637" name="Text Box 2"/>
          <p:cNvSpPr txBox="1"/>
          <p:nvPr/>
        </p:nvSpPr>
        <p:spPr>
          <a:xfrm>
            <a:off x="1166813" y="769938"/>
            <a:ext cx="7292975" cy="366712"/>
          </a:xfrm>
          <a:prstGeom prst="rect">
            <a:avLst/>
          </a:prstGeom>
          <a:noFill/>
          <a:ln w="9525">
            <a:noFill/>
          </a:ln>
        </p:spPr>
        <p:txBody>
          <a:bodyPr>
            <a:spAutoFit/>
          </a:bodyPr>
          <a:p>
            <a:pPr eaLnBrk="1" hangingPunct="1"/>
            <a:endParaRPr lang="zh-CN" altLang="en-US" b="1" dirty="0">
              <a:latin typeface="Arial" panose="020B0604020202020204" pitchFamily="34" charset="0"/>
            </a:endParaRPr>
          </a:p>
        </p:txBody>
      </p:sp>
      <p:sp>
        <p:nvSpPr>
          <p:cNvPr id="197638" name="Text Box 3"/>
          <p:cNvSpPr txBox="1"/>
          <p:nvPr/>
        </p:nvSpPr>
        <p:spPr>
          <a:xfrm>
            <a:off x="539750" y="1412875"/>
            <a:ext cx="8064500" cy="2365375"/>
          </a:xfrm>
          <a:prstGeom prst="rect">
            <a:avLst/>
          </a:prstGeom>
          <a:noFill/>
          <a:ln w="9525">
            <a:noFill/>
          </a:ln>
        </p:spPr>
        <p:txBody>
          <a:bodyPr>
            <a:spAutoFit/>
          </a:bodyPr>
          <a:p>
            <a:pPr algn="just" eaLnBrk="1" hangingPunct="1">
              <a:lnSpc>
                <a:spcPct val="120000"/>
              </a:lnSpc>
            </a:pPr>
            <a:r>
              <a:rPr lang="en-US" altLang="zh-CN" sz="2400" b="1" dirty="0">
                <a:solidFill>
                  <a:srgbClr val="0000FF"/>
                </a:solidFill>
                <a:latin typeface="Times New Roman" panose="02020603050405020304" pitchFamily="18" charset="0"/>
              </a:rPr>
              <a:t>imag_edge1 = edge(img2,‘sobel’);       </a:t>
            </a:r>
            <a:r>
              <a:rPr lang="en-US" altLang="zh-CN" sz="2000" b="1" dirty="0">
                <a:solidFill>
                  <a:srgbClr val="006600"/>
                </a:solidFill>
                <a:latin typeface="Times New Roman" panose="02020603050405020304" pitchFamily="18" charset="0"/>
              </a:rPr>
              <a:t>%sobel</a:t>
            </a:r>
            <a:r>
              <a:rPr lang="zh-CN" altLang="en-US" sz="2000" b="1" dirty="0">
                <a:solidFill>
                  <a:srgbClr val="006600"/>
                </a:solidFill>
                <a:latin typeface="Times New Roman" panose="02020603050405020304" pitchFamily="18" charset="0"/>
              </a:rPr>
              <a:t>边缘提取算法</a:t>
            </a:r>
            <a:endParaRPr lang="zh-CN" altLang="en-US" sz="2000" b="1" dirty="0">
              <a:solidFill>
                <a:srgbClr val="006600"/>
              </a:solidFill>
              <a:latin typeface="Times New Roman" panose="02020603050405020304" pitchFamily="18" charset="0"/>
            </a:endParaRPr>
          </a:p>
          <a:p>
            <a:pPr algn="just" eaLnBrk="1" hangingPunct="1">
              <a:lnSpc>
                <a:spcPct val="120000"/>
              </a:lnSpc>
            </a:pPr>
            <a:r>
              <a:rPr lang="en-US" altLang="zh-CN" sz="2400" b="1" dirty="0">
                <a:solidFill>
                  <a:srgbClr val="0000FF"/>
                </a:solidFill>
                <a:latin typeface="Times New Roman" panose="02020603050405020304" pitchFamily="18" charset="0"/>
              </a:rPr>
              <a:t>subplot(121),imshow(imag_edge1)</a:t>
            </a:r>
            <a:endParaRPr lang="en-US" altLang="zh-CN" sz="2400" b="1" dirty="0">
              <a:solidFill>
                <a:srgbClr val="0000FF"/>
              </a:solidFill>
              <a:latin typeface="Times New Roman" panose="02020603050405020304" pitchFamily="18" charset="0"/>
            </a:endParaRPr>
          </a:p>
          <a:p>
            <a:pPr algn="just" eaLnBrk="1" hangingPunct="1">
              <a:lnSpc>
                <a:spcPct val="120000"/>
              </a:lnSpc>
            </a:pPr>
            <a:r>
              <a:rPr lang="en-US" altLang="zh-CN" sz="2400" b="1" dirty="0">
                <a:solidFill>
                  <a:srgbClr val="0000FF"/>
                </a:solidFill>
                <a:latin typeface="Times New Roman" panose="02020603050405020304" pitchFamily="18" charset="0"/>
              </a:rPr>
              <a:t>imag_edge2 = edge(img2,'canny');       </a:t>
            </a:r>
            <a:r>
              <a:rPr lang="en-US" altLang="zh-CN" sz="2000" b="1" dirty="0">
                <a:solidFill>
                  <a:srgbClr val="006600"/>
                </a:solidFill>
                <a:latin typeface="Times New Roman" panose="02020603050405020304" pitchFamily="18" charset="0"/>
              </a:rPr>
              <a:t>%canny</a:t>
            </a:r>
            <a:r>
              <a:rPr lang="zh-CN" altLang="en-US" sz="2000" b="1" dirty="0">
                <a:solidFill>
                  <a:srgbClr val="006600"/>
                </a:solidFill>
                <a:latin typeface="Times New Roman" panose="02020603050405020304" pitchFamily="18" charset="0"/>
              </a:rPr>
              <a:t>边缘提取算法</a:t>
            </a:r>
            <a:endParaRPr lang="zh-CN" altLang="en-US" sz="2000" b="1" dirty="0">
              <a:solidFill>
                <a:srgbClr val="006600"/>
              </a:solidFill>
              <a:latin typeface="Times New Roman" panose="02020603050405020304" pitchFamily="18" charset="0"/>
            </a:endParaRPr>
          </a:p>
          <a:p>
            <a:pPr algn="just" eaLnBrk="1" hangingPunct="1">
              <a:lnSpc>
                <a:spcPct val="120000"/>
              </a:lnSpc>
            </a:pPr>
            <a:r>
              <a:rPr lang="en-US" altLang="zh-CN" sz="2400" b="1" dirty="0">
                <a:solidFill>
                  <a:srgbClr val="0000FF"/>
                </a:solidFill>
                <a:latin typeface="Times New Roman" panose="02020603050405020304" pitchFamily="18" charset="0"/>
              </a:rPr>
              <a:t>subplot(122),imshow(imag_edge2)</a:t>
            </a:r>
            <a:endParaRPr lang="en-US" altLang="zh-CN" sz="2400" b="1" dirty="0">
              <a:solidFill>
                <a:srgbClr val="0000FF"/>
              </a:solidFill>
              <a:latin typeface="Times New Roman" panose="02020603050405020304" pitchFamily="18" charset="0"/>
            </a:endParaRPr>
          </a:p>
          <a:p>
            <a:pPr algn="just" eaLnBrk="1" hangingPunct="1">
              <a:lnSpc>
                <a:spcPct val="120000"/>
              </a:lnSpc>
              <a:spcBef>
                <a:spcPct val="50000"/>
              </a:spcBef>
            </a:pPr>
            <a:endParaRPr lang="en-US" altLang="zh-CN" sz="2000" b="1" dirty="0">
              <a:latin typeface="Times New Roman" panose="02020603050405020304" pitchFamily="18" charset="0"/>
            </a:endParaRPr>
          </a:p>
        </p:txBody>
      </p:sp>
      <p:pic>
        <p:nvPicPr>
          <p:cNvPr id="197639" name="Picture 5"/>
          <p:cNvPicPr>
            <a:picLocks noChangeAspect="1"/>
          </p:cNvPicPr>
          <p:nvPr/>
        </p:nvPicPr>
        <p:blipFill>
          <a:blip r:embed="rId1"/>
          <a:stretch>
            <a:fillRect/>
          </a:stretch>
        </p:blipFill>
        <p:spPr>
          <a:xfrm>
            <a:off x="1331913" y="2586038"/>
            <a:ext cx="5710237" cy="4271962"/>
          </a:xfrm>
          <a:prstGeom prst="rect">
            <a:avLst/>
          </a:prstGeom>
          <a:noFill/>
          <a:ln w="9525">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Rectangle 3"/>
          <p:cNvSpPr>
            <a:spLocks noGrp="1"/>
          </p:cNvSpPr>
          <p:nvPr>
            <p:ph type="subTitle" idx="4294967295"/>
          </p:nvPr>
        </p:nvSpPr>
        <p:spPr>
          <a:xfrm>
            <a:off x="2232025" y="3392488"/>
            <a:ext cx="6400800" cy="1752600"/>
          </a:xfrm>
          <a:ln/>
        </p:spPr>
        <p:txBody>
          <a:bodyPr vert="horz" wrap="square" lIns="91440" tIns="45720" rIns="91440" bIns="45720" anchor="t" anchorCtr="0"/>
          <a:lstStyle>
            <a:lvl1pPr marL="0" lvl="0" indent="0" algn="ctr">
              <a:buClr>
                <a:schemeClr val="accent1"/>
              </a:buClr>
              <a:buSzPct val="85000"/>
              <a:buFont typeface="Wingdings 2" pitchFamily="18" charset="2"/>
              <a:buNone/>
              <a:defRPr/>
            </a:lvl1pPr>
            <a:lvl2pPr marL="319405" lvl="1" indent="0" algn="ctr">
              <a:buClr>
                <a:schemeClr val="accent2"/>
              </a:buClr>
              <a:buSzPct val="85000"/>
              <a:buFont typeface="Wingdings 2" pitchFamily="18" charset="2"/>
              <a:buNone/>
              <a:defRPr/>
            </a:lvl2pPr>
            <a:lvl3pPr marL="593725" lvl="2" indent="0" algn="ctr">
              <a:buClr>
                <a:srgbClr val="E6B1AB"/>
              </a:buClr>
              <a:buSzPct val="85000"/>
              <a:buFont typeface="Wingdings 2" pitchFamily="18" charset="2"/>
              <a:buNone/>
              <a:defRPr/>
            </a:lvl3pPr>
            <a:lvl4pPr marL="868680" lvl="3" indent="0" algn="ctr">
              <a:buClr>
                <a:srgbClr val="A28E6A"/>
              </a:buClr>
              <a:buSzPct val="80000"/>
              <a:buFont typeface="Wingdings 2" pitchFamily="18" charset="2"/>
              <a:buNone/>
              <a:defRPr/>
            </a:lvl4pPr>
            <a:lvl5pPr marL="1143000" lvl="4" indent="0" algn="ctr">
              <a:buClr>
                <a:srgbClr val="A28E6A"/>
              </a:buClr>
              <a:buSzTx/>
              <a:buFont typeface="Wingdings 2" pitchFamily="18" charset="2"/>
              <a:buNone/>
              <a:defRPr/>
            </a:lvl5pPr>
          </a:lstStyle>
          <a:p>
            <a:pPr lvl="0" algn="r" eaLnBrk="1" hangingPunct="1"/>
            <a:r>
              <a:rPr lang="zh-CN" altLang="zh-CN" sz="4000" dirty="0">
                <a:solidFill>
                  <a:schemeClr val="folHlink"/>
                </a:solidFill>
              </a:rPr>
              <a:t>第7章</a:t>
            </a:r>
            <a:endParaRPr lang="zh-CN" altLang="zh-CN" sz="4000" dirty="0">
              <a:solidFill>
                <a:schemeClr val="folHlink"/>
              </a:solidFill>
            </a:endParaRPr>
          </a:p>
        </p:txBody>
      </p:sp>
      <p:sp>
        <p:nvSpPr>
          <p:cNvPr id="198659" name="Rectangle 2"/>
          <p:cNvSpPr>
            <a:spLocks noGrp="1"/>
          </p:cNvSpPr>
          <p:nvPr>
            <p:ph type="ctrTitle" idx="4294967295"/>
          </p:nvPr>
        </p:nvSpPr>
        <p:spPr>
          <a:xfrm>
            <a:off x="457200" y="1506538"/>
            <a:ext cx="8229600" cy="1470025"/>
          </a:xfrm>
          <a:ln/>
        </p:spPr>
        <p:txBody>
          <a:bodyPr vert="horz" wrap="square" lIns="91440" tIns="45720" rIns="91440" bIns="91440" anchor="ctr" anchorCtr="0"/>
          <a:lstStyle>
            <a:lvl1pPr lvl="0">
              <a:buClrTx/>
              <a:buSzTx/>
              <a:buFontTx/>
              <a:defRPr/>
            </a:lvl1pPr>
          </a:lstStyle>
          <a:p>
            <a:pPr marL="685800" lvl="0" indent="-685800" algn="r" eaLnBrk="1" hangingPunct="1"/>
            <a:r>
              <a:rPr lang="zh-CN" altLang="zh-CN" sz="6000" b="1" dirty="0">
                <a:solidFill>
                  <a:srgbClr val="FFFFFF"/>
                </a:solidFill>
                <a:latin typeface="Times New Roman" panose="02020603050405020304" pitchFamily="18" charset="0"/>
                <a:ea typeface="华文楷体" pitchFamily="2" charset="-122"/>
              </a:rPr>
              <a:t>Matlab程序执行</a:t>
            </a:r>
            <a:endParaRPr lang="zh-CN" altLang="zh-CN" sz="6000" b="1" dirty="0">
              <a:solidFill>
                <a:srgbClr val="FFFFFF"/>
              </a:solidFill>
              <a:latin typeface="Times New Roman" panose="02020603050405020304" pitchFamily="18" charset="0"/>
              <a:ea typeface="华文楷体" pitchFamily="2" charset="-122"/>
            </a:endParaRPr>
          </a:p>
        </p:txBody>
      </p:sp>
    </p:spTree>
  </p:cSld>
  <p:clrMapOvr>
    <a:masterClrMapping/>
  </p:clrMapOvr>
  <p:transition spd="slow"/>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Rectangle 2"/>
          <p:cNvSpPr>
            <a:spLocks noGrp="1"/>
          </p:cNvSpPr>
          <p:nvPr>
            <p:ph type="title" idx="4294967295"/>
          </p:nvPr>
        </p:nvSpPr>
        <p:spPr>
          <a:xfrm>
            <a:off x="1187450" y="260350"/>
            <a:ext cx="7794625" cy="649288"/>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 Matlab程序执行</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19968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rgbClr val="9B2D1F"/>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9968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192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99685" name="Rectangle 3"/>
          <p:cNvSpPr>
            <a:spLocks noGrp="1"/>
          </p:cNvSpPr>
          <p:nvPr>
            <p:ph sz="quarter" idx="1"/>
          </p:nvPr>
        </p:nvSpPr>
        <p:spPr>
          <a:xfrm>
            <a:off x="1187450" y="2062163"/>
            <a:ext cx="7772400" cy="388778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spcBef>
                <a:spcPct val="7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Matlab命令的执行方式</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spcBef>
                <a:spcPct val="75000"/>
              </a:spcBef>
            </a:pPr>
            <a:r>
              <a:rPr lang="en-US" altLang="zh-CN" sz="2600" b="1" dirty="0">
                <a:solidFill>
                  <a:srgbClr val="0000FF"/>
                </a:solidFill>
                <a:latin typeface="华文楷体" pitchFamily="2" charset="-122"/>
                <a:ea typeface="华文楷体" pitchFamily="2" charset="-122"/>
                <a:sym typeface="Arial" panose="020B0604020202020204" pitchFamily="34" charset="0"/>
              </a:rPr>
              <a:t>Matlab</a:t>
            </a:r>
            <a:r>
              <a:rPr lang="zh-CN" altLang="en-US" sz="2600" b="1" dirty="0">
                <a:solidFill>
                  <a:srgbClr val="0000FF"/>
                </a:solidFill>
                <a:latin typeface="华文楷体" pitchFamily="2" charset="-122"/>
                <a:ea typeface="华文楷体" pitchFamily="2" charset="-122"/>
                <a:sym typeface="Arial" panose="020B0604020202020204" pitchFamily="34" charset="0"/>
              </a:rPr>
              <a:t>程序控制</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spcBef>
                <a:spcPct val="75000"/>
              </a:spcBef>
            </a:pPr>
            <a:r>
              <a:rPr lang="en-US" altLang="zh-CN" sz="2600" b="1" dirty="0">
                <a:solidFill>
                  <a:srgbClr val="0000FF"/>
                </a:solidFill>
                <a:latin typeface="华文楷体" pitchFamily="2" charset="-122"/>
                <a:ea typeface="华文楷体" pitchFamily="2" charset="-122"/>
                <a:sym typeface="Arial" panose="020B0604020202020204" pitchFamily="34" charset="0"/>
              </a:rPr>
              <a:t>Matlab</a:t>
            </a:r>
            <a:r>
              <a:rPr lang="zh-CN" altLang="en-US" sz="2600" b="1" dirty="0">
                <a:solidFill>
                  <a:srgbClr val="0000FF"/>
                </a:solidFill>
                <a:latin typeface="华文楷体" pitchFamily="2" charset="-122"/>
                <a:ea typeface="华文楷体" pitchFamily="2" charset="-122"/>
                <a:sym typeface="Arial" panose="020B0604020202020204" pitchFamily="34" charset="0"/>
              </a:rPr>
              <a:t>函数文件</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spcBef>
                <a:spcPct val="7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程序调试</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spcBef>
                <a:spcPct val="7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Matlab矩阵分析与处理</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p:txBody>
      </p:sp>
      <p:pic>
        <p:nvPicPr>
          <p:cNvPr id="199686" name="Picture 5" descr="MATLAB eg1"/>
          <p:cNvPicPr>
            <a:picLocks noChangeAspect="1"/>
          </p:cNvPicPr>
          <p:nvPr/>
        </p:nvPicPr>
        <p:blipFill>
          <a:blip r:embed="rId1"/>
          <a:stretch>
            <a:fillRect/>
          </a:stretch>
        </p:blipFill>
        <p:spPr>
          <a:xfrm>
            <a:off x="5581650" y="4149725"/>
            <a:ext cx="2520950" cy="15176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9685">
                                            <p:txEl>
                                              <p:charRg st="0" end="14"/>
                                            </p:txEl>
                                          </p:spTgt>
                                        </p:tgtEl>
                                        <p:attrNameLst>
                                          <p:attrName>style.visibility</p:attrName>
                                        </p:attrNameLst>
                                      </p:cBhvr>
                                      <p:to>
                                        <p:strVal val="visible"/>
                                      </p:to>
                                    </p:set>
                                    <p:animEffect transition="in" filter="blinds(horizontal)">
                                      <p:cBhvr>
                                        <p:cTn id="7" dur="500"/>
                                        <p:tgtEl>
                                          <p:spTgt spid="199685">
                                            <p:txEl>
                                              <p:charRg st="0"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9685">
                                            <p:txEl>
                                              <p:charRg st="14" end="25"/>
                                            </p:txEl>
                                          </p:spTgt>
                                        </p:tgtEl>
                                        <p:attrNameLst>
                                          <p:attrName>style.visibility</p:attrName>
                                        </p:attrNameLst>
                                      </p:cBhvr>
                                      <p:to>
                                        <p:strVal val="visible"/>
                                      </p:to>
                                    </p:set>
                                    <p:animEffect transition="in" filter="blinds(horizontal)">
                                      <p:cBhvr>
                                        <p:cTn id="12" dur="500"/>
                                        <p:tgtEl>
                                          <p:spTgt spid="199685">
                                            <p:txEl>
                                              <p:charRg st="14" end="2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9685">
                                            <p:txEl>
                                              <p:charRg st="25" end="36"/>
                                            </p:txEl>
                                          </p:spTgt>
                                        </p:tgtEl>
                                        <p:attrNameLst>
                                          <p:attrName>style.visibility</p:attrName>
                                        </p:attrNameLst>
                                      </p:cBhvr>
                                      <p:to>
                                        <p:strVal val="visible"/>
                                      </p:to>
                                    </p:set>
                                    <p:animEffect transition="in" filter="blinds(horizontal)">
                                      <p:cBhvr>
                                        <p:cTn id="17" dur="500"/>
                                        <p:tgtEl>
                                          <p:spTgt spid="199685">
                                            <p:txEl>
                                              <p:charRg st="25" end="3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9685">
                                            <p:txEl>
                                              <p:charRg st="36" end="41"/>
                                            </p:txEl>
                                          </p:spTgt>
                                        </p:tgtEl>
                                        <p:attrNameLst>
                                          <p:attrName>style.visibility</p:attrName>
                                        </p:attrNameLst>
                                      </p:cBhvr>
                                      <p:to>
                                        <p:strVal val="visible"/>
                                      </p:to>
                                    </p:set>
                                    <p:animEffect transition="in" filter="blinds(horizontal)">
                                      <p:cBhvr>
                                        <p:cTn id="22" dur="500"/>
                                        <p:tgtEl>
                                          <p:spTgt spid="199685">
                                            <p:txEl>
                                              <p:charRg st="36" end="4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9685">
                                            <p:txEl>
                                              <p:charRg st="41" end="55"/>
                                            </p:txEl>
                                          </p:spTgt>
                                        </p:tgtEl>
                                        <p:attrNameLst>
                                          <p:attrName>style.visibility</p:attrName>
                                        </p:attrNameLst>
                                      </p:cBhvr>
                                      <p:to>
                                        <p:strVal val="visible"/>
                                      </p:to>
                                    </p:set>
                                    <p:animEffect transition="in" filter="blinds(horizontal)">
                                      <p:cBhvr>
                                        <p:cTn id="27" dur="500"/>
                                        <p:tgtEl>
                                          <p:spTgt spid="199685">
                                            <p:txEl>
                                              <p:charRg st="41" end="5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Rectangle 2"/>
          <p:cNvSpPr>
            <a:spLocks noGrp="1"/>
          </p:cNvSpPr>
          <p:nvPr>
            <p:ph type="title" idx="4294967295"/>
          </p:nvPr>
        </p:nvSpPr>
        <p:spPr>
          <a:xfrm>
            <a:off x="1116013" y="296863"/>
            <a:ext cx="7793037" cy="647700"/>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7.1 Matlab命令的执行方式</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0070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0070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193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00709" name="Rectangle 3"/>
          <p:cNvSpPr>
            <a:spLocks noGrp="1"/>
          </p:cNvSpPr>
          <p:nvPr>
            <p:ph sz="quarter" idx="1"/>
          </p:nvPr>
        </p:nvSpPr>
        <p:spPr>
          <a:xfrm>
            <a:off x="827088" y="1268413"/>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1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交互式命令执行方式（命令窗口）</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110000"/>
              </a:lnSpc>
              <a:buFont typeface="Wingdings" panose="05000000000000000000" pitchFamily="2" charset="2"/>
              <a:buNone/>
            </a:pPr>
            <a:r>
              <a:rPr lang="zh-CN" altLang="en-US" sz="2400" b="1" dirty="0">
                <a:latin typeface="Tahoma" panose="020B0604030504040204" pitchFamily="34" charset="0"/>
                <a:ea typeface="华文楷体" pitchFamily="2" charset="-122"/>
                <a:sym typeface="Arial" panose="020B0604020202020204" pitchFamily="34" charset="0"/>
              </a:rPr>
              <a:t>逐条输入，逐条执行，操作简单、直观，但速度慢，执行过程不能保留。</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110000"/>
              </a:lnSpc>
            </a:pPr>
            <a:r>
              <a:rPr lang="en-US" altLang="zh-CN" sz="2600" b="1" dirty="0">
                <a:solidFill>
                  <a:srgbClr val="0000FF"/>
                </a:solidFill>
                <a:latin typeface="华文楷体" pitchFamily="2" charset="-122"/>
                <a:ea typeface="华文楷体" pitchFamily="2" charset="-122"/>
                <a:sym typeface="Arial" panose="020B0604020202020204" pitchFamily="34" charset="0"/>
              </a:rPr>
              <a:t>M</a:t>
            </a:r>
            <a:r>
              <a:rPr lang="zh-CN" altLang="en-US" sz="2600" b="1" dirty="0">
                <a:solidFill>
                  <a:srgbClr val="0000FF"/>
                </a:solidFill>
                <a:latin typeface="华文楷体" pitchFamily="2" charset="-122"/>
                <a:ea typeface="华文楷体" pitchFamily="2" charset="-122"/>
                <a:sym typeface="Arial" panose="020B0604020202020204" pitchFamily="34" charset="0"/>
              </a:rPr>
              <a:t>文件的程序执行方式</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110000"/>
              </a:lnSpc>
              <a:buFont typeface="Wingdings" panose="05000000000000000000" pitchFamily="2" charset="2"/>
              <a:buNone/>
            </a:pPr>
            <a:r>
              <a:rPr lang="zh-CN" altLang="en-US" sz="2400" b="1" dirty="0">
                <a:latin typeface="Tahoma" panose="020B0604030504040204" pitchFamily="34" charset="0"/>
                <a:ea typeface="华文楷体" pitchFamily="2" charset="-122"/>
                <a:sym typeface="Arial" panose="020B0604020202020204" pitchFamily="34" charset="0"/>
              </a:rPr>
              <a:t>将命令编成程序存储在一个文件中（</a:t>
            </a:r>
            <a:r>
              <a:rPr lang="en-US" altLang="zh-CN" sz="2400" b="1" dirty="0">
                <a:latin typeface="Tahoma" panose="020B0604030504040204" pitchFamily="34" charset="0"/>
                <a:ea typeface="华文楷体" pitchFamily="2" charset="-122"/>
                <a:sym typeface="Arial" panose="020B0604020202020204" pitchFamily="34" charset="0"/>
              </a:rPr>
              <a:t>M</a:t>
            </a:r>
            <a:r>
              <a:rPr lang="zh-CN" altLang="en-US" sz="2400" b="1" dirty="0">
                <a:latin typeface="Tahoma" panose="020B0604030504040204" pitchFamily="34" charset="0"/>
                <a:ea typeface="华文楷体" pitchFamily="2" charset="-122"/>
                <a:sym typeface="Arial" panose="020B0604020202020204" pitchFamily="34" charset="0"/>
              </a:rPr>
              <a:t>文件），依次运行文件中的命令，可以重复进行。</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110000"/>
              </a:lnSpc>
            </a:pPr>
            <a:r>
              <a:rPr lang="en-US" altLang="zh-CN" sz="2600" b="1" dirty="0">
                <a:solidFill>
                  <a:srgbClr val="0000FF"/>
                </a:solidFill>
                <a:latin typeface="华文楷体" pitchFamily="2" charset="-122"/>
                <a:ea typeface="华文楷体" pitchFamily="2" charset="-122"/>
                <a:sym typeface="Arial" panose="020B0604020202020204" pitchFamily="34" charset="0"/>
              </a:rPr>
              <a:t>Matlab</a:t>
            </a:r>
            <a:r>
              <a:rPr lang="zh-CN" altLang="en-US" sz="2600" b="1" dirty="0">
                <a:solidFill>
                  <a:srgbClr val="0000FF"/>
                </a:solidFill>
                <a:latin typeface="华文楷体" pitchFamily="2" charset="-122"/>
                <a:ea typeface="华文楷体" pitchFamily="2" charset="-122"/>
                <a:sym typeface="Arial" panose="020B0604020202020204" pitchFamily="34" charset="0"/>
              </a:rPr>
              <a:t>程序设计有传统高级语言的特征，</a:t>
            </a:r>
            <a:r>
              <a:rPr lang="zh-CN" altLang="en-US" sz="2400" b="1" dirty="0">
                <a:latin typeface="Tahoma" panose="020B0604030504040204" pitchFamily="34" charset="0"/>
                <a:ea typeface="华文楷体" pitchFamily="2" charset="-122"/>
                <a:sym typeface="Arial" panose="020B0604020202020204" pitchFamily="34" charset="0"/>
              </a:rPr>
              <a:t>又有自己独特的特点，可以</a:t>
            </a:r>
            <a:r>
              <a:rPr lang="zh-CN" altLang="en-US" sz="2600" b="1" dirty="0">
                <a:solidFill>
                  <a:srgbClr val="0000FF"/>
                </a:solidFill>
                <a:latin typeface="华文楷体" pitchFamily="2" charset="-122"/>
                <a:ea typeface="华文楷体" pitchFamily="2" charset="-122"/>
                <a:sym typeface="Arial" panose="020B0604020202020204" pitchFamily="34" charset="0"/>
              </a:rPr>
              <a:t>利用数据结构的特点</a:t>
            </a:r>
            <a:r>
              <a:rPr lang="zh-CN" altLang="en-US" sz="2800" b="1" dirty="0">
                <a:solidFill>
                  <a:srgbClr val="0000FF"/>
                </a:solidFill>
                <a:latin typeface="Tahoma" panose="020B0604030504040204" pitchFamily="34" charset="0"/>
                <a:ea typeface="华文楷体" pitchFamily="2" charset="-122"/>
                <a:sym typeface="Arial" panose="020B0604020202020204" pitchFamily="34" charset="0"/>
              </a:rPr>
              <a:t>，</a:t>
            </a:r>
            <a:r>
              <a:rPr lang="zh-CN" altLang="en-US" sz="2400" b="1" dirty="0">
                <a:latin typeface="Tahoma" panose="020B0604030504040204" pitchFamily="34" charset="0"/>
                <a:ea typeface="华文楷体" pitchFamily="2" charset="-122"/>
                <a:sym typeface="Arial" panose="020B0604020202020204" pitchFamily="34" charset="0"/>
              </a:rPr>
              <a:t>使程序结构简单，编程效率高。</a:t>
            </a:r>
            <a:endParaRPr lang="zh-CN" altLang="en-US" sz="2400" b="1" dirty="0">
              <a:latin typeface="Tahoma" panose="020B0604030504040204" pitchFamily="34"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0709">
                                            <p:txEl>
                                              <p:charRg st="16" end="49"/>
                                            </p:txEl>
                                          </p:spTgt>
                                        </p:tgtEl>
                                        <p:attrNameLst>
                                          <p:attrName>style.visibility</p:attrName>
                                        </p:attrNameLst>
                                      </p:cBhvr>
                                      <p:to>
                                        <p:strVal val="visible"/>
                                      </p:to>
                                    </p:set>
                                    <p:animEffect transition="in" filter="wipe(up)">
                                      <p:cBhvr>
                                        <p:cTn id="7" dur="500"/>
                                        <p:tgtEl>
                                          <p:spTgt spid="200709">
                                            <p:txEl>
                                              <p:charRg st="16" end="4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0709">
                                            <p:txEl>
                                              <p:charRg st="49" end="60"/>
                                            </p:txEl>
                                          </p:spTgt>
                                        </p:tgtEl>
                                        <p:attrNameLst>
                                          <p:attrName>style.visibility</p:attrName>
                                        </p:attrNameLst>
                                      </p:cBhvr>
                                      <p:to>
                                        <p:strVal val="visible"/>
                                      </p:to>
                                    </p:set>
                                    <p:animEffect transition="in" filter="wipe(up)">
                                      <p:cBhvr>
                                        <p:cTn id="12" dur="500"/>
                                        <p:tgtEl>
                                          <p:spTgt spid="200709">
                                            <p:txEl>
                                              <p:charRg st="49" end="6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0709">
                                            <p:txEl>
                                              <p:charRg st="60" end="100"/>
                                            </p:txEl>
                                          </p:spTgt>
                                        </p:tgtEl>
                                        <p:attrNameLst>
                                          <p:attrName>style.visibility</p:attrName>
                                        </p:attrNameLst>
                                      </p:cBhvr>
                                      <p:to>
                                        <p:strVal val="visible"/>
                                      </p:to>
                                    </p:set>
                                    <p:animEffect transition="in" filter="wipe(up)">
                                      <p:cBhvr>
                                        <p:cTn id="17" dur="500"/>
                                        <p:tgtEl>
                                          <p:spTgt spid="200709">
                                            <p:txEl>
                                              <p:charRg st="60" end="10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0709">
                                            <p:txEl>
                                              <p:charRg st="100" end="158"/>
                                            </p:txEl>
                                          </p:spTgt>
                                        </p:tgtEl>
                                        <p:attrNameLst>
                                          <p:attrName>style.visibility</p:attrName>
                                        </p:attrNameLst>
                                      </p:cBhvr>
                                      <p:to>
                                        <p:strVal val="visible"/>
                                      </p:to>
                                    </p:set>
                                    <p:animEffect transition="in" filter="wipe(up)">
                                      <p:cBhvr>
                                        <p:cTn id="22" dur="500"/>
                                        <p:tgtEl>
                                          <p:spTgt spid="200709">
                                            <p:txEl>
                                              <p:charRg st="100" end="15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Rectangle 2"/>
          <p:cNvSpPr>
            <a:spLocks noGrp="1"/>
          </p:cNvSpPr>
          <p:nvPr>
            <p:ph type="title" idx="4294967295"/>
          </p:nvPr>
        </p:nvSpPr>
        <p:spPr>
          <a:xfrm>
            <a:off x="1201738" y="119063"/>
            <a:ext cx="7772400" cy="796925"/>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M文件的分类</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0173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0173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194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01733" name="Rectangle 3"/>
          <p:cNvSpPr>
            <a:spLocks noGrp="1"/>
          </p:cNvSpPr>
          <p:nvPr>
            <p:ph sz="quarter" idx="1"/>
          </p:nvPr>
        </p:nvSpPr>
        <p:spPr>
          <a:xfrm>
            <a:off x="900113" y="1233488"/>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4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用</a:t>
            </a:r>
            <a:r>
              <a:rPr lang="en-US" altLang="zh-CN" sz="2600" b="1" dirty="0">
                <a:solidFill>
                  <a:srgbClr val="0000FF"/>
                </a:solidFill>
                <a:latin typeface="华文楷体" pitchFamily="2" charset="-122"/>
                <a:ea typeface="华文楷体" pitchFamily="2" charset="-122"/>
                <a:sym typeface="Arial" panose="020B0604020202020204" pitchFamily="34" charset="0"/>
              </a:rPr>
              <a:t>Matlab</a:t>
            </a:r>
            <a:r>
              <a:rPr lang="zh-CN" altLang="en-US" sz="2600" b="1" dirty="0">
                <a:solidFill>
                  <a:srgbClr val="0000FF"/>
                </a:solidFill>
                <a:latin typeface="华文楷体" pitchFamily="2" charset="-122"/>
                <a:ea typeface="华文楷体" pitchFamily="2" charset="-122"/>
                <a:sym typeface="Arial" panose="020B0604020202020204" pitchFamily="34" charset="0"/>
              </a:rPr>
              <a:t>语言编写的程序，称为</a:t>
            </a:r>
            <a:r>
              <a:rPr lang="en-US" altLang="zh-CN" sz="2600" b="1" dirty="0">
                <a:solidFill>
                  <a:srgbClr val="0000FF"/>
                </a:solidFill>
                <a:latin typeface="华文楷体" pitchFamily="2" charset="-122"/>
                <a:ea typeface="华文楷体" pitchFamily="2" charset="-122"/>
                <a:sym typeface="Arial" panose="020B0604020202020204" pitchFamily="34" charset="0"/>
              </a:rPr>
              <a:t>M</a:t>
            </a:r>
            <a:r>
              <a:rPr lang="zh-CN" altLang="en-US" sz="2600" b="1" dirty="0">
                <a:solidFill>
                  <a:srgbClr val="0000FF"/>
                </a:solidFill>
                <a:latin typeface="华文楷体" pitchFamily="2" charset="-122"/>
                <a:ea typeface="华文楷体" pitchFamily="2" charset="-122"/>
                <a:sym typeface="Arial" panose="020B0604020202020204" pitchFamily="34" charset="0"/>
              </a:rPr>
              <a:t>文件。</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140000"/>
              </a:lnSpc>
              <a:buFont typeface="Wingdings" panose="05000000000000000000" pitchFamily="2" charset="2"/>
              <a:buNone/>
            </a:pPr>
            <a:r>
              <a:rPr lang="zh-CN" altLang="en-US" sz="2600" dirty="0"/>
              <a:t>  </a:t>
            </a:r>
            <a:r>
              <a:rPr lang="zh-CN" altLang="en-US" sz="2400" b="1" dirty="0">
                <a:latin typeface="Tahoma" panose="020B0604030504040204" pitchFamily="34" charset="0"/>
                <a:ea typeface="华文楷体" pitchFamily="2" charset="-122"/>
                <a:sym typeface="Arial" panose="020B0604020202020204" pitchFamily="34" charset="0"/>
              </a:rPr>
              <a:t>是由若干</a:t>
            </a:r>
            <a:r>
              <a:rPr lang="en-US" altLang="zh-CN" sz="2400" b="1" dirty="0">
                <a:latin typeface="Tahoma" panose="020B0604030504040204" pitchFamily="34" charset="0"/>
                <a:ea typeface="华文楷体" pitchFamily="2" charset="-122"/>
                <a:sym typeface="Arial" panose="020B0604020202020204" pitchFamily="34" charset="0"/>
              </a:rPr>
              <a:t>Matlab</a:t>
            </a:r>
            <a:r>
              <a:rPr lang="zh-CN" altLang="en-US" sz="2400" b="1" dirty="0">
                <a:latin typeface="Tahoma" panose="020B0604030504040204" pitchFamily="34" charset="0"/>
                <a:ea typeface="华文楷体" pitchFamily="2" charset="-122"/>
                <a:sym typeface="Arial" panose="020B0604020202020204" pitchFamily="34" charset="0"/>
              </a:rPr>
              <a:t>命令组合在一起构成的，它可</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140000"/>
              </a:lnSpc>
              <a:buFont typeface="Wingdings" panose="05000000000000000000" pitchFamily="2" charset="2"/>
              <a:buNone/>
            </a:pPr>
            <a:r>
              <a:rPr lang="zh-CN" altLang="en-US" sz="2400" b="1" dirty="0">
                <a:latin typeface="Tahoma" panose="020B0604030504040204" pitchFamily="34" charset="0"/>
                <a:ea typeface="华文楷体" pitchFamily="2" charset="-122"/>
                <a:sym typeface="Arial" panose="020B0604020202020204" pitchFamily="34" charset="0"/>
              </a:rPr>
              <a:t>   以完成某些操作，也可以实现某种算法。</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140000"/>
              </a:lnSpc>
              <a:buFont typeface="Wingdings 2" pitchFamily="18" charset="2"/>
              <a:buChar char=""/>
            </a:pPr>
            <a:r>
              <a:rPr lang="zh-CN" altLang="en-US" sz="2800" b="1" dirty="0">
                <a:solidFill>
                  <a:srgbClr val="0000FF"/>
                </a:solidFill>
                <a:latin typeface="Tahoma" panose="020B0604030504040204" pitchFamily="34" charset="0"/>
                <a:ea typeface="华文楷体" pitchFamily="2" charset="-122"/>
                <a:sym typeface="Arial" panose="020B0604020202020204" pitchFamily="34" charset="0"/>
              </a:rPr>
              <a:t> </a:t>
            </a:r>
            <a:r>
              <a:rPr lang="en-US" altLang="zh-CN" sz="2600" b="1" dirty="0">
                <a:solidFill>
                  <a:srgbClr val="0000FF"/>
                </a:solidFill>
                <a:latin typeface="华文楷体" pitchFamily="2" charset="-122"/>
                <a:ea typeface="华文楷体" pitchFamily="2" charset="-122"/>
                <a:sym typeface="Arial" panose="020B0604020202020204" pitchFamily="34" charset="0"/>
              </a:rPr>
              <a:t>M</a:t>
            </a:r>
            <a:r>
              <a:rPr lang="zh-CN" altLang="en-US" sz="2600" b="1" dirty="0">
                <a:solidFill>
                  <a:srgbClr val="0000FF"/>
                </a:solidFill>
                <a:latin typeface="华文楷体" pitchFamily="2" charset="-122"/>
                <a:ea typeface="华文楷体" pitchFamily="2" charset="-122"/>
                <a:sym typeface="Arial" panose="020B0604020202020204" pitchFamily="34" charset="0"/>
              </a:rPr>
              <a:t>文件根据调用方式的不同分为两类：</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140000"/>
              </a:lnSpc>
              <a:buFont typeface="Wingdings" panose="05000000000000000000" pitchFamily="2" charset="2"/>
              <a:buNone/>
            </a:pPr>
            <a:r>
              <a:rPr lang="zh-CN" altLang="en-US" sz="2600" dirty="0"/>
              <a:t>   </a:t>
            </a:r>
            <a:r>
              <a:rPr lang="zh-CN" altLang="en-US" sz="2400" b="1" dirty="0">
                <a:latin typeface="Tahoma" panose="020B0604030504040204" pitchFamily="34" charset="0"/>
                <a:ea typeface="华文楷体" pitchFamily="2" charset="-122"/>
                <a:sym typeface="Arial" panose="020B0604020202020204" pitchFamily="34" charset="0"/>
              </a:rPr>
              <a:t>命令文件（</a:t>
            </a:r>
            <a:r>
              <a:rPr lang="en-US" altLang="zh-CN" sz="2400" b="1" dirty="0">
                <a:latin typeface="Tahoma" panose="020B0604030504040204" pitchFamily="34" charset="0"/>
                <a:ea typeface="华文楷体" pitchFamily="2" charset="-122"/>
                <a:sym typeface="Arial" panose="020B0604020202020204" pitchFamily="34" charset="0"/>
              </a:rPr>
              <a:t>Script File</a:t>
            </a:r>
            <a:r>
              <a:rPr lang="zh-CN" altLang="en-US" sz="2400" b="1" dirty="0">
                <a:latin typeface="Tahoma" panose="020B0604030504040204" pitchFamily="34" charset="0"/>
                <a:ea typeface="华文楷体" pitchFamily="2" charset="-122"/>
                <a:sym typeface="Arial" panose="020B0604020202020204" pitchFamily="34" charset="0"/>
              </a:rPr>
              <a:t>）</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140000"/>
              </a:lnSpc>
              <a:buFont typeface="Wingdings" panose="05000000000000000000" pitchFamily="2" charset="2"/>
              <a:buNone/>
            </a:pPr>
            <a:r>
              <a:rPr lang="zh-CN" altLang="en-US" sz="2400" b="1" dirty="0">
                <a:latin typeface="Tahoma" panose="020B0604030504040204" pitchFamily="34" charset="0"/>
                <a:ea typeface="华文楷体" pitchFamily="2" charset="-122"/>
                <a:sym typeface="Arial" panose="020B0604020202020204" pitchFamily="34" charset="0"/>
              </a:rPr>
              <a:t>    函数文件（</a:t>
            </a:r>
            <a:r>
              <a:rPr lang="en-US" altLang="zh-CN" sz="2400" b="1" dirty="0">
                <a:latin typeface="Tahoma" panose="020B0604030504040204" pitchFamily="34" charset="0"/>
                <a:ea typeface="华文楷体" pitchFamily="2" charset="-122"/>
                <a:sym typeface="Arial" panose="020B0604020202020204" pitchFamily="34" charset="0"/>
              </a:rPr>
              <a:t>Function File</a:t>
            </a:r>
            <a:r>
              <a:rPr lang="zh-CN" altLang="en-US" sz="2400" b="1" dirty="0">
                <a:latin typeface="Tahoma" panose="020B0604030504040204" pitchFamily="34" charset="0"/>
                <a:ea typeface="华文楷体" pitchFamily="2" charset="-122"/>
                <a:sym typeface="Arial" panose="020B0604020202020204" pitchFamily="34" charset="0"/>
              </a:rPr>
              <a:t>）</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140000"/>
              </a:lnSpc>
            </a:pPr>
            <a:r>
              <a:rPr lang="zh-CN" altLang="en-US" sz="2600" dirty="0"/>
              <a:t> </a:t>
            </a:r>
            <a:r>
              <a:rPr lang="zh-CN" altLang="en-US" sz="2600" b="1" dirty="0">
                <a:solidFill>
                  <a:srgbClr val="0000FF"/>
                </a:solidFill>
                <a:latin typeface="华文楷体" pitchFamily="2" charset="-122"/>
                <a:ea typeface="华文楷体" pitchFamily="2" charset="-122"/>
                <a:sym typeface="Arial" panose="020B0604020202020204" pitchFamily="34" charset="0"/>
              </a:rPr>
              <a:t>它们的扩展名都是</a:t>
            </a:r>
            <a:r>
              <a:rPr lang="en-US" altLang="zh-CN" sz="2600" b="1" dirty="0">
                <a:solidFill>
                  <a:srgbClr val="0000FF"/>
                </a:solidFill>
                <a:latin typeface="华文楷体" pitchFamily="2" charset="-122"/>
                <a:ea typeface="华文楷体" pitchFamily="2" charset="-122"/>
                <a:sym typeface="Arial" panose="020B0604020202020204" pitchFamily="34" charset="0"/>
              </a:rPr>
              <a:t>.m</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1733">
                                            <p:txEl>
                                              <p:charRg st="22" end="48"/>
                                            </p:txEl>
                                          </p:spTgt>
                                        </p:tgtEl>
                                        <p:attrNameLst>
                                          <p:attrName>style.visibility</p:attrName>
                                        </p:attrNameLst>
                                      </p:cBhvr>
                                      <p:to>
                                        <p:strVal val="visible"/>
                                      </p:to>
                                    </p:set>
                                    <p:animEffect transition="in" filter="blinds(horizontal)">
                                      <p:cBhvr>
                                        <p:cTn id="7" dur="500"/>
                                        <p:tgtEl>
                                          <p:spTgt spid="201733">
                                            <p:txEl>
                                              <p:charRg st="22" end="4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1733">
                                            <p:txEl>
                                              <p:charRg st="48" end="70"/>
                                            </p:txEl>
                                          </p:spTgt>
                                        </p:tgtEl>
                                        <p:attrNameLst>
                                          <p:attrName>style.visibility</p:attrName>
                                        </p:attrNameLst>
                                      </p:cBhvr>
                                      <p:to>
                                        <p:strVal val="visible"/>
                                      </p:to>
                                    </p:set>
                                    <p:animEffect transition="in" filter="blinds(horizontal)">
                                      <p:cBhvr>
                                        <p:cTn id="12" dur="500"/>
                                        <p:tgtEl>
                                          <p:spTgt spid="201733">
                                            <p:txEl>
                                              <p:charRg st="48" end="7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1733">
                                            <p:txEl>
                                              <p:charRg st="70" end="89"/>
                                            </p:txEl>
                                          </p:spTgt>
                                        </p:tgtEl>
                                        <p:attrNameLst>
                                          <p:attrName>style.visibility</p:attrName>
                                        </p:attrNameLst>
                                      </p:cBhvr>
                                      <p:to>
                                        <p:strVal val="visible"/>
                                      </p:to>
                                    </p:set>
                                    <p:animEffect transition="in" filter="blinds(horizontal)">
                                      <p:cBhvr>
                                        <p:cTn id="17" dur="500"/>
                                        <p:tgtEl>
                                          <p:spTgt spid="201733">
                                            <p:txEl>
                                              <p:charRg st="70" end="8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1733">
                                            <p:txEl>
                                              <p:charRg st="89" end="110"/>
                                            </p:txEl>
                                          </p:spTgt>
                                        </p:tgtEl>
                                        <p:attrNameLst>
                                          <p:attrName>style.visibility</p:attrName>
                                        </p:attrNameLst>
                                      </p:cBhvr>
                                      <p:to>
                                        <p:strVal val="visible"/>
                                      </p:to>
                                    </p:set>
                                    <p:animEffect transition="in" filter="blinds(horizontal)">
                                      <p:cBhvr>
                                        <p:cTn id="22" dur="500"/>
                                        <p:tgtEl>
                                          <p:spTgt spid="201733">
                                            <p:txEl>
                                              <p:charRg st="89" end="1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1733">
                                            <p:txEl>
                                              <p:charRg st="110" end="134"/>
                                            </p:txEl>
                                          </p:spTgt>
                                        </p:tgtEl>
                                        <p:attrNameLst>
                                          <p:attrName>style.visibility</p:attrName>
                                        </p:attrNameLst>
                                      </p:cBhvr>
                                      <p:to>
                                        <p:strVal val="visible"/>
                                      </p:to>
                                    </p:set>
                                    <p:animEffect transition="in" filter="blinds(horizontal)">
                                      <p:cBhvr>
                                        <p:cTn id="27" dur="500"/>
                                        <p:tgtEl>
                                          <p:spTgt spid="201733">
                                            <p:txEl>
                                              <p:charRg st="110" end="13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1733">
                                            <p:txEl>
                                              <p:charRg st="134" end="146"/>
                                            </p:txEl>
                                          </p:spTgt>
                                        </p:tgtEl>
                                        <p:attrNameLst>
                                          <p:attrName>style.visibility</p:attrName>
                                        </p:attrNameLst>
                                      </p:cBhvr>
                                      <p:to>
                                        <p:strVal val="visible"/>
                                      </p:to>
                                    </p:set>
                                    <p:animEffect transition="in" filter="blinds(horizontal)">
                                      <p:cBhvr>
                                        <p:cTn id="32" dur="500"/>
                                        <p:tgtEl>
                                          <p:spTgt spid="201733">
                                            <p:txEl>
                                              <p:charRg st="134" end="14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Rectangle 2"/>
          <p:cNvSpPr>
            <a:spLocks noGrp="1"/>
          </p:cNvSpPr>
          <p:nvPr>
            <p:ph type="title" idx="4294967295"/>
          </p:nvPr>
        </p:nvSpPr>
        <p:spPr>
          <a:xfrm>
            <a:off x="1273175" y="190500"/>
            <a:ext cx="7772400" cy="725488"/>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命令文件和函数文件的区别</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0275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0275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195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02757" name="Rectangle 3"/>
          <p:cNvSpPr>
            <a:spLocks noGrp="1"/>
          </p:cNvSpPr>
          <p:nvPr>
            <p:ph sz="quarter" idx="1"/>
          </p:nvPr>
        </p:nvSpPr>
        <p:spPr>
          <a:xfrm>
            <a:off x="468313" y="1268413"/>
            <a:ext cx="8101012"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30000"/>
              </a:lnSpc>
            </a:pPr>
            <a:r>
              <a:rPr lang="zh-CN" altLang="zh-CN" sz="2600" b="1" dirty="0">
                <a:solidFill>
                  <a:srgbClr val="0000FF"/>
                </a:solidFill>
                <a:latin typeface="华文楷体" pitchFamily="2" charset="-122"/>
                <a:ea typeface="华文楷体" pitchFamily="2" charset="-122"/>
                <a:sym typeface="Arial" panose="020B0604020202020204" pitchFamily="34" charset="0"/>
              </a:rPr>
              <a:t>命令文件没有输入参数，也不返回输出参数；</a:t>
            </a:r>
            <a:r>
              <a:rPr lang="zh-CN" altLang="zh-CN" sz="2400" b="1" dirty="0">
                <a:latin typeface="Tahoma" panose="020B0604030504040204" pitchFamily="34" charset="0"/>
                <a:ea typeface="华文楷体" pitchFamily="2" charset="-122"/>
                <a:sym typeface="Arial" panose="020B0604020202020204" pitchFamily="34" charset="0"/>
              </a:rPr>
              <a:t>函数文件可以带输入参数，也可以返回输出参数</a:t>
            </a:r>
            <a:r>
              <a:rPr lang="zh-CN" altLang="zh-CN" sz="3000" dirty="0"/>
              <a:t>。</a:t>
            </a:r>
            <a:endParaRPr lang="zh-CN" altLang="zh-CN" sz="3000" dirty="0"/>
          </a:p>
          <a:p>
            <a:pPr lvl="0" algn="just" eaLnBrk="1" hangingPunct="1">
              <a:lnSpc>
                <a:spcPct val="130000"/>
              </a:lnSpc>
            </a:pPr>
            <a:r>
              <a:rPr lang="zh-CN" altLang="zh-CN" sz="2600" b="1" dirty="0">
                <a:solidFill>
                  <a:srgbClr val="0000FF"/>
                </a:solidFill>
                <a:latin typeface="华文楷体" pitchFamily="2" charset="-122"/>
                <a:ea typeface="华文楷体" pitchFamily="2" charset="-122"/>
                <a:sym typeface="Arial" panose="020B0604020202020204" pitchFamily="34" charset="0"/>
              </a:rPr>
              <a:t>命令文件对工作空间中的变量进行操作，文件中所有命令的执行结果也返回工作空间中；</a:t>
            </a:r>
            <a:r>
              <a:rPr lang="zh-CN" altLang="zh-CN" sz="2400" b="1" dirty="0">
                <a:latin typeface="Tahoma" panose="020B0604030504040204" pitchFamily="34" charset="0"/>
                <a:ea typeface="华文楷体" pitchFamily="2" charset="-122"/>
                <a:sym typeface="Arial" panose="020B0604020202020204" pitchFamily="34" charset="0"/>
              </a:rPr>
              <a:t>函数文件中定义的变量为局部变量，当函数文件执行完毕时，这些变量也被清除。</a:t>
            </a:r>
            <a:endParaRPr lang="zh-CN" altLang="zh-CN"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130000"/>
              </a:lnSpc>
            </a:pPr>
            <a:r>
              <a:rPr lang="zh-CN" altLang="zh-CN" sz="2600" b="1" dirty="0">
                <a:solidFill>
                  <a:srgbClr val="0000FF"/>
                </a:solidFill>
                <a:latin typeface="华文楷体" pitchFamily="2" charset="-122"/>
                <a:ea typeface="华文楷体" pitchFamily="2" charset="-122"/>
                <a:sym typeface="Arial" panose="020B0604020202020204" pitchFamily="34" charset="0"/>
              </a:rPr>
              <a:t>命令文件可以直接运行；</a:t>
            </a:r>
            <a:r>
              <a:rPr lang="zh-CN" altLang="zh-CN" sz="2400" b="1" dirty="0">
                <a:latin typeface="Tahoma" panose="020B0604030504040204" pitchFamily="34" charset="0"/>
                <a:ea typeface="华文楷体" pitchFamily="2" charset="-122"/>
                <a:sym typeface="Arial" panose="020B0604020202020204" pitchFamily="34" charset="0"/>
              </a:rPr>
              <a:t>函数文件不能直接运行，要以函数调用的方式来调用它。</a:t>
            </a:r>
            <a:endParaRPr lang="zh-CN" altLang="zh-CN" sz="2400" b="1" dirty="0">
              <a:latin typeface="Tahoma" panose="020B0604030504040204" pitchFamily="34"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2757">
                                            <p:txEl>
                                              <p:charRg st="0" end="43"/>
                                            </p:txEl>
                                          </p:spTgt>
                                        </p:tgtEl>
                                        <p:attrNameLst>
                                          <p:attrName>style.visibility</p:attrName>
                                        </p:attrNameLst>
                                      </p:cBhvr>
                                      <p:to>
                                        <p:strVal val="visible"/>
                                      </p:to>
                                    </p:set>
                                    <p:animEffect transition="in" filter="blinds(horizontal)">
                                      <p:cBhvr>
                                        <p:cTn id="7" dur="500"/>
                                        <p:tgtEl>
                                          <p:spTgt spid="202757">
                                            <p:txEl>
                                              <p:charRg st="0" end="4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2757">
                                            <p:txEl>
                                              <p:charRg st="43" end="119"/>
                                            </p:txEl>
                                          </p:spTgt>
                                        </p:tgtEl>
                                        <p:attrNameLst>
                                          <p:attrName>style.visibility</p:attrName>
                                        </p:attrNameLst>
                                      </p:cBhvr>
                                      <p:to>
                                        <p:strVal val="visible"/>
                                      </p:to>
                                    </p:set>
                                    <p:animEffect transition="in" filter="blinds(horizontal)">
                                      <p:cBhvr>
                                        <p:cTn id="12" dur="500"/>
                                        <p:tgtEl>
                                          <p:spTgt spid="202757">
                                            <p:txEl>
                                              <p:charRg st="43" end="11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2757">
                                            <p:txEl>
                                              <p:charRg st="119" end="156"/>
                                            </p:txEl>
                                          </p:spTgt>
                                        </p:tgtEl>
                                        <p:attrNameLst>
                                          <p:attrName>style.visibility</p:attrName>
                                        </p:attrNameLst>
                                      </p:cBhvr>
                                      <p:to>
                                        <p:strVal val="visible"/>
                                      </p:to>
                                    </p:set>
                                    <p:animEffect transition="in" filter="blinds(horizontal)">
                                      <p:cBhvr>
                                        <p:cTn id="17" dur="500"/>
                                        <p:tgtEl>
                                          <p:spTgt spid="202757">
                                            <p:txEl>
                                              <p:charRg st="119" end="15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Rectangle 2"/>
          <p:cNvSpPr>
            <a:spLocks noGrp="1"/>
          </p:cNvSpPr>
          <p:nvPr>
            <p:ph type="title" idx="4294967295"/>
          </p:nvPr>
        </p:nvSpPr>
        <p:spPr>
          <a:xfrm>
            <a:off x="1192213" y="190500"/>
            <a:ext cx="7772400" cy="725488"/>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例7.1-1 建立文件将变量a、b的值互换</a:t>
            </a:r>
            <a:r>
              <a:rPr lang="zh-CN" altLang="zh-CN" sz="3600" b="1" dirty="0">
                <a:solidFill>
                  <a:srgbClr val="4D009A"/>
                </a:solidFill>
                <a:latin typeface="Times New Roman" panose="02020603050405020304" pitchFamily="18" charset="0"/>
                <a:ea typeface="华文楷体" pitchFamily="2" charset="-122"/>
                <a:sym typeface="Arial" panose="020B0604020202020204" pitchFamily="34" charset="0"/>
              </a:rPr>
              <a:t>。</a:t>
            </a:r>
            <a:endParaRPr lang="zh-CN" altLang="zh-CN" sz="3600" b="1" dirty="0">
              <a:solidFill>
                <a:srgbClr val="4D009A"/>
              </a:solidFill>
              <a:latin typeface="Times New Roman" panose="02020603050405020304" pitchFamily="18" charset="0"/>
              <a:ea typeface="华文楷体" pitchFamily="2" charset="-122"/>
              <a:sym typeface="Arial" panose="020B0604020202020204" pitchFamily="34" charset="0"/>
            </a:endParaRPr>
          </a:p>
        </p:txBody>
      </p:sp>
      <p:sp>
        <p:nvSpPr>
          <p:cNvPr id="20377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0378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196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03781" name="Rectangle 3"/>
          <p:cNvSpPr>
            <a:spLocks noGrp="1"/>
          </p:cNvSpPr>
          <p:nvPr>
            <p:ph sz="quarter" idx="1"/>
          </p:nvPr>
        </p:nvSpPr>
        <p:spPr>
          <a:xfrm>
            <a:off x="827088" y="1446213"/>
            <a:ext cx="7772400" cy="493553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70000"/>
              </a:lnSpc>
              <a:buFont typeface="Wingdings" panose="05000000000000000000" pitchFamily="2" charset="2"/>
              <a:buNone/>
            </a:pPr>
            <a:r>
              <a:rPr lang="zh-CN" altLang="en-US" sz="2600" b="1" dirty="0">
                <a:solidFill>
                  <a:srgbClr val="0000FF"/>
                </a:solidFill>
                <a:latin typeface="华文楷体" pitchFamily="2" charset="-122"/>
                <a:ea typeface="华文楷体" pitchFamily="2" charset="-122"/>
                <a:sym typeface="Arial" panose="020B0604020202020204" pitchFamily="34" charset="0"/>
              </a:rPr>
              <a:t>命令文件：</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600" b="1" dirty="0">
                <a:solidFill>
                  <a:srgbClr val="0000FF"/>
                </a:solidFill>
                <a:latin typeface="华文楷体" pitchFamily="2" charset="-122"/>
                <a:ea typeface="华文楷体" pitchFamily="2" charset="-122"/>
                <a:sym typeface="Arial" panose="020B0604020202020204" pitchFamily="34" charset="0"/>
              </a:rPr>
              <a:t>clear;</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600" b="1" dirty="0">
                <a:solidFill>
                  <a:srgbClr val="0000FF"/>
                </a:solidFill>
                <a:latin typeface="华文楷体" pitchFamily="2" charset="-122"/>
                <a:ea typeface="华文楷体" pitchFamily="2" charset="-122"/>
                <a:sym typeface="Arial" panose="020B0604020202020204" pitchFamily="34" charset="0"/>
              </a:rPr>
              <a:t>a = 1:10;</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600" b="1" dirty="0">
                <a:solidFill>
                  <a:srgbClr val="0000FF"/>
                </a:solidFill>
                <a:latin typeface="华文楷体" pitchFamily="2" charset="-122"/>
                <a:ea typeface="华文楷体" pitchFamily="2" charset="-122"/>
                <a:sym typeface="Arial" panose="020B0604020202020204" pitchFamily="34" charset="0"/>
              </a:rPr>
              <a:t>b = [11,12,13,14;15,16,17,18];</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600" b="1" dirty="0">
                <a:solidFill>
                  <a:srgbClr val="0000FF"/>
                </a:solidFill>
                <a:latin typeface="华文楷体" pitchFamily="2" charset="-122"/>
                <a:ea typeface="华文楷体" pitchFamily="2" charset="-122"/>
                <a:sym typeface="Arial" panose="020B0604020202020204" pitchFamily="34" charset="0"/>
              </a:rPr>
              <a:t>c = a; a = b; b = c;</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600" b="1" dirty="0">
                <a:solidFill>
                  <a:srgbClr val="0000FF"/>
                </a:solidFill>
                <a:latin typeface="华文楷体" pitchFamily="2" charset="-122"/>
                <a:ea typeface="华文楷体" pitchFamily="2" charset="-122"/>
                <a:sym typeface="Arial" panose="020B0604020202020204" pitchFamily="34" charset="0"/>
              </a:rPr>
              <a:t>a</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600" b="1" dirty="0">
                <a:solidFill>
                  <a:srgbClr val="0000FF"/>
                </a:solidFill>
                <a:latin typeface="华文楷体" pitchFamily="2" charset="-122"/>
                <a:ea typeface="华文楷体" pitchFamily="2" charset="-122"/>
                <a:sym typeface="Arial" panose="020B0604020202020204" pitchFamily="34" charset="0"/>
              </a:rPr>
              <a:t>b</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zh-CN" altLang="en-US" sz="2600" b="1" dirty="0">
                <a:solidFill>
                  <a:srgbClr val="0000FF"/>
                </a:solidFill>
                <a:latin typeface="华文楷体" pitchFamily="2" charset="-122"/>
                <a:ea typeface="华文楷体" pitchFamily="2" charset="-122"/>
                <a:sym typeface="Arial" panose="020B0604020202020204" pitchFamily="34" charset="0"/>
              </a:rPr>
              <a:t>将文件保存为</a:t>
            </a:r>
            <a:r>
              <a:rPr lang="en-US" altLang="zh-CN" sz="2600" b="1" dirty="0">
                <a:solidFill>
                  <a:srgbClr val="0000FF"/>
                </a:solidFill>
                <a:latin typeface="华文楷体" pitchFamily="2" charset="-122"/>
                <a:ea typeface="华文楷体" pitchFamily="2" charset="-122"/>
                <a:sym typeface="Arial" panose="020B0604020202020204" pitchFamily="34" charset="0"/>
              </a:rPr>
              <a:t>exch</a:t>
            </a:r>
            <a:r>
              <a:rPr lang="zh-CN" altLang="en-US" sz="2600" b="1" dirty="0">
                <a:solidFill>
                  <a:srgbClr val="0000FF"/>
                </a:solidFill>
                <a:latin typeface="华文楷体" pitchFamily="2" charset="-122"/>
                <a:ea typeface="华文楷体" pitchFamily="2" charset="-122"/>
                <a:sym typeface="Arial" panose="020B0604020202020204" pitchFamily="34" charset="0"/>
              </a:rPr>
              <a:t>，并在命令窗口执行。</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zh-CN" altLang="en-US" sz="2600" b="1" dirty="0">
                <a:solidFill>
                  <a:srgbClr val="0000FF"/>
                </a:solidFill>
                <a:latin typeface="华文楷体" pitchFamily="2" charset="-122"/>
                <a:ea typeface="华文楷体" pitchFamily="2" charset="-122"/>
                <a:sym typeface="Arial" panose="020B0604020202020204" pitchFamily="34" charset="0"/>
              </a:rPr>
              <a:t>执行结果：</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pt-BR" altLang="en-US" b="1" dirty="0">
                <a:latin typeface="Times New Roman" panose="02020603050405020304" pitchFamily="18" charset="0"/>
                <a:sym typeface="Arial" panose="020B0604020202020204" pitchFamily="34" charset="0"/>
              </a:rPr>
              <a:t>a =</a:t>
            </a:r>
            <a:endParaRPr lang="pt-BR" altLang="en-US" b="1" dirty="0">
              <a:latin typeface="Times New Roman" panose="02020603050405020304" pitchFamily="18" charset="0"/>
              <a:sym typeface="Arial" panose="020B0604020202020204" pitchFamily="34" charset="0"/>
            </a:endParaRPr>
          </a:p>
          <a:p>
            <a:pPr lvl="0" algn="just" eaLnBrk="1" hangingPunct="1">
              <a:lnSpc>
                <a:spcPct val="90000"/>
              </a:lnSpc>
              <a:buFont typeface="Wingdings" panose="05000000000000000000" pitchFamily="2" charset="2"/>
              <a:buNone/>
            </a:pPr>
            <a:r>
              <a:rPr lang="pt-BR" altLang="en-US" b="1" dirty="0">
                <a:latin typeface="Times New Roman" panose="02020603050405020304" pitchFamily="18" charset="0"/>
                <a:sym typeface="Arial" panose="020B0604020202020204" pitchFamily="34" charset="0"/>
              </a:rPr>
              <a:t>    11    12    13    14</a:t>
            </a:r>
            <a:endParaRPr lang="pt-BR" altLang="en-US" b="1" dirty="0">
              <a:latin typeface="Times New Roman" panose="02020603050405020304" pitchFamily="18" charset="0"/>
              <a:sym typeface="Arial" panose="020B0604020202020204" pitchFamily="34" charset="0"/>
            </a:endParaRPr>
          </a:p>
          <a:p>
            <a:pPr lvl="0" algn="just" eaLnBrk="1" hangingPunct="1">
              <a:lnSpc>
                <a:spcPct val="90000"/>
              </a:lnSpc>
              <a:buFont typeface="Wingdings" panose="05000000000000000000" pitchFamily="2" charset="2"/>
              <a:buNone/>
            </a:pPr>
            <a:r>
              <a:rPr lang="pt-BR" altLang="en-US" b="1" dirty="0">
                <a:latin typeface="Times New Roman" panose="02020603050405020304" pitchFamily="18" charset="0"/>
                <a:sym typeface="Arial" panose="020B0604020202020204" pitchFamily="34" charset="0"/>
              </a:rPr>
              <a:t>    15    16    17    18</a:t>
            </a:r>
            <a:endParaRPr lang="pt-BR" altLang="en-US" b="1" dirty="0">
              <a:latin typeface="Times New Roman" panose="02020603050405020304" pitchFamily="18" charset="0"/>
              <a:sym typeface="Arial" panose="020B0604020202020204" pitchFamily="34" charset="0"/>
            </a:endParaRPr>
          </a:p>
          <a:p>
            <a:pPr lvl="0" algn="just" eaLnBrk="1" hangingPunct="1">
              <a:lnSpc>
                <a:spcPct val="90000"/>
              </a:lnSpc>
              <a:buFont typeface="Wingdings" panose="05000000000000000000" pitchFamily="2" charset="2"/>
              <a:buNone/>
            </a:pPr>
            <a:r>
              <a:rPr lang="pt-BR" altLang="en-US" b="1" dirty="0">
                <a:latin typeface="Times New Roman" panose="02020603050405020304" pitchFamily="18" charset="0"/>
                <a:sym typeface="Arial" panose="020B0604020202020204" pitchFamily="34" charset="0"/>
              </a:rPr>
              <a:t>b =</a:t>
            </a:r>
            <a:endParaRPr lang="pt-BR" altLang="en-US" b="1" dirty="0">
              <a:latin typeface="Times New Roman" panose="02020603050405020304" pitchFamily="18" charset="0"/>
              <a:sym typeface="Arial" panose="020B0604020202020204" pitchFamily="34" charset="0"/>
            </a:endParaRPr>
          </a:p>
          <a:p>
            <a:pPr lvl="0" algn="just" eaLnBrk="1" hangingPunct="1">
              <a:lnSpc>
                <a:spcPct val="90000"/>
              </a:lnSpc>
              <a:buFont typeface="Wingdings" panose="05000000000000000000" pitchFamily="2" charset="2"/>
              <a:buNone/>
            </a:pPr>
            <a:r>
              <a:rPr lang="pt-BR" altLang="en-US" b="1" dirty="0">
                <a:latin typeface="Times New Roman" panose="02020603050405020304" pitchFamily="18" charset="0"/>
                <a:sym typeface="Arial" panose="020B0604020202020204" pitchFamily="34" charset="0"/>
              </a:rPr>
              <a:t>     1     2     3     4     5     6     7     8     9    10</a:t>
            </a:r>
            <a:endParaRPr lang="en-US" altLang="zh-CN" b="1" dirty="0">
              <a:latin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3781">
                                            <p:txEl>
                                              <p:charRg st="79" end="100"/>
                                            </p:txEl>
                                          </p:spTgt>
                                        </p:tgtEl>
                                        <p:attrNameLst>
                                          <p:attrName>style.visibility</p:attrName>
                                        </p:attrNameLst>
                                      </p:cBhvr>
                                      <p:to>
                                        <p:strVal val="visible"/>
                                      </p:to>
                                    </p:set>
                                    <p:animEffect transition="in" filter="blinds(horizontal)">
                                      <p:cBhvr>
                                        <p:cTn id="7" dur="500"/>
                                        <p:tgtEl>
                                          <p:spTgt spid="203781">
                                            <p:txEl>
                                              <p:charRg st="79" end="10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3781">
                                            <p:txEl>
                                              <p:charRg st="100" end="106"/>
                                            </p:txEl>
                                          </p:spTgt>
                                        </p:tgtEl>
                                        <p:attrNameLst>
                                          <p:attrName>style.visibility</p:attrName>
                                        </p:attrNameLst>
                                      </p:cBhvr>
                                      <p:to>
                                        <p:strVal val="visible"/>
                                      </p:to>
                                    </p:set>
                                    <p:animEffect transition="in" filter="blinds(horizontal)">
                                      <p:cBhvr>
                                        <p:cTn id="12" dur="500"/>
                                        <p:tgtEl>
                                          <p:spTgt spid="203781">
                                            <p:txEl>
                                              <p:charRg st="100" end="106"/>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03781">
                                            <p:txEl>
                                              <p:charRg st="106" end="110"/>
                                            </p:txEl>
                                          </p:spTgt>
                                        </p:tgtEl>
                                        <p:attrNameLst>
                                          <p:attrName>style.visibility</p:attrName>
                                        </p:attrNameLst>
                                      </p:cBhvr>
                                      <p:to>
                                        <p:strVal val="visible"/>
                                      </p:to>
                                    </p:set>
                                    <p:animEffect transition="in" filter="blinds(horizontal)">
                                      <p:cBhvr>
                                        <p:cTn id="15" dur="500"/>
                                        <p:tgtEl>
                                          <p:spTgt spid="203781">
                                            <p:txEl>
                                              <p:charRg st="106" end="11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03781">
                                            <p:txEl>
                                              <p:charRg st="110" end="135"/>
                                            </p:txEl>
                                          </p:spTgt>
                                        </p:tgtEl>
                                        <p:attrNameLst>
                                          <p:attrName>style.visibility</p:attrName>
                                        </p:attrNameLst>
                                      </p:cBhvr>
                                      <p:to>
                                        <p:strVal val="visible"/>
                                      </p:to>
                                    </p:set>
                                    <p:animEffect transition="in" filter="blinds(horizontal)">
                                      <p:cBhvr>
                                        <p:cTn id="18" dur="500"/>
                                        <p:tgtEl>
                                          <p:spTgt spid="203781">
                                            <p:txEl>
                                              <p:charRg st="110" end="13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03781">
                                            <p:txEl>
                                              <p:charRg st="135" end="160"/>
                                            </p:txEl>
                                          </p:spTgt>
                                        </p:tgtEl>
                                        <p:attrNameLst>
                                          <p:attrName>style.visibility</p:attrName>
                                        </p:attrNameLst>
                                      </p:cBhvr>
                                      <p:to>
                                        <p:strVal val="visible"/>
                                      </p:to>
                                    </p:set>
                                    <p:animEffect transition="in" filter="blinds(horizontal)">
                                      <p:cBhvr>
                                        <p:cTn id="21" dur="500"/>
                                        <p:tgtEl>
                                          <p:spTgt spid="203781">
                                            <p:txEl>
                                              <p:charRg st="135" end="160"/>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03781">
                                            <p:txEl>
                                              <p:charRg st="160" end="164"/>
                                            </p:txEl>
                                          </p:spTgt>
                                        </p:tgtEl>
                                        <p:attrNameLst>
                                          <p:attrName>style.visibility</p:attrName>
                                        </p:attrNameLst>
                                      </p:cBhvr>
                                      <p:to>
                                        <p:strVal val="visible"/>
                                      </p:to>
                                    </p:set>
                                    <p:animEffect transition="in" filter="blinds(horizontal)">
                                      <p:cBhvr>
                                        <p:cTn id="24" dur="500"/>
                                        <p:tgtEl>
                                          <p:spTgt spid="203781">
                                            <p:txEl>
                                              <p:charRg st="160" end="16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03781">
                                            <p:txEl>
                                              <p:charRg st="164" end="225"/>
                                            </p:txEl>
                                          </p:spTgt>
                                        </p:tgtEl>
                                        <p:attrNameLst>
                                          <p:attrName>style.visibility</p:attrName>
                                        </p:attrNameLst>
                                      </p:cBhvr>
                                      <p:to>
                                        <p:strVal val="visible"/>
                                      </p:to>
                                    </p:set>
                                    <p:animEffect transition="in" filter="blinds(horizontal)">
                                      <p:cBhvr>
                                        <p:cTn id="27" dur="500"/>
                                        <p:tgtEl>
                                          <p:spTgt spid="203781">
                                            <p:txEl>
                                              <p:charRg st="164" end="2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Rectangle 2"/>
          <p:cNvSpPr>
            <a:spLocks noGrp="1"/>
          </p:cNvSpPr>
          <p:nvPr>
            <p:ph type="title" idx="4294967295"/>
          </p:nvPr>
        </p:nvSpPr>
        <p:spPr>
          <a:xfrm>
            <a:off x="1416050" y="263525"/>
            <a:ext cx="7772400" cy="652463"/>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函数文件</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0480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0480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197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04805" name="Rectangle 3"/>
          <p:cNvSpPr>
            <a:spLocks noGrp="1"/>
          </p:cNvSpPr>
          <p:nvPr>
            <p:ph sz="quarter" idx="1"/>
          </p:nvPr>
        </p:nvSpPr>
        <p:spPr>
          <a:xfrm>
            <a:off x="863600" y="1158875"/>
            <a:ext cx="7772400" cy="5078413"/>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70000"/>
              </a:lnSpc>
              <a:buFont typeface="Wingdings" panose="05000000000000000000" pitchFamily="2" charset="2"/>
              <a:buNone/>
            </a:pPr>
            <a:r>
              <a:rPr lang="en-US" altLang="zh-CN" sz="2200" b="1" dirty="0">
                <a:solidFill>
                  <a:srgbClr val="0000FF"/>
                </a:solidFill>
                <a:latin typeface="华文楷体" pitchFamily="2" charset="-122"/>
                <a:ea typeface="华文楷体" pitchFamily="2" charset="-122"/>
                <a:sym typeface="Arial" panose="020B0604020202020204" pitchFamily="34" charset="0"/>
              </a:rPr>
              <a:t>fexch.m</a:t>
            </a:r>
            <a:endParaRPr lang="en-US" altLang="zh-CN" sz="22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200" b="1" dirty="0">
                <a:solidFill>
                  <a:srgbClr val="0000FF"/>
                </a:solidFill>
                <a:latin typeface="华文楷体" pitchFamily="2" charset="-122"/>
                <a:ea typeface="华文楷体" pitchFamily="2" charset="-122"/>
                <a:sym typeface="Arial" panose="020B0604020202020204" pitchFamily="34" charset="0"/>
              </a:rPr>
              <a:t>function [a,b] = exch(a,b)</a:t>
            </a:r>
            <a:endParaRPr lang="en-US" altLang="zh-CN" sz="22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200" b="1" dirty="0">
                <a:solidFill>
                  <a:srgbClr val="0000FF"/>
                </a:solidFill>
                <a:latin typeface="华文楷体" pitchFamily="2" charset="-122"/>
                <a:ea typeface="华文楷体" pitchFamily="2" charset="-122"/>
                <a:sym typeface="Arial" panose="020B0604020202020204" pitchFamily="34" charset="0"/>
              </a:rPr>
              <a:t>c = a; a = b; b = c;</a:t>
            </a:r>
            <a:endParaRPr lang="en-US" altLang="zh-CN" sz="22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zh-CN" altLang="en-US" sz="2200" b="1" dirty="0">
                <a:solidFill>
                  <a:srgbClr val="0000FF"/>
                </a:solidFill>
                <a:latin typeface="华文楷体" pitchFamily="2" charset="-122"/>
                <a:ea typeface="华文楷体" pitchFamily="2" charset="-122"/>
                <a:sym typeface="Arial" panose="020B0604020202020204" pitchFamily="34" charset="0"/>
              </a:rPr>
              <a:t>然后在命令窗口调用该函数文件：</a:t>
            </a:r>
            <a:endParaRPr lang="zh-CN" altLang="en-US" sz="22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200" b="1" dirty="0">
                <a:solidFill>
                  <a:srgbClr val="0000FF"/>
                </a:solidFill>
                <a:latin typeface="华文楷体" pitchFamily="2" charset="-122"/>
                <a:ea typeface="华文楷体" pitchFamily="2" charset="-122"/>
                <a:sym typeface="Arial" panose="020B0604020202020204" pitchFamily="34" charset="0"/>
              </a:rPr>
              <a:t>clear;</a:t>
            </a:r>
            <a:endParaRPr lang="en-US" altLang="zh-CN" sz="22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200" b="1" dirty="0">
                <a:solidFill>
                  <a:srgbClr val="0000FF"/>
                </a:solidFill>
                <a:latin typeface="华文楷体" pitchFamily="2" charset="-122"/>
                <a:ea typeface="华文楷体" pitchFamily="2" charset="-122"/>
                <a:sym typeface="Arial" panose="020B0604020202020204" pitchFamily="34" charset="0"/>
              </a:rPr>
              <a:t>x = 1:10;</a:t>
            </a:r>
            <a:endParaRPr lang="en-US" altLang="zh-CN" sz="22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200" b="1" dirty="0">
                <a:solidFill>
                  <a:srgbClr val="0000FF"/>
                </a:solidFill>
                <a:latin typeface="华文楷体" pitchFamily="2" charset="-122"/>
                <a:ea typeface="华文楷体" pitchFamily="2" charset="-122"/>
                <a:sym typeface="Arial" panose="020B0604020202020204" pitchFamily="34" charset="0"/>
              </a:rPr>
              <a:t>y = [11,12,13,14;15,16,17,18];</a:t>
            </a:r>
            <a:endParaRPr lang="en-US" altLang="zh-CN" sz="22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en-US" altLang="zh-CN" sz="2200" b="1" dirty="0">
                <a:solidFill>
                  <a:srgbClr val="0000FF"/>
                </a:solidFill>
                <a:latin typeface="华文楷体" pitchFamily="2" charset="-122"/>
                <a:ea typeface="华文楷体" pitchFamily="2" charset="-122"/>
                <a:sym typeface="Arial" panose="020B0604020202020204" pitchFamily="34" charset="0"/>
              </a:rPr>
              <a:t>[x,y] = fexch(x,y)</a:t>
            </a:r>
            <a:endParaRPr lang="en-US" altLang="zh-CN" sz="22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zh-CN" altLang="en-US" sz="2200" b="1" dirty="0">
                <a:solidFill>
                  <a:srgbClr val="0000FF"/>
                </a:solidFill>
                <a:latin typeface="华文楷体" pitchFamily="2" charset="-122"/>
                <a:ea typeface="华文楷体" pitchFamily="2" charset="-122"/>
                <a:sym typeface="Arial" panose="020B0604020202020204" pitchFamily="34" charset="0"/>
              </a:rPr>
              <a:t>输出结果为：</a:t>
            </a:r>
            <a:endParaRPr lang="zh-CN" altLang="en-US" sz="22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70000"/>
              </a:lnSpc>
              <a:buFont typeface="Wingdings" panose="05000000000000000000" pitchFamily="2" charset="2"/>
              <a:buNone/>
            </a:pPr>
            <a:r>
              <a:rPr lang="pt-BR" altLang="en-US" b="1" dirty="0">
                <a:latin typeface="Times New Roman" panose="02020603050405020304" pitchFamily="18" charset="0"/>
                <a:sym typeface="Arial" panose="020B0604020202020204" pitchFamily="34" charset="0"/>
              </a:rPr>
              <a:t>a =</a:t>
            </a:r>
            <a:endParaRPr lang="pt-BR" altLang="en-US" b="1" dirty="0">
              <a:latin typeface="Times New Roman" panose="02020603050405020304" pitchFamily="18" charset="0"/>
              <a:sym typeface="Arial" panose="020B0604020202020204" pitchFamily="34" charset="0"/>
            </a:endParaRPr>
          </a:p>
          <a:p>
            <a:pPr lvl="0" algn="just" eaLnBrk="1" hangingPunct="1">
              <a:lnSpc>
                <a:spcPct val="70000"/>
              </a:lnSpc>
              <a:buFont typeface="Wingdings" panose="05000000000000000000" pitchFamily="2" charset="2"/>
              <a:buNone/>
            </a:pPr>
            <a:r>
              <a:rPr lang="pt-BR" altLang="en-US" b="1" dirty="0">
                <a:latin typeface="Times New Roman" panose="02020603050405020304" pitchFamily="18" charset="0"/>
                <a:sym typeface="Arial" panose="020B0604020202020204" pitchFamily="34" charset="0"/>
              </a:rPr>
              <a:t>    11    12    13    14</a:t>
            </a:r>
            <a:endParaRPr lang="pt-BR" altLang="en-US" b="1" dirty="0">
              <a:latin typeface="Times New Roman" panose="02020603050405020304" pitchFamily="18" charset="0"/>
              <a:sym typeface="Arial" panose="020B0604020202020204" pitchFamily="34" charset="0"/>
            </a:endParaRPr>
          </a:p>
          <a:p>
            <a:pPr lvl="0" algn="just" eaLnBrk="1" hangingPunct="1">
              <a:lnSpc>
                <a:spcPct val="70000"/>
              </a:lnSpc>
              <a:buFont typeface="Wingdings" panose="05000000000000000000" pitchFamily="2" charset="2"/>
              <a:buNone/>
            </a:pPr>
            <a:r>
              <a:rPr lang="pt-BR" altLang="en-US" b="1" dirty="0">
                <a:latin typeface="Times New Roman" panose="02020603050405020304" pitchFamily="18" charset="0"/>
                <a:sym typeface="Arial" panose="020B0604020202020204" pitchFamily="34" charset="0"/>
              </a:rPr>
              <a:t>    15    16    17    18</a:t>
            </a:r>
            <a:endParaRPr lang="pt-BR" altLang="en-US" b="1" dirty="0">
              <a:latin typeface="Times New Roman" panose="02020603050405020304" pitchFamily="18" charset="0"/>
              <a:sym typeface="Arial" panose="020B0604020202020204" pitchFamily="34" charset="0"/>
            </a:endParaRPr>
          </a:p>
          <a:p>
            <a:pPr lvl="0" algn="just" eaLnBrk="1" hangingPunct="1">
              <a:lnSpc>
                <a:spcPct val="70000"/>
              </a:lnSpc>
              <a:buFont typeface="Wingdings" panose="05000000000000000000" pitchFamily="2" charset="2"/>
              <a:buNone/>
            </a:pPr>
            <a:r>
              <a:rPr lang="pt-BR" altLang="en-US" b="1" dirty="0">
                <a:latin typeface="Times New Roman" panose="02020603050405020304" pitchFamily="18" charset="0"/>
                <a:sym typeface="Arial" panose="020B0604020202020204" pitchFamily="34" charset="0"/>
              </a:rPr>
              <a:t>b =</a:t>
            </a:r>
            <a:endParaRPr lang="pt-BR" altLang="en-US" b="1" dirty="0">
              <a:latin typeface="Times New Roman" panose="02020603050405020304" pitchFamily="18" charset="0"/>
              <a:sym typeface="Arial" panose="020B0604020202020204" pitchFamily="34" charset="0"/>
            </a:endParaRPr>
          </a:p>
          <a:p>
            <a:pPr lvl="0" algn="just" eaLnBrk="1" hangingPunct="1">
              <a:lnSpc>
                <a:spcPct val="70000"/>
              </a:lnSpc>
              <a:buFont typeface="Wingdings" panose="05000000000000000000" pitchFamily="2" charset="2"/>
              <a:buNone/>
            </a:pPr>
            <a:r>
              <a:rPr lang="pt-BR" altLang="en-US" b="1" dirty="0">
                <a:latin typeface="Times New Roman" panose="02020603050405020304" pitchFamily="18" charset="0"/>
                <a:sym typeface="Arial" panose="020B0604020202020204" pitchFamily="34" charset="0"/>
              </a:rPr>
              <a:t>     1     2     3     4     5     6     7     8     9    10</a:t>
            </a:r>
            <a:endParaRPr lang="en-US" altLang="zh-CN" b="1" dirty="0">
              <a:latin typeface="Times New Roman" panose="02020603050405020304" pitchFamily="18" charset="0"/>
              <a:sym typeface="Arial" panose="020B0604020202020204" pitchFamily="34" charset="0"/>
            </a:endParaRPr>
          </a:p>
          <a:p>
            <a:pPr lvl="0" algn="just" eaLnBrk="1" hangingPunct="1">
              <a:lnSpc>
                <a:spcPct val="70000"/>
              </a:lnSpc>
              <a:buFont typeface="Wingdings" panose="05000000000000000000" pitchFamily="2" charset="2"/>
              <a:buNone/>
            </a:pPr>
            <a:r>
              <a:rPr lang="zh-CN" altLang="en-US" sz="2200" b="1" dirty="0">
                <a:solidFill>
                  <a:srgbClr val="0000FF"/>
                </a:solidFill>
                <a:latin typeface="华文楷体" pitchFamily="2" charset="-122"/>
                <a:ea typeface="华文楷体" pitchFamily="2" charset="-122"/>
                <a:sym typeface="Arial" panose="020B0604020202020204" pitchFamily="34" charset="0"/>
              </a:rPr>
              <a:t>函数参数</a:t>
            </a:r>
            <a:r>
              <a:rPr lang="en-US" altLang="zh-CN" sz="2200" b="1" dirty="0">
                <a:solidFill>
                  <a:srgbClr val="0000FF"/>
                </a:solidFill>
                <a:latin typeface="华文楷体" pitchFamily="2" charset="-122"/>
                <a:ea typeface="华文楷体" pitchFamily="2" charset="-122"/>
                <a:sym typeface="Arial" panose="020B0604020202020204" pitchFamily="34" charset="0"/>
              </a:rPr>
              <a:t>a</a:t>
            </a:r>
            <a:r>
              <a:rPr lang="zh-CN" altLang="en-US" sz="2200" b="1" dirty="0">
                <a:solidFill>
                  <a:srgbClr val="0000FF"/>
                </a:solidFill>
                <a:latin typeface="华文楷体" pitchFamily="2" charset="-122"/>
                <a:ea typeface="华文楷体" pitchFamily="2" charset="-122"/>
                <a:sym typeface="Arial" panose="020B0604020202020204" pitchFamily="34" charset="0"/>
              </a:rPr>
              <a:t>，</a:t>
            </a:r>
            <a:r>
              <a:rPr lang="en-US" altLang="zh-CN" sz="2200" b="1" dirty="0">
                <a:solidFill>
                  <a:srgbClr val="0000FF"/>
                </a:solidFill>
                <a:latin typeface="华文楷体" pitchFamily="2" charset="-122"/>
                <a:ea typeface="华文楷体" pitchFamily="2" charset="-122"/>
                <a:sym typeface="Arial" panose="020B0604020202020204" pitchFamily="34" charset="0"/>
              </a:rPr>
              <a:t>b</a:t>
            </a:r>
            <a:r>
              <a:rPr lang="zh-CN" altLang="en-US" sz="2200" b="1" dirty="0">
                <a:solidFill>
                  <a:srgbClr val="0000FF"/>
                </a:solidFill>
                <a:latin typeface="华文楷体" pitchFamily="2" charset="-122"/>
                <a:ea typeface="华文楷体" pitchFamily="2" charset="-122"/>
                <a:sym typeface="Arial" panose="020B0604020202020204" pitchFamily="34" charset="0"/>
              </a:rPr>
              <a:t>，</a:t>
            </a:r>
            <a:r>
              <a:rPr lang="en-US" altLang="zh-CN" sz="2200" b="1" dirty="0">
                <a:solidFill>
                  <a:srgbClr val="0000FF"/>
                </a:solidFill>
                <a:latin typeface="华文楷体" pitchFamily="2" charset="-122"/>
                <a:ea typeface="华文楷体" pitchFamily="2" charset="-122"/>
                <a:sym typeface="Arial" panose="020B0604020202020204" pitchFamily="34" charset="0"/>
              </a:rPr>
              <a:t>c</a:t>
            </a:r>
            <a:r>
              <a:rPr lang="zh-CN" altLang="en-US" sz="2200" b="1" dirty="0">
                <a:solidFill>
                  <a:srgbClr val="0000FF"/>
                </a:solidFill>
                <a:latin typeface="华文楷体" pitchFamily="2" charset="-122"/>
                <a:ea typeface="华文楷体" pitchFamily="2" charset="-122"/>
                <a:sym typeface="Arial" panose="020B0604020202020204" pitchFamily="34" charset="0"/>
              </a:rPr>
              <a:t>未保留在工作空间中，</a:t>
            </a:r>
            <a:r>
              <a:rPr lang="en-US" altLang="zh-CN" sz="2200" b="1" dirty="0">
                <a:solidFill>
                  <a:srgbClr val="0000FF"/>
                </a:solidFill>
                <a:latin typeface="华文楷体" pitchFamily="2" charset="-122"/>
                <a:ea typeface="华文楷体" pitchFamily="2" charset="-122"/>
                <a:sym typeface="Arial" panose="020B0604020202020204" pitchFamily="34" charset="0"/>
              </a:rPr>
              <a:t>x</a:t>
            </a:r>
            <a:r>
              <a:rPr lang="zh-CN" altLang="en-US" sz="2200" b="1" dirty="0">
                <a:solidFill>
                  <a:srgbClr val="0000FF"/>
                </a:solidFill>
                <a:latin typeface="华文楷体" pitchFamily="2" charset="-122"/>
                <a:ea typeface="华文楷体" pitchFamily="2" charset="-122"/>
                <a:sym typeface="Arial" panose="020B0604020202020204" pitchFamily="34" charset="0"/>
              </a:rPr>
              <a:t>，</a:t>
            </a:r>
            <a:r>
              <a:rPr lang="en-US" altLang="zh-CN" sz="2200" b="1" dirty="0">
                <a:solidFill>
                  <a:srgbClr val="0000FF"/>
                </a:solidFill>
                <a:latin typeface="华文楷体" pitchFamily="2" charset="-122"/>
                <a:ea typeface="华文楷体" pitchFamily="2" charset="-122"/>
                <a:sym typeface="Arial" panose="020B0604020202020204" pitchFamily="34" charset="0"/>
              </a:rPr>
              <a:t>y</a:t>
            </a:r>
            <a:r>
              <a:rPr lang="zh-CN" altLang="en-US" sz="2200" b="1" dirty="0">
                <a:solidFill>
                  <a:srgbClr val="0000FF"/>
                </a:solidFill>
                <a:latin typeface="华文楷体" pitchFamily="2" charset="-122"/>
                <a:ea typeface="华文楷体" pitchFamily="2" charset="-122"/>
                <a:sym typeface="Arial" panose="020B0604020202020204" pitchFamily="34" charset="0"/>
              </a:rPr>
              <a:t>保留在工作空间中。</a:t>
            </a:r>
            <a:endParaRPr lang="zh-CN" altLang="en-US" sz="2200" b="1" dirty="0">
              <a:solidFill>
                <a:srgbClr val="0000FF"/>
              </a:solidFill>
              <a:latin typeface="华文楷体" pitchFamily="2" charset="-122"/>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05">
                                            <p:txEl>
                                              <p:charRg st="56" end="72"/>
                                            </p:txEl>
                                          </p:spTgt>
                                        </p:tgtEl>
                                        <p:attrNameLst>
                                          <p:attrName>style.visibility</p:attrName>
                                        </p:attrNameLst>
                                      </p:cBhvr>
                                      <p:to>
                                        <p:strVal val="visible"/>
                                      </p:to>
                                    </p:set>
                                    <p:animEffect transition="in" filter="blinds(horizontal)">
                                      <p:cBhvr>
                                        <p:cTn id="7" dur="500"/>
                                        <p:tgtEl>
                                          <p:spTgt spid="204805">
                                            <p:txEl>
                                              <p:charRg st="56" end="7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4805">
                                            <p:txEl>
                                              <p:charRg st="72" end="79"/>
                                            </p:txEl>
                                          </p:spTgt>
                                        </p:tgtEl>
                                        <p:attrNameLst>
                                          <p:attrName>style.visibility</p:attrName>
                                        </p:attrNameLst>
                                      </p:cBhvr>
                                      <p:to>
                                        <p:strVal val="visible"/>
                                      </p:to>
                                    </p:set>
                                    <p:animEffect transition="in" filter="blinds(horizontal)">
                                      <p:cBhvr>
                                        <p:cTn id="12" dur="500"/>
                                        <p:tgtEl>
                                          <p:spTgt spid="204805">
                                            <p:txEl>
                                              <p:charRg st="72" end="79"/>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04805">
                                            <p:txEl>
                                              <p:charRg st="79" end="89"/>
                                            </p:txEl>
                                          </p:spTgt>
                                        </p:tgtEl>
                                        <p:attrNameLst>
                                          <p:attrName>style.visibility</p:attrName>
                                        </p:attrNameLst>
                                      </p:cBhvr>
                                      <p:to>
                                        <p:strVal val="visible"/>
                                      </p:to>
                                    </p:set>
                                    <p:animEffect transition="in" filter="blinds(horizontal)">
                                      <p:cBhvr>
                                        <p:cTn id="15" dur="500"/>
                                        <p:tgtEl>
                                          <p:spTgt spid="204805">
                                            <p:txEl>
                                              <p:charRg st="79" end="89"/>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04805">
                                            <p:txEl>
                                              <p:charRg st="89" end="120"/>
                                            </p:txEl>
                                          </p:spTgt>
                                        </p:tgtEl>
                                        <p:attrNameLst>
                                          <p:attrName>style.visibility</p:attrName>
                                        </p:attrNameLst>
                                      </p:cBhvr>
                                      <p:to>
                                        <p:strVal val="visible"/>
                                      </p:to>
                                    </p:set>
                                    <p:animEffect transition="in" filter="blinds(horizontal)">
                                      <p:cBhvr>
                                        <p:cTn id="18" dur="500"/>
                                        <p:tgtEl>
                                          <p:spTgt spid="204805">
                                            <p:txEl>
                                              <p:charRg st="89" end="120"/>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04805">
                                            <p:txEl>
                                              <p:charRg st="120" end="139"/>
                                            </p:txEl>
                                          </p:spTgt>
                                        </p:tgtEl>
                                        <p:attrNameLst>
                                          <p:attrName>style.visibility</p:attrName>
                                        </p:attrNameLst>
                                      </p:cBhvr>
                                      <p:to>
                                        <p:strVal val="visible"/>
                                      </p:to>
                                    </p:set>
                                    <p:animEffect transition="in" filter="blinds(horizontal)">
                                      <p:cBhvr>
                                        <p:cTn id="21" dur="500"/>
                                        <p:tgtEl>
                                          <p:spTgt spid="204805">
                                            <p:txEl>
                                              <p:charRg st="120" end="13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04805">
                                            <p:txEl>
                                              <p:charRg st="139" end="146"/>
                                            </p:txEl>
                                          </p:spTgt>
                                        </p:tgtEl>
                                        <p:attrNameLst>
                                          <p:attrName>style.visibility</p:attrName>
                                        </p:attrNameLst>
                                      </p:cBhvr>
                                      <p:to>
                                        <p:strVal val="visible"/>
                                      </p:to>
                                    </p:set>
                                    <p:animEffect transition="in" filter="blinds(horizontal)">
                                      <p:cBhvr>
                                        <p:cTn id="26" dur="500"/>
                                        <p:tgtEl>
                                          <p:spTgt spid="204805">
                                            <p:txEl>
                                              <p:charRg st="139" end="14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04805">
                                            <p:txEl>
                                              <p:charRg st="146" end="150"/>
                                            </p:txEl>
                                          </p:spTgt>
                                        </p:tgtEl>
                                        <p:attrNameLst>
                                          <p:attrName>style.visibility</p:attrName>
                                        </p:attrNameLst>
                                      </p:cBhvr>
                                      <p:to>
                                        <p:strVal val="visible"/>
                                      </p:to>
                                    </p:set>
                                    <p:animEffect transition="in" filter="blinds(horizontal)">
                                      <p:cBhvr>
                                        <p:cTn id="29" dur="500"/>
                                        <p:tgtEl>
                                          <p:spTgt spid="204805">
                                            <p:txEl>
                                              <p:charRg st="146" end="150"/>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04805">
                                            <p:txEl>
                                              <p:charRg st="150" end="175"/>
                                            </p:txEl>
                                          </p:spTgt>
                                        </p:tgtEl>
                                        <p:attrNameLst>
                                          <p:attrName>style.visibility</p:attrName>
                                        </p:attrNameLst>
                                      </p:cBhvr>
                                      <p:to>
                                        <p:strVal val="visible"/>
                                      </p:to>
                                    </p:set>
                                    <p:animEffect transition="in" filter="blinds(horizontal)">
                                      <p:cBhvr>
                                        <p:cTn id="32" dur="500"/>
                                        <p:tgtEl>
                                          <p:spTgt spid="204805">
                                            <p:txEl>
                                              <p:charRg st="150" end="17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04805">
                                            <p:txEl>
                                              <p:charRg st="175" end="200"/>
                                            </p:txEl>
                                          </p:spTgt>
                                        </p:tgtEl>
                                        <p:attrNameLst>
                                          <p:attrName>style.visibility</p:attrName>
                                        </p:attrNameLst>
                                      </p:cBhvr>
                                      <p:to>
                                        <p:strVal val="visible"/>
                                      </p:to>
                                    </p:set>
                                    <p:animEffect transition="in" filter="blinds(horizontal)">
                                      <p:cBhvr>
                                        <p:cTn id="35" dur="500"/>
                                        <p:tgtEl>
                                          <p:spTgt spid="204805">
                                            <p:txEl>
                                              <p:charRg st="175" end="200"/>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04805">
                                            <p:txEl>
                                              <p:charRg st="200" end="204"/>
                                            </p:txEl>
                                          </p:spTgt>
                                        </p:tgtEl>
                                        <p:attrNameLst>
                                          <p:attrName>style.visibility</p:attrName>
                                        </p:attrNameLst>
                                      </p:cBhvr>
                                      <p:to>
                                        <p:strVal val="visible"/>
                                      </p:to>
                                    </p:set>
                                    <p:animEffect transition="in" filter="blinds(horizontal)">
                                      <p:cBhvr>
                                        <p:cTn id="38" dur="500"/>
                                        <p:tgtEl>
                                          <p:spTgt spid="204805">
                                            <p:txEl>
                                              <p:charRg st="200" end="204"/>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04805">
                                            <p:txEl>
                                              <p:charRg st="204" end="265"/>
                                            </p:txEl>
                                          </p:spTgt>
                                        </p:tgtEl>
                                        <p:attrNameLst>
                                          <p:attrName>style.visibility</p:attrName>
                                        </p:attrNameLst>
                                      </p:cBhvr>
                                      <p:to>
                                        <p:strVal val="visible"/>
                                      </p:to>
                                    </p:set>
                                    <p:animEffect transition="in" filter="blinds(horizontal)">
                                      <p:cBhvr>
                                        <p:cTn id="41" dur="500"/>
                                        <p:tgtEl>
                                          <p:spTgt spid="204805">
                                            <p:txEl>
                                              <p:charRg st="204" end="265"/>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04805">
                                            <p:txEl>
                                              <p:charRg st="265" end="297"/>
                                            </p:txEl>
                                          </p:spTgt>
                                        </p:tgtEl>
                                        <p:attrNameLst>
                                          <p:attrName>style.visibility</p:attrName>
                                        </p:attrNameLst>
                                      </p:cBhvr>
                                      <p:to>
                                        <p:strVal val="visible"/>
                                      </p:to>
                                    </p:set>
                                    <p:animEffect transition="in" filter="blinds(horizontal)">
                                      <p:cBhvr>
                                        <p:cTn id="44" dur="500"/>
                                        <p:tgtEl>
                                          <p:spTgt spid="204805">
                                            <p:txEl>
                                              <p:charRg st="265" end="29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Rectangle 2"/>
          <p:cNvSpPr>
            <a:spLocks noGrp="1"/>
          </p:cNvSpPr>
          <p:nvPr>
            <p:ph type="title" idx="4294967295"/>
          </p:nvPr>
        </p:nvSpPr>
        <p:spPr>
          <a:xfrm>
            <a:off x="1263650" y="-161925"/>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M文件的建立与打开</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0582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0582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198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05829" name="Rectangle 3"/>
          <p:cNvSpPr>
            <a:spLocks noGrp="1"/>
          </p:cNvSpPr>
          <p:nvPr>
            <p:ph sz="quarter" idx="1"/>
          </p:nvPr>
        </p:nvSpPr>
        <p:spPr>
          <a:xfrm>
            <a:off x="431800" y="1160463"/>
            <a:ext cx="838835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sz="2600" b="1" dirty="0">
                <a:solidFill>
                  <a:srgbClr val="0000FF"/>
                </a:solidFill>
                <a:latin typeface="华文楷体" pitchFamily="2" charset="-122"/>
                <a:ea typeface="华文楷体" pitchFamily="2" charset="-122"/>
                <a:sym typeface="Arial" panose="020B0604020202020204" pitchFamily="34" charset="0"/>
              </a:rPr>
              <a:t>M</a:t>
            </a:r>
            <a:r>
              <a:rPr lang="zh-CN" altLang="en-US" sz="2600" b="1" dirty="0">
                <a:solidFill>
                  <a:srgbClr val="0000FF"/>
                </a:solidFill>
                <a:latin typeface="华文楷体" pitchFamily="2" charset="-122"/>
                <a:ea typeface="华文楷体" pitchFamily="2" charset="-122"/>
                <a:sym typeface="Arial" panose="020B0604020202020204" pitchFamily="34" charset="0"/>
              </a:rPr>
              <a:t>文件是一个文本文件，可以用任何编辑程序来建立和编辑，一般最常用的是使用</a:t>
            </a:r>
            <a:r>
              <a:rPr lang="en-US" altLang="zh-CN" sz="2600" b="1" dirty="0">
                <a:solidFill>
                  <a:srgbClr val="0000FF"/>
                </a:solidFill>
                <a:latin typeface="华文楷体" pitchFamily="2" charset="-122"/>
                <a:ea typeface="华文楷体" pitchFamily="2" charset="-122"/>
                <a:sym typeface="Arial" panose="020B0604020202020204" pitchFamily="34" charset="0"/>
              </a:rPr>
              <a:t>Matlab</a:t>
            </a:r>
            <a:r>
              <a:rPr lang="zh-CN" altLang="en-US" sz="2600" b="1" dirty="0">
                <a:solidFill>
                  <a:srgbClr val="0000FF"/>
                </a:solidFill>
                <a:latin typeface="华文楷体" pitchFamily="2" charset="-122"/>
                <a:ea typeface="华文楷体" pitchFamily="2" charset="-122"/>
                <a:sym typeface="Arial" panose="020B0604020202020204" pitchFamily="34" charset="0"/>
              </a:rPr>
              <a:t>提供的文本编辑器。</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CN" altLang="en-US" sz="2600" b="1" dirty="0">
                <a:solidFill>
                  <a:srgbClr val="0000FF"/>
                </a:solidFill>
                <a:latin typeface="华文楷体" pitchFamily="2" charset="-122"/>
                <a:ea typeface="华文楷体" pitchFamily="2" charset="-122"/>
                <a:sym typeface="Arial" panose="020B0604020202020204" pitchFamily="34" charset="0"/>
              </a:rPr>
              <a:t>该编辑器是一个集编辑和调试于一体的工作环境。</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p:txBody>
      </p:sp>
      <p:pic>
        <p:nvPicPr>
          <p:cNvPr id="205830" name="Picture 4"/>
          <p:cNvPicPr>
            <a:picLocks noChangeAspect="1"/>
          </p:cNvPicPr>
          <p:nvPr/>
        </p:nvPicPr>
        <p:blipFill>
          <a:blip r:embed="rId1"/>
          <a:stretch>
            <a:fillRect/>
          </a:stretch>
        </p:blipFill>
        <p:spPr>
          <a:xfrm>
            <a:off x="1727200" y="2600325"/>
            <a:ext cx="5616575" cy="3098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829">
                                            <p:txEl>
                                              <p:charRg st="52" end="75"/>
                                            </p:txEl>
                                          </p:spTgt>
                                        </p:tgtEl>
                                        <p:attrNameLst>
                                          <p:attrName>style.visibility</p:attrName>
                                        </p:attrNameLst>
                                      </p:cBhvr>
                                      <p:to>
                                        <p:strVal val="visible"/>
                                      </p:to>
                                    </p:set>
                                    <p:animEffect transition="in" filter="blinds(horizontal)">
                                      <p:cBhvr>
                                        <p:cTn id="7" dur="500"/>
                                        <p:tgtEl>
                                          <p:spTgt spid="205829">
                                            <p:txEl>
                                              <p:charRg st="52" end="7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830"/>
                                        </p:tgtEl>
                                        <p:attrNameLst>
                                          <p:attrName>style.visibility</p:attrName>
                                        </p:attrNameLst>
                                      </p:cBhvr>
                                      <p:to>
                                        <p:strVal val="visible"/>
                                      </p:to>
                                    </p:set>
                                    <p:animEffect transition="in" filter="blinds(horizontal)">
                                      <p:cBhvr>
                                        <p:cTn id="12" dur="500"/>
                                        <p:tgtEl>
                                          <p:spTgt spid="205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0" name="Rectangle 2"/>
          <p:cNvSpPr>
            <a:spLocks noGrp="1"/>
          </p:cNvSpPr>
          <p:nvPr>
            <p:ph type="title" idx="4294967295"/>
          </p:nvPr>
        </p:nvSpPr>
        <p:spPr>
          <a:xfrm>
            <a:off x="1408113" y="261938"/>
            <a:ext cx="7772400" cy="638175"/>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 程序控制结构</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0685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0685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199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06853" name="Rectangle 3"/>
          <p:cNvSpPr>
            <a:spLocks noGrp="1"/>
          </p:cNvSpPr>
          <p:nvPr>
            <p:ph sz="quarter" idx="1"/>
          </p:nvPr>
        </p:nvSpPr>
        <p:spPr>
          <a:xfrm>
            <a:off x="914400" y="1806575"/>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6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顺序结构</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16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选择结构</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16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循环结构</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buFont typeface="Wingdings" panose="05000000000000000000" pitchFamily="2" charset="2"/>
              <a:buNone/>
            </a:pPr>
            <a:endParaRPr lang="zh-CN" altLang="en-US" sz="2600" dirty="0"/>
          </a:p>
          <a:p>
            <a:pPr lvl="0" algn="just" eaLnBrk="1" hangingPunct="1">
              <a:buFont typeface="Wingdings" panose="05000000000000000000" pitchFamily="2" charset="2"/>
              <a:buNone/>
            </a:pPr>
            <a:r>
              <a:rPr lang="zh-CN" altLang="en-US" sz="2600" dirty="0"/>
              <a:t> </a:t>
            </a:r>
            <a:r>
              <a:rPr lang="zh-CN" altLang="en-US" sz="2400" b="1" dirty="0">
                <a:solidFill>
                  <a:srgbClr val="0000FF"/>
                </a:solidFill>
                <a:latin typeface="Times New Roman" panose="02020603050405020304" pitchFamily="18" charset="0"/>
                <a:sym typeface="Arial" panose="020B0604020202020204" pitchFamily="34" charset="0"/>
              </a:rPr>
              <a:t> </a:t>
            </a:r>
            <a:r>
              <a:rPr lang="zh-CN" altLang="en-US" sz="2600" b="1" dirty="0">
                <a:solidFill>
                  <a:srgbClr val="0000FF"/>
                </a:solidFill>
                <a:latin typeface="华文楷体" pitchFamily="2" charset="-122"/>
                <a:ea typeface="华文楷体" pitchFamily="2" charset="-122"/>
                <a:sym typeface="Arial" panose="020B0604020202020204" pitchFamily="34" charset="0"/>
              </a:rPr>
              <a:t>任何复杂的程序都可以由这</a:t>
            </a:r>
            <a:r>
              <a:rPr lang="en-US" altLang="zh-CN" sz="2600" b="1" dirty="0">
                <a:solidFill>
                  <a:srgbClr val="0000FF"/>
                </a:solidFill>
                <a:latin typeface="华文楷体" pitchFamily="2" charset="-122"/>
                <a:ea typeface="华文楷体" pitchFamily="2" charset="-122"/>
                <a:sym typeface="Arial" panose="020B0604020202020204" pitchFamily="34" charset="0"/>
              </a:rPr>
              <a:t>3</a:t>
            </a:r>
            <a:r>
              <a:rPr lang="zh-CN" altLang="en-US" sz="2600" b="1" dirty="0">
                <a:solidFill>
                  <a:srgbClr val="0000FF"/>
                </a:solidFill>
                <a:latin typeface="华文楷体" pitchFamily="2" charset="-122"/>
                <a:ea typeface="华文楷体" pitchFamily="2" charset="-122"/>
                <a:sym typeface="Arial" panose="020B0604020202020204" pitchFamily="34" charset="0"/>
              </a:rPr>
              <a:t>种基本结构构成。</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buFont typeface="Wingdings 2" pitchFamily="18" charset="2"/>
              <a:buChar char=""/>
            </a:pPr>
            <a:endParaRPr lang="en-US" altLang="zh-CN" sz="2800" b="1" dirty="0">
              <a:solidFill>
                <a:srgbClr val="0000FF"/>
              </a:solidFill>
              <a:latin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6853">
                                            <p:txEl>
                                              <p:charRg st="0" end="5"/>
                                            </p:txEl>
                                          </p:spTgt>
                                        </p:tgtEl>
                                        <p:attrNameLst>
                                          <p:attrName>style.visibility</p:attrName>
                                        </p:attrNameLst>
                                      </p:cBhvr>
                                      <p:to>
                                        <p:strVal val="visible"/>
                                      </p:to>
                                    </p:set>
                                    <p:animEffect transition="in" filter="blinds(horizontal)">
                                      <p:cBhvr>
                                        <p:cTn id="7" dur="500"/>
                                        <p:tgtEl>
                                          <p:spTgt spid="206853">
                                            <p:txEl>
                                              <p:charRg st="0"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6853">
                                            <p:txEl>
                                              <p:charRg st="5" end="10"/>
                                            </p:txEl>
                                          </p:spTgt>
                                        </p:tgtEl>
                                        <p:attrNameLst>
                                          <p:attrName>style.visibility</p:attrName>
                                        </p:attrNameLst>
                                      </p:cBhvr>
                                      <p:to>
                                        <p:strVal val="visible"/>
                                      </p:to>
                                    </p:set>
                                    <p:animEffect transition="in" filter="blinds(horizontal)">
                                      <p:cBhvr>
                                        <p:cTn id="10" dur="500"/>
                                        <p:tgtEl>
                                          <p:spTgt spid="206853">
                                            <p:txEl>
                                              <p:charRg st="5" end="1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06853">
                                            <p:txEl>
                                              <p:charRg st="10" end="15"/>
                                            </p:txEl>
                                          </p:spTgt>
                                        </p:tgtEl>
                                        <p:attrNameLst>
                                          <p:attrName>style.visibility</p:attrName>
                                        </p:attrNameLst>
                                      </p:cBhvr>
                                      <p:to>
                                        <p:strVal val="visible"/>
                                      </p:to>
                                    </p:set>
                                    <p:animEffect transition="in" filter="blinds(horizontal)">
                                      <p:cBhvr>
                                        <p:cTn id="13" dur="500"/>
                                        <p:tgtEl>
                                          <p:spTgt spid="206853">
                                            <p:txEl>
                                              <p:charRg st="10" end="1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06853">
                                            <p:txEl>
                                              <p:charRg st="16" end="40"/>
                                            </p:txEl>
                                          </p:spTgt>
                                        </p:tgtEl>
                                        <p:attrNameLst>
                                          <p:attrName>style.visibility</p:attrName>
                                        </p:attrNameLst>
                                      </p:cBhvr>
                                      <p:to>
                                        <p:strVal val="visible"/>
                                      </p:to>
                                    </p:set>
                                    <p:animEffect transition="in" filter="blinds(horizontal)">
                                      <p:cBhvr>
                                        <p:cTn id="18" dur="500"/>
                                        <p:tgtEl>
                                          <p:spTgt spid="206853">
                                            <p:txEl>
                                              <p:charRg st="16" end="4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5123" name="页脚占位符 4"/>
          <p:cNvSpPr txBox="1">
            <a:spLocks noGrp="1"/>
          </p:cNvSpPr>
          <p:nvPr/>
        </p:nvSpPr>
        <p:spPr>
          <a:xfrm>
            <a:off x="684213" y="6165850"/>
            <a:ext cx="3962400" cy="576263"/>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  </a:t>
            </a:r>
            <a:r>
              <a:rPr lang="en-US" altLang="zh-CN" sz="1400" dirty="0">
                <a:solidFill>
                  <a:srgbClr val="45516B"/>
                </a:solidFill>
                <a:latin typeface="Tahoma" panose="020B0604030504040204" pitchFamily="34" charset="0"/>
              </a:rPr>
              <a:t>Matlab programming</a:t>
            </a:r>
            <a:endParaRPr lang="en-US" altLang="zh-CN" sz="1400" dirty="0">
              <a:solidFill>
                <a:srgbClr val="45516B"/>
              </a:solidFill>
              <a:latin typeface="ESSTIXThirteen" pitchFamily="2" charset="0"/>
            </a:endParaRPr>
          </a:p>
        </p:txBody>
      </p:sp>
      <p:sp>
        <p:nvSpPr>
          <p:cNvPr id="5124"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eaLnBrk="1" hangingPunct="1">
              <a:lnSpc>
                <a:spcPct val="200000"/>
              </a:lnSpc>
            </a:pPr>
            <a:r>
              <a:rPr lang="zh-CN" altLang="zh-CN" sz="2600" b="1" dirty="0">
                <a:solidFill>
                  <a:srgbClr val="6600CC"/>
                </a:solidFill>
                <a:ea typeface="华文楷体" pitchFamily="2" charset="-122"/>
              </a:rPr>
              <a:t>课程的作用</a:t>
            </a:r>
            <a:endParaRPr lang="zh-CN" altLang="zh-CN" sz="2600" b="1" dirty="0">
              <a:solidFill>
                <a:srgbClr val="6600CC"/>
              </a:solidFill>
              <a:ea typeface="华文楷体" pitchFamily="2" charset="-122"/>
            </a:endParaRPr>
          </a:p>
          <a:p>
            <a:pPr lvl="0" eaLnBrk="1" hangingPunct="1">
              <a:lnSpc>
                <a:spcPct val="200000"/>
              </a:lnSpc>
            </a:pPr>
            <a:r>
              <a:rPr lang="zh-CN" altLang="zh-CN" sz="2600" b="1" dirty="0">
                <a:solidFill>
                  <a:srgbClr val="6600CC"/>
                </a:solidFill>
                <a:ea typeface="华文楷体" pitchFamily="2" charset="-122"/>
              </a:rPr>
              <a:t>课程的目的</a:t>
            </a:r>
            <a:endParaRPr lang="zh-CN" altLang="zh-CN" sz="2600" b="1" dirty="0">
              <a:solidFill>
                <a:srgbClr val="6600CC"/>
              </a:solidFill>
              <a:ea typeface="华文楷体" pitchFamily="2" charset="-122"/>
            </a:endParaRPr>
          </a:p>
          <a:p>
            <a:pPr lvl="0" eaLnBrk="1" hangingPunct="1">
              <a:lnSpc>
                <a:spcPct val="200000"/>
              </a:lnSpc>
            </a:pPr>
            <a:r>
              <a:rPr lang="zh-CN" altLang="zh-CN" sz="2600" b="1" dirty="0">
                <a:solidFill>
                  <a:srgbClr val="6600CC"/>
                </a:solidFill>
                <a:ea typeface="华文楷体" pitchFamily="2" charset="-122"/>
              </a:rPr>
              <a:t>课程的特点</a:t>
            </a:r>
            <a:endParaRPr lang="zh-CN" altLang="zh-CN" sz="2600" b="1" dirty="0">
              <a:solidFill>
                <a:srgbClr val="6600CC"/>
              </a:solidFill>
              <a:ea typeface="华文楷体" pitchFamily="2" charset="-122"/>
            </a:endParaRPr>
          </a:p>
          <a:p>
            <a:pPr lvl="0" eaLnBrk="1" hangingPunct="1">
              <a:lnSpc>
                <a:spcPct val="200000"/>
              </a:lnSpc>
            </a:pPr>
            <a:r>
              <a:rPr lang="zh-CN" altLang="zh-CN" sz="2600" b="1" dirty="0">
                <a:solidFill>
                  <a:srgbClr val="6600CC"/>
                </a:solidFill>
                <a:ea typeface="华文楷体" pitchFamily="2" charset="-122"/>
              </a:rPr>
              <a:t>课程的安排</a:t>
            </a:r>
            <a:endParaRPr lang="zh-CN" altLang="zh-CN" sz="2600" b="1" dirty="0">
              <a:solidFill>
                <a:srgbClr val="6600CC"/>
              </a:solidFill>
              <a:ea typeface="华文楷体" pitchFamily="2" charset="-122"/>
            </a:endParaRPr>
          </a:p>
          <a:p>
            <a:pPr lvl="0" eaLnBrk="1" hangingPunct="1">
              <a:lnSpc>
                <a:spcPct val="200000"/>
              </a:lnSpc>
            </a:pPr>
            <a:r>
              <a:rPr lang="zh-CN" altLang="zh-CN" sz="2600" b="1" dirty="0">
                <a:solidFill>
                  <a:srgbClr val="6600CC"/>
                </a:solidFill>
                <a:ea typeface="华文楷体" pitchFamily="2" charset="-122"/>
              </a:rPr>
              <a:t>授课宗旨</a:t>
            </a:r>
            <a:endParaRPr lang="zh-CN" altLang="zh-CN" sz="2600" b="1" dirty="0">
              <a:solidFill>
                <a:srgbClr val="6600CC"/>
              </a:solidFill>
              <a:ea typeface="华文楷体" pitchFamily="2" charset="-122"/>
            </a:endParaRPr>
          </a:p>
          <a:p>
            <a:pPr lvl="0" eaLnBrk="1" hangingPunct="1">
              <a:lnSpc>
                <a:spcPct val="200000"/>
              </a:lnSpc>
            </a:pPr>
            <a:endParaRPr lang="zh-CN" altLang="zh-CN" sz="2600" b="1" dirty="0">
              <a:solidFill>
                <a:srgbClr val="6600CC"/>
              </a:solidFill>
              <a:ea typeface="华文楷体" pitchFamily="2" charset="-122"/>
            </a:endParaRPr>
          </a:p>
        </p:txBody>
      </p:sp>
      <p:pic>
        <p:nvPicPr>
          <p:cNvPr id="5125" name="Picture 4" descr="MATLAB eg2"/>
          <p:cNvPicPr>
            <a:picLocks noChangeAspect="1"/>
          </p:cNvPicPr>
          <p:nvPr/>
        </p:nvPicPr>
        <p:blipFill>
          <a:blip r:embed="rId1"/>
          <a:stretch>
            <a:fillRect/>
          </a:stretch>
        </p:blipFill>
        <p:spPr>
          <a:xfrm>
            <a:off x="5724525" y="2852738"/>
            <a:ext cx="1944688" cy="1160462"/>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idx="4294967295"/>
          </p:nvPr>
        </p:nvSpPr>
        <p:spPr>
          <a:xfrm>
            <a:off x="135096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rPr>
              <a:t>2.1 启动与退出MATLAB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355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3556"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3557" name="Rectangle 3"/>
          <p:cNvSpPr>
            <a:spLocks noGrp="1"/>
          </p:cNvSpPr>
          <p:nvPr>
            <p:ph sz="quarter" idx="1"/>
          </p:nvPr>
        </p:nvSpPr>
        <p:spPr>
          <a:xfrm>
            <a:off x="1187450" y="1196975"/>
            <a:ext cx="7350125"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spcBef>
                <a:spcPct val="55000"/>
              </a:spcBef>
            </a:pPr>
            <a:r>
              <a:rPr lang="zh-CN" altLang="en-US" sz="2800" b="1" dirty="0">
                <a:solidFill>
                  <a:srgbClr val="0000FF"/>
                </a:solidFill>
                <a:latin typeface="Times New Roman" panose="02020603050405020304" pitchFamily="18" charset="0"/>
                <a:ea typeface="华文楷体" pitchFamily="2" charset="-122"/>
                <a:sym typeface="Arial" panose="020B0604020202020204" pitchFamily="34" charset="0"/>
              </a:rPr>
              <a:t>启动</a:t>
            </a:r>
            <a:r>
              <a:rPr lang="en-US" altLang="zh-CN" sz="2800" b="1" dirty="0">
                <a:solidFill>
                  <a:srgbClr val="0000FF"/>
                </a:solidFill>
                <a:latin typeface="Times New Roman" panose="02020603050405020304" pitchFamily="18" charset="0"/>
                <a:ea typeface="华文楷体" pitchFamily="2" charset="-122"/>
                <a:sym typeface="Arial" panose="020B0604020202020204" pitchFamily="34" charset="0"/>
              </a:rPr>
              <a:t>MATLAB</a:t>
            </a:r>
            <a:endParaRPr lang="en-US" altLang="zh-CN" sz="2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pPr>
            <a:r>
              <a:rPr lang="zh-CN" altLang="en-US" sz="2200" b="1" dirty="0">
                <a:latin typeface="Tahoma" panose="020B0604030504040204" pitchFamily="34" charset="0"/>
                <a:sym typeface="Arial" panose="020B0604020202020204" pitchFamily="34" charset="0"/>
              </a:rPr>
              <a:t>直接用鼠标双击桌面上</a:t>
            </a:r>
            <a:r>
              <a:rPr lang="en-US" altLang="zh-CN" sz="2200" b="1" dirty="0">
                <a:latin typeface="Tahoma" panose="020B0604030504040204" pitchFamily="34" charset="0"/>
                <a:sym typeface="Arial" panose="020B0604020202020204" pitchFamily="34" charset="0"/>
              </a:rPr>
              <a:t>MATLAB7.1</a:t>
            </a:r>
            <a:r>
              <a:rPr lang="zh-CN" altLang="en-US" sz="2200" b="1" dirty="0">
                <a:latin typeface="Tahoma" panose="020B0604030504040204" pitchFamily="34" charset="0"/>
                <a:sym typeface="Arial" panose="020B0604020202020204" pitchFamily="34" charset="0"/>
              </a:rPr>
              <a:t>图标</a:t>
            </a:r>
            <a:endParaRPr lang="zh-CN" altLang="en-US" sz="2200" b="1" dirty="0">
              <a:latin typeface="Tahoma" panose="020B0604030504040204" pitchFamily="34" charset="0"/>
              <a:sym typeface="Arial" panose="020B0604020202020204" pitchFamily="34" charset="0"/>
            </a:endParaRPr>
          </a:p>
          <a:p>
            <a:pPr marL="742950" lvl="1" indent="-285750" algn="just" eaLnBrk="1" hangingPunct="1">
              <a:lnSpc>
                <a:spcPct val="110000"/>
              </a:lnSpc>
            </a:pPr>
            <a:r>
              <a:rPr lang="zh-CN" altLang="en-US" sz="2200" b="1" dirty="0">
                <a:latin typeface="Tahoma" panose="020B0604030504040204" pitchFamily="34" charset="0"/>
                <a:sym typeface="Arial" panose="020B0604020202020204" pitchFamily="34" charset="0"/>
              </a:rPr>
              <a:t>或</a:t>
            </a:r>
            <a:r>
              <a:rPr lang="en-US" altLang="zh-CN" sz="2200" b="1" dirty="0">
                <a:latin typeface="Tahoma" panose="020B0604030504040204" pitchFamily="34" charset="0"/>
                <a:sym typeface="Arial" panose="020B0604020202020204" pitchFamily="34" charset="0"/>
              </a:rPr>
              <a:t>Windows</a:t>
            </a:r>
            <a:r>
              <a:rPr lang="zh-CN" altLang="en-US" sz="2200" b="1" dirty="0">
                <a:latin typeface="Tahoma" panose="020B0604030504040204" pitchFamily="34" charset="0"/>
                <a:sym typeface="Arial" panose="020B0604020202020204" pitchFamily="34" charset="0"/>
              </a:rPr>
              <a:t>桌面的“开始”</a:t>
            </a:r>
            <a:r>
              <a:rPr lang="en-US" altLang="zh-CN" sz="2200" b="1" dirty="0">
                <a:latin typeface="Tahoma" panose="020B0604030504040204" pitchFamily="34" charset="0"/>
                <a:sym typeface="Arial" panose="020B0604020202020204" pitchFamily="34" charset="0"/>
              </a:rPr>
              <a:t>—〉“</a:t>
            </a:r>
            <a:r>
              <a:rPr lang="zh-CN" altLang="en-US" sz="2200" b="1" dirty="0">
                <a:latin typeface="Tahoma" panose="020B0604030504040204" pitchFamily="34" charset="0"/>
                <a:sym typeface="Arial" panose="020B0604020202020204" pitchFamily="34" charset="0"/>
              </a:rPr>
              <a:t>所有程序”</a:t>
            </a:r>
            <a:r>
              <a:rPr lang="en-US" altLang="zh-CN" sz="2200" b="1" dirty="0">
                <a:latin typeface="Tahoma" panose="020B0604030504040204" pitchFamily="34" charset="0"/>
                <a:sym typeface="Arial" panose="020B0604020202020204" pitchFamily="34" charset="0"/>
              </a:rPr>
              <a:t>—〉“MATLAB7.1”  —〉“MATLAB7.1”</a:t>
            </a:r>
            <a:r>
              <a:rPr lang="zh-CN" altLang="en-US" sz="2200" b="1" dirty="0">
                <a:latin typeface="Tahoma" panose="020B0604030504040204" pitchFamily="34" charset="0"/>
                <a:sym typeface="Arial" panose="020B0604020202020204" pitchFamily="34" charset="0"/>
              </a:rPr>
              <a:t>。</a:t>
            </a:r>
            <a:endParaRPr lang="zh-CN" altLang="en-US" sz="2200" b="1" dirty="0">
              <a:latin typeface="Tahoma" panose="020B0604030504040204" pitchFamily="34" charset="0"/>
              <a:sym typeface="Arial" panose="020B0604020202020204" pitchFamily="34" charset="0"/>
            </a:endParaRPr>
          </a:p>
          <a:p>
            <a:pPr marL="609600" lvl="0" indent="-609600" algn="just" eaLnBrk="1" hangingPunct="1"/>
            <a:r>
              <a:rPr lang="zh-CN" altLang="en-US" sz="2800" b="1" dirty="0">
                <a:solidFill>
                  <a:srgbClr val="0000FF"/>
                </a:solidFill>
                <a:latin typeface="Times New Roman" panose="02020603050405020304" pitchFamily="18" charset="0"/>
                <a:ea typeface="华文楷体" pitchFamily="2" charset="-122"/>
                <a:sym typeface="Arial" panose="020B0604020202020204" pitchFamily="34" charset="0"/>
              </a:rPr>
              <a:t>退出</a:t>
            </a:r>
            <a:r>
              <a:rPr lang="en-US" altLang="zh-CN" sz="2800" b="1" dirty="0">
                <a:solidFill>
                  <a:srgbClr val="0000FF"/>
                </a:solidFill>
                <a:latin typeface="Times New Roman" panose="02020603050405020304" pitchFamily="18" charset="0"/>
                <a:ea typeface="华文楷体" pitchFamily="2" charset="-122"/>
                <a:sym typeface="Arial" panose="020B0604020202020204" pitchFamily="34" charset="0"/>
              </a:rPr>
              <a:t>MATLAB</a:t>
            </a:r>
            <a:endParaRPr lang="en-US" altLang="zh-CN" sz="2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spcBef>
                <a:spcPct val="35000"/>
              </a:spcBef>
            </a:pPr>
            <a:r>
              <a:rPr lang="zh-CN" altLang="en-US" sz="2200" b="1" dirty="0">
                <a:latin typeface="Tahoma" panose="020B0604030504040204" pitchFamily="34" charset="0"/>
                <a:sym typeface="Arial" panose="020B0604020202020204" pitchFamily="34" charset="0"/>
              </a:rPr>
              <a:t>关闭</a:t>
            </a:r>
            <a:r>
              <a:rPr lang="en-US" altLang="zh-CN" sz="2200" b="1" dirty="0">
                <a:latin typeface="Tahoma" panose="020B0604030504040204" pitchFamily="34" charset="0"/>
                <a:sym typeface="Arial" panose="020B0604020202020204" pitchFamily="34" charset="0"/>
              </a:rPr>
              <a:t>MATLAB</a:t>
            </a:r>
            <a:r>
              <a:rPr lang="zh-CN" altLang="en-US" sz="2200" b="1" dirty="0">
                <a:latin typeface="Tahoma" panose="020B0604030504040204" pitchFamily="34" charset="0"/>
                <a:sym typeface="Arial" panose="020B0604020202020204" pitchFamily="34" charset="0"/>
              </a:rPr>
              <a:t>桌面</a:t>
            </a:r>
            <a:endParaRPr lang="zh-CN" altLang="en-US" sz="2200" b="1" dirty="0">
              <a:latin typeface="Tahoma" panose="020B0604030504040204" pitchFamily="34" charset="0"/>
              <a:sym typeface="Arial" panose="020B0604020202020204" pitchFamily="34" charset="0"/>
            </a:endParaRPr>
          </a:p>
          <a:p>
            <a:pPr marL="742950" lvl="1" indent="-285750" algn="just" eaLnBrk="1" hangingPunct="1">
              <a:spcBef>
                <a:spcPct val="35000"/>
              </a:spcBef>
            </a:pPr>
            <a:r>
              <a:rPr lang="zh-CN" altLang="en-US" sz="2200" b="1" dirty="0">
                <a:latin typeface="Tahoma" panose="020B0604030504040204" pitchFamily="34" charset="0"/>
                <a:sym typeface="Arial" panose="020B0604020202020204" pitchFamily="34" charset="0"/>
              </a:rPr>
              <a:t>在命令窗口执行</a:t>
            </a:r>
            <a:r>
              <a:rPr lang="en-US" altLang="zh-CN" sz="2200" b="1" dirty="0">
                <a:latin typeface="Tahoma" panose="020B0604030504040204" pitchFamily="34" charset="0"/>
                <a:sym typeface="Arial" panose="020B0604020202020204" pitchFamily="34" charset="0"/>
              </a:rPr>
              <a:t>quit</a:t>
            </a:r>
            <a:r>
              <a:rPr lang="zh-CN" altLang="en-US" sz="2200" b="1" dirty="0">
                <a:latin typeface="Tahoma" panose="020B0604030504040204" pitchFamily="34" charset="0"/>
                <a:sym typeface="Arial" panose="020B0604020202020204" pitchFamily="34" charset="0"/>
              </a:rPr>
              <a:t>或</a:t>
            </a:r>
            <a:r>
              <a:rPr lang="en-US" altLang="zh-CN" sz="2200" b="1" dirty="0">
                <a:latin typeface="Tahoma" panose="020B0604030504040204" pitchFamily="34" charset="0"/>
                <a:sym typeface="Arial" panose="020B0604020202020204" pitchFamily="34" charset="0"/>
              </a:rPr>
              <a:t>exit</a:t>
            </a:r>
            <a:r>
              <a:rPr lang="zh-CN" altLang="en-US" sz="2200" b="1" dirty="0">
                <a:latin typeface="Tahoma" panose="020B0604030504040204" pitchFamily="34" charset="0"/>
                <a:sym typeface="Arial" panose="020B0604020202020204" pitchFamily="34" charset="0"/>
              </a:rPr>
              <a:t>命令</a:t>
            </a:r>
            <a:endParaRPr lang="zh-CN" altLang="en-US" sz="2200" b="1" dirty="0">
              <a:latin typeface="Tahoma" panose="020B0604030504040204" pitchFamily="34" charset="0"/>
              <a:sym typeface="Arial" panose="020B0604020202020204" pitchFamily="34" charset="0"/>
            </a:endParaRPr>
          </a:p>
          <a:p>
            <a:pPr marL="609600" lvl="0" indent="-609600" algn="just" eaLnBrk="1" hangingPunct="1">
              <a:spcBef>
                <a:spcPct val="35000"/>
              </a:spcBef>
            </a:pPr>
            <a:r>
              <a:rPr lang="en-US" altLang="zh-CN" sz="2800" b="1" dirty="0">
                <a:solidFill>
                  <a:srgbClr val="0000FF"/>
                </a:solidFill>
                <a:latin typeface="Times New Roman" panose="02020603050405020304" pitchFamily="18" charset="0"/>
                <a:ea typeface="华文楷体" pitchFamily="2" charset="-122"/>
                <a:sym typeface="Arial" panose="020B0604020202020204" pitchFamily="34" charset="0"/>
              </a:rPr>
              <a:t>MATLAB</a:t>
            </a:r>
            <a:r>
              <a:rPr lang="zh-CN" altLang="en-US" sz="2800" b="1" dirty="0">
                <a:solidFill>
                  <a:srgbClr val="0000FF"/>
                </a:solidFill>
                <a:latin typeface="Times New Roman" panose="02020603050405020304" pitchFamily="18" charset="0"/>
                <a:ea typeface="华文楷体" pitchFamily="2" charset="-122"/>
                <a:sym typeface="Arial" panose="020B0604020202020204" pitchFamily="34" charset="0"/>
              </a:rPr>
              <a:t>缺省桌面（见下页）</a:t>
            </a:r>
            <a:endParaRPr lang="zh-CN" altLang="en-US" sz="2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eaLnBrk="1" hangingPunct="1">
              <a:spcBef>
                <a:spcPct val="35000"/>
              </a:spcBef>
              <a:buClr>
                <a:srgbClr val="0000FF"/>
              </a:buClr>
            </a:pPr>
            <a:endParaRPr lang="en-US" altLang="zh-CN" sz="2600" b="1" dirty="0">
              <a:solidFill>
                <a:srgbClr val="0000FF"/>
              </a:solidFill>
              <a:latin typeface="华文楷体" pitchFamily="2" charset="-122"/>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57">
                                            <p:txEl>
                                              <p:charRg st="0" end="9"/>
                                            </p:txEl>
                                          </p:spTgt>
                                        </p:tgtEl>
                                        <p:attrNameLst>
                                          <p:attrName>style.visibility</p:attrName>
                                        </p:attrNameLst>
                                      </p:cBhvr>
                                      <p:to>
                                        <p:strVal val="visible"/>
                                      </p:to>
                                    </p:set>
                                    <p:animEffect transition="in" filter="blinds(horizontal)">
                                      <p:cBhvr>
                                        <p:cTn id="7" dur="500"/>
                                        <p:tgtEl>
                                          <p:spTgt spid="23557">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557">
                                            <p:txEl>
                                              <p:charRg st="9" end="31"/>
                                            </p:txEl>
                                          </p:spTgt>
                                        </p:tgtEl>
                                        <p:attrNameLst>
                                          <p:attrName>style.visibility</p:attrName>
                                        </p:attrNameLst>
                                      </p:cBhvr>
                                      <p:to>
                                        <p:strVal val="visible"/>
                                      </p:to>
                                    </p:set>
                                    <p:animEffect transition="in" filter="blinds(horizontal)">
                                      <p:cBhvr>
                                        <p:cTn id="12" dur="500"/>
                                        <p:tgtEl>
                                          <p:spTgt spid="23557">
                                            <p:txEl>
                                              <p:charRg st="9" end="3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557">
                                            <p:txEl>
                                              <p:charRg st="31" end="84"/>
                                            </p:txEl>
                                          </p:spTgt>
                                        </p:tgtEl>
                                        <p:attrNameLst>
                                          <p:attrName>style.visibility</p:attrName>
                                        </p:attrNameLst>
                                      </p:cBhvr>
                                      <p:to>
                                        <p:strVal val="visible"/>
                                      </p:to>
                                    </p:set>
                                    <p:animEffect transition="in" filter="blinds(horizontal)">
                                      <p:cBhvr>
                                        <p:cTn id="17" dur="500"/>
                                        <p:tgtEl>
                                          <p:spTgt spid="23557">
                                            <p:txEl>
                                              <p:charRg st="31" end="8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557">
                                            <p:txEl>
                                              <p:charRg st="84" end="93"/>
                                            </p:txEl>
                                          </p:spTgt>
                                        </p:tgtEl>
                                        <p:attrNameLst>
                                          <p:attrName>style.visibility</p:attrName>
                                        </p:attrNameLst>
                                      </p:cBhvr>
                                      <p:to>
                                        <p:strVal val="visible"/>
                                      </p:to>
                                    </p:set>
                                    <p:animEffect transition="in" filter="blinds(horizontal)">
                                      <p:cBhvr>
                                        <p:cTn id="22" dur="500"/>
                                        <p:tgtEl>
                                          <p:spTgt spid="23557">
                                            <p:txEl>
                                              <p:charRg st="84" end="9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557">
                                            <p:txEl>
                                              <p:charRg st="93" end="104"/>
                                            </p:txEl>
                                          </p:spTgt>
                                        </p:tgtEl>
                                        <p:attrNameLst>
                                          <p:attrName>style.visibility</p:attrName>
                                        </p:attrNameLst>
                                      </p:cBhvr>
                                      <p:to>
                                        <p:strVal val="visible"/>
                                      </p:to>
                                    </p:set>
                                    <p:animEffect transition="in" filter="blinds(horizontal)">
                                      <p:cBhvr>
                                        <p:cTn id="27" dur="500"/>
                                        <p:tgtEl>
                                          <p:spTgt spid="23557">
                                            <p:txEl>
                                              <p:charRg st="93" end="10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557">
                                            <p:txEl>
                                              <p:charRg st="104" end="123"/>
                                            </p:txEl>
                                          </p:spTgt>
                                        </p:tgtEl>
                                        <p:attrNameLst>
                                          <p:attrName>style.visibility</p:attrName>
                                        </p:attrNameLst>
                                      </p:cBhvr>
                                      <p:to>
                                        <p:strVal val="visible"/>
                                      </p:to>
                                    </p:set>
                                    <p:animEffect transition="in" filter="blinds(horizontal)">
                                      <p:cBhvr>
                                        <p:cTn id="32" dur="500"/>
                                        <p:tgtEl>
                                          <p:spTgt spid="23557">
                                            <p:txEl>
                                              <p:charRg st="104" end="12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3557">
                                            <p:txEl>
                                              <p:charRg st="123" end="139"/>
                                            </p:txEl>
                                          </p:spTgt>
                                        </p:tgtEl>
                                        <p:attrNameLst>
                                          <p:attrName>style.visibility</p:attrName>
                                        </p:attrNameLst>
                                      </p:cBhvr>
                                      <p:to>
                                        <p:strVal val="visible"/>
                                      </p:to>
                                    </p:set>
                                    <p:animEffect transition="in" filter="blinds(horizontal)">
                                      <p:cBhvr>
                                        <p:cTn id="37" dur="500"/>
                                        <p:tgtEl>
                                          <p:spTgt spid="23557">
                                            <p:txEl>
                                              <p:charRg st="123" end="1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Rectangle 2"/>
          <p:cNvSpPr>
            <a:spLocks noGrp="1"/>
          </p:cNvSpPr>
          <p:nvPr>
            <p:ph type="title" idx="4294967295"/>
          </p:nvPr>
        </p:nvSpPr>
        <p:spPr>
          <a:xfrm>
            <a:off x="1344613" y="263525"/>
            <a:ext cx="7772400" cy="652463"/>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7.2.1 顺序结构</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0787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0787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200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0787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2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顺序结构是指按照程序中语句的排列顺序依次执行，直到程序的最后一个语句。（最简单的一种程序）</a:t>
            </a:r>
            <a:endParaRPr lang="zh-CN" altLang="en-US" sz="22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120000"/>
              </a:lnSpc>
              <a:buFont typeface="Wingdings" panose="05000000000000000000" pitchFamily="2" charset="2"/>
              <a:buNone/>
            </a:pPr>
            <a:r>
              <a:rPr lang="en-US" altLang="zh-CN" sz="2600" b="1" dirty="0">
                <a:solidFill>
                  <a:srgbClr val="0000FF"/>
                </a:solidFill>
                <a:latin typeface="华文楷体" pitchFamily="2" charset="-122"/>
                <a:ea typeface="华文楷体" pitchFamily="2" charset="-122"/>
                <a:sym typeface="Arial" panose="020B0604020202020204" pitchFamily="34" charset="0"/>
              </a:rPr>
              <a:t>1</a:t>
            </a:r>
            <a:r>
              <a:rPr lang="zh-CN" altLang="en-US" sz="2600" b="1" dirty="0">
                <a:solidFill>
                  <a:srgbClr val="0000FF"/>
                </a:solidFill>
                <a:latin typeface="华文楷体" pitchFamily="2" charset="-122"/>
                <a:ea typeface="华文楷体" pitchFamily="2" charset="-122"/>
                <a:sym typeface="Arial" panose="020B0604020202020204" pitchFamily="34" charset="0"/>
              </a:rPr>
              <a:t>、数据的输入</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120000"/>
              </a:lnSpc>
              <a:buFont typeface="Wingdings" panose="05000000000000000000" pitchFamily="2" charset="2"/>
              <a:buNone/>
            </a:pPr>
            <a:r>
              <a:rPr lang="zh-CN" altLang="en-US" b="1" dirty="0">
                <a:latin typeface="Tahoma" panose="020B0604030504040204" pitchFamily="34" charset="0"/>
                <a:ea typeface="华文楷体" pitchFamily="2" charset="-122"/>
                <a:sym typeface="Arial" panose="020B0604020202020204" pitchFamily="34" charset="0"/>
              </a:rPr>
              <a:t>从键盘输入数据，则可以使用</a:t>
            </a:r>
            <a:r>
              <a:rPr lang="en-US" altLang="zh-CN" b="1" dirty="0">
                <a:latin typeface="Tahoma" panose="020B0604030504040204" pitchFamily="34" charset="0"/>
                <a:ea typeface="华文楷体" pitchFamily="2" charset="-122"/>
                <a:sym typeface="Arial" panose="020B0604020202020204" pitchFamily="34" charset="0"/>
              </a:rPr>
              <a:t>input</a:t>
            </a:r>
            <a:r>
              <a:rPr lang="zh-CN" altLang="en-US" b="1" dirty="0">
                <a:latin typeface="Tahoma" panose="020B0604030504040204" pitchFamily="34" charset="0"/>
                <a:ea typeface="华文楷体" pitchFamily="2" charset="-122"/>
                <a:sym typeface="Arial" panose="020B0604020202020204" pitchFamily="34" charset="0"/>
              </a:rPr>
              <a:t>函数来进行，调用格式为：</a:t>
            </a:r>
            <a:endParaRPr lang="zh-CN" altLang="en-US"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sz="1800" dirty="0"/>
              <a:t>  </a:t>
            </a:r>
            <a:r>
              <a:rPr lang="zh-CN" altLang="en-US" sz="1800" dirty="0">
                <a:solidFill>
                  <a:srgbClr val="0000FF"/>
                </a:solidFill>
              </a:rPr>
              <a:t> </a:t>
            </a:r>
            <a:r>
              <a:rPr lang="en-US" altLang="zh-CN" b="1" dirty="0">
                <a:solidFill>
                  <a:srgbClr val="0000FF"/>
                </a:solidFill>
                <a:latin typeface="Tahoma" panose="020B0604030504040204" pitchFamily="34" charset="0"/>
                <a:ea typeface="华文楷体" pitchFamily="2" charset="-122"/>
                <a:sym typeface="Arial" panose="020B0604020202020204" pitchFamily="34" charset="0"/>
              </a:rPr>
              <a:t>A = input</a:t>
            </a:r>
            <a:r>
              <a:rPr lang="zh-CN" altLang="en-US" b="1" dirty="0">
                <a:solidFill>
                  <a:srgbClr val="0000FF"/>
                </a:solidFill>
                <a:latin typeface="Tahoma" panose="020B0604030504040204" pitchFamily="34" charset="0"/>
                <a:ea typeface="华文楷体" pitchFamily="2" charset="-122"/>
                <a:sym typeface="Arial" panose="020B0604020202020204" pitchFamily="34" charset="0"/>
              </a:rPr>
              <a:t>（提示信息，选项）；</a:t>
            </a:r>
            <a:endParaRPr lang="zh-CN" altLang="en-US"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b="1" dirty="0">
                <a:latin typeface="Tahoma" panose="020B0604030504040204" pitchFamily="34" charset="0"/>
                <a:ea typeface="华文楷体" pitchFamily="2" charset="-122"/>
                <a:sym typeface="Arial" panose="020B0604020202020204" pitchFamily="34" charset="0"/>
              </a:rPr>
              <a:t>其中提示信息为一个字符串，用于提示用户输入数据。</a:t>
            </a:r>
            <a:endParaRPr lang="zh-CN" altLang="en-US"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b="1" dirty="0">
                <a:latin typeface="Tahoma" panose="020B0604030504040204" pitchFamily="34" charset="0"/>
                <a:ea typeface="华文楷体" pitchFamily="2" charset="-122"/>
                <a:sym typeface="Arial" panose="020B0604020202020204" pitchFamily="34" charset="0"/>
              </a:rPr>
              <a:t>例如：从键盘输入</a:t>
            </a:r>
            <a:r>
              <a:rPr lang="en-US" altLang="zh-CN" b="1" dirty="0">
                <a:latin typeface="Tahoma" panose="020B0604030504040204" pitchFamily="34" charset="0"/>
                <a:ea typeface="华文楷体" pitchFamily="2" charset="-122"/>
                <a:sym typeface="Arial" panose="020B0604020202020204" pitchFamily="34" charset="0"/>
              </a:rPr>
              <a:t>A</a:t>
            </a:r>
            <a:r>
              <a:rPr lang="zh-CN" altLang="en-US" b="1" dirty="0">
                <a:latin typeface="Tahoma" panose="020B0604030504040204" pitchFamily="34" charset="0"/>
                <a:ea typeface="华文楷体" pitchFamily="2" charset="-122"/>
                <a:sym typeface="Arial" panose="020B0604020202020204" pitchFamily="34" charset="0"/>
              </a:rPr>
              <a:t>矩阵，可以采用下面的命令来完成</a:t>
            </a:r>
            <a:endParaRPr lang="zh-CN" altLang="en-US"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b="1" dirty="0">
                <a:solidFill>
                  <a:srgbClr val="0000FF"/>
                </a:solidFill>
                <a:latin typeface="Times New Roman" panose="02020603050405020304" pitchFamily="18" charset="0"/>
                <a:sym typeface="Arial" panose="020B0604020202020204" pitchFamily="34" charset="0"/>
              </a:rPr>
              <a:t>     </a:t>
            </a:r>
            <a:r>
              <a:rPr lang="en-US" altLang="zh-CN" b="1" dirty="0">
                <a:solidFill>
                  <a:srgbClr val="0000FF"/>
                </a:solidFill>
                <a:latin typeface="Tahoma" panose="020B0604030504040204" pitchFamily="34" charset="0"/>
                <a:ea typeface="华文楷体" pitchFamily="2" charset="-122"/>
                <a:sym typeface="Arial" panose="020B0604020202020204" pitchFamily="34" charset="0"/>
              </a:rPr>
              <a:t>A = input</a:t>
            </a:r>
            <a:r>
              <a:rPr lang="zh-CN" altLang="en-US" b="1" dirty="0">
                <a:solidFill>
                  <a:srgbClr val="0000FF"/>
                </a:solidFill>
                <a:latin typeface="Tahoma" panose="020B0604030504040204" pitchFamily="34" charset="0"/>
                <a:ea typeface="华文楷体" pitchFamily="2" charset="-122"/>
                <a:sym typeface="Arial" panose="020B0604020202020204" pitchFamily="34" charset="0"/>
              </a:rPr>
              <a:t>（‘输入</a:t>
            </a:r>
            <a:r>
              <a:rPr lang="en-US" altLang="zh-CN" b="1" dirty="0">
                <a:solidFill>
                  <a:srgbClr val="0000FF"/>
                </a:solidFill>
                <a:latin typeface="Tahoma" panose="020B0604030504040204" pitchFamily="34" charset="0"/>
                <a:ea typeface="华文楷体" pitchFamily="2" charset="-122"/>
                <a:sym typeface="Arial" panose="020B0604020202020204" pitchFamily="34" charset="0"/>
              </a:rPr>
              <a:t>A</a:t>
            </a:r>
            <a:r>
              <a:rPr lang="zh-CN" altLang="en-US" b="1" dirty="0">
                <a:solidFill>
                  <a:srgbClr val="0000FF"/>
                </a:solidFill>
                <a:latin typeface="Tahoma" panose="020B0604030504040204" pitchFamily="34" charset="0"/>
                <a:ea typeface="华文楷体" pitchFamily="2" charset="-122"/>
                <a:sym typeface="Arial" panose="020B0604020202020204" pitchFamily="34" charset="0"/>
              </a:rPr>
              <a:t>矩阵’）</a:t>
            </a:r>
            <a:r>
              <a:rPr lang="zh-CN" altLang="en-US" b="1" dirty="0">
                <a:solidFill>
                  <a:srgbClr val="0000FF"/>
                </a:solidFill>
                <a:latin typeface="Times New Roman" panose="02020603050405020304" pitchFamily="18" charset="0"/>
                <a:sym typeface="Arial" panose="020B0604020202020204" pitchFamily="34" charset="0"/>
              </a:rPr>
              <a:t>；</a:t>
            </a:r>
            <a:endParaRPr lang="zh-CN" altLang="en-US" b="1" dirty="0">
              <a:solidFill>
                <a:srgbClr val="0000FF"/>
              </a:solidFill>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zh-CN" altLang="en-US" b="1" dirty="0">
                <a:latin typeface="Tahoma" panose="020B0604030504040204" pitchFamily="34" charset="0"/>
                <a:ea typeface="华文楷体" pitchFamily="2" charset="-122"/>
                <a:sym typeface="Arial" panose="020B0604020202020204" pitchFamily="34" charset="0"/>
              </a:rPr>
              <a:t>如果在</a:t>
            </a:r>
            <a:r>
              <a:rPr lang="en-US" altLang="zh-CN" b="1" dirty="0">
                <a:latin typeface="Tahoma" panose="020B0604030504040204" pitchFamily="34" charset="0"/>
                <a:ea typeface="华文楷体" pitchFamily="2" charset="-122"/>
                <a:sym typeface="Arial" panose="020B0604020202020204" pitchFamily="34" charset="0"/>
              </a:rPr>
              <a:t>input</a:t>
            </a:r>
            <a:r>
              <a:rPr lang="zh-CN" altLang="en-US" b="1" dirty="0">
                <a:latin typeface="Tahoma" panose="020B0604030504040204" pitchFamily="34" charset="0"/>
                <a:ea typeface="华文楷体" pitchFamily="2" charset="-122"/>
                <a:sym typeface="Arial" panose="020B0604020202020204" pitchFamily="34" charset="0"/>
              </a:rPr>
              <a:t>函数调用时采用’</a:t>
            </a:r>
            <a:r>
              <a:rPr lang="en-US" altLang="zh-CN" b="1" dirty="0">
                <a:latin typeface="Tahoma" panose="020B0604030504040204" pitchFamily="34" charset="0"/>
                <a:ea typeface="华文楷体" pitchFamily="2" charset="-122"/>
                <a:sym typeface="Arial" panose="020B0604020202020204" pitchFamily="34" charset="0"/>
              </a:rPr>
              <a:t>s’</a:t>
            </a:r>
            <a:r>
              <a:rPr lang="zh-CN" altLang="en-US" b="1" dirty="0">
                <a:latin typeface="Tahoma" panose="020B0604030504040204" pitchFamily="34" charset="0"/>
                <a:ea typeface="华文楷体" pitchFamily="2" charset="-122"/>
                <a:sym typeface="Arial" panose="020B0604020202020204" pitchFamily="34" charset="0"/>
              </a:rPr>
              <a:t>选项，则允许用户输入一个字符串。</a:t>
            </a:r>
            <a:endParaRPr lang="zh-CN" altLang="en-US"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sz="1800" dirty="0">
                <a:solidFill>
                  <a:srgbClr val="008000"/>
                </a:solidFill>
              </a:rPr>
              <a:t>  </a:t>
            </a:r>
            <a:r>
              <a:rPr lang="zh-CN" altLang="en-US" b="1" dirty="0">
                <a:solidFill>
                  <a:srgbClr val="0000FF"/>
                </a:solidFill>
                <a:latin typeface="Tahoma" panose="020B0604030504040204" pitchFamily="34" charset="0"/>
                <a:ea typeface="华文楷体" pitchFamily="2" charset="-122"/>
                <a:sym typeface="Arial" panose="020B0604020202020204" pitchFamily="34" charset="0"/>
              </a:rPr>
              <a:t> 例：</a:t>
            </a:r>
            <a:r>
              <a:rPr lang="en-US" altLang="zh-CN" b="1" dirty="0">
                <a:solidFill>
                  <a:srgbClr val="0000FF"/>
                </a:solidFill>
                <a:latin typeface="Tahoma" panose="020B0604030504040204" pitchFamily="34" charset="0"/>
                <a:ea typeface="华文楷体" pitchFamily="2" charset="-122"/>
                <a:sym typeface="Arial" panose="020B0604020202020204" pitchFamily="34" charset="0"/>
              </a:rPr>
              <a:t>xm = input(‘What’’s your name?’,’s’);</a:t>
            </a:r>
            <a:endParaRPr lang="en-US" altLang="zh-CN" b="1" dirty="0">
              <a:solidFill>
                <a:srgbClr val="0000FF"/>
              </a:solidFill>
              <a:latin typeface="Tahoma" panose="020B0604030504040204" pitchFamily="34"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7877">
                                            <p:txEl>
                                              <p:charRg st="46" end="54"/>
                                            </p:txEl>
                                          </p:spTgt>
                                        </p:tgtEl>
                                        <p:attrNameLst>
                                          <p:attrName>style.visibility</p:attrName>
                                        </p:attrNameLst>
                                      </p:cBhvr>
                                      <p:to>
                                        <p:strVal val="visible"/>
                                      </p:to>
                                    </p:set>
                                    <p:animEffect transition="in" filter="blinds(horizontal)">
                                      <p:cBhvr>
                                        <p:cTn id="7" dur="500"/>
                                        <p:tgtEl>
                                          <p:spTgt spid="207877">
                                            <p:txEl>
                                              <p:charRg st="46" end="5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7877">
                                            <p:txEl>
                                              <p:charRg st="54" end="85"/>
                                            </p:txEl>
                                          </p:spTgt>
                                        </p:tgtEl>
                                        <p:attrNameLst>
                                          <p:attrName>style.visibility</p:attrName>
                                        </p:attrNameLst>
                                      </p:cBhvr>
                                      <p:to>
                                        <p:strVal val="visible"/>
                                      </p:to>
                                    </p:set>
                                    <p:animEffect transition="in" filter="blinds(horizontal)">
                                      <p:cBhvr>
                                        <p:cTn id="12" dur="500"/>
                                        <p:tgtEl>
                                          <p:spTgt spid="207877">
                                            <p:txEl>
                                              <p:charRg st="54" end="8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07877">
                                            <p:txEl>
                                              <p:charRg st="85" end="108"/>
                                            </p:txEl>
                                          </p:spTgt>
                                        </p:tgtEl>
                                        <p:attrNameLst>
                                          <p:attrName>style.visibility</p:attrName>
                                        </p:attrNameLst>
                                      </p:cBhvr>
                                      <p:to>
                                        <p:strVal val="visible"/>
                                      </p:to>
                                    </p:set>
                                    <p:animEffect transition="in" filter="blinds(horizontal)">
                                      <p:cBhvr>
                                        <p:cTn id="15" dur="500"/>
                                        <p:tgtEl>
                                          <p:spTgt spid="207877">
                                            <p:txEl>
                                              <p:charRg st="85" end="108"/>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07877">
                                            <p:txEl>
                                              <p:charRg st="108" end="133"/>
                                            </p:txEl>
                                          </p:spTgt>
                                        </p:tgtEl>
                                        <p:attrNameLst>
                                          <p:attrName>style.visibility</p:attrName>
                                        </p:attrNameLst>
                                      </p:cBhvr>
                                      <p:to>
                                        <p:strVal val="visible"/>
                                      </p:to>
                                    </p:set>
                                    <p:animEffect transition="in" filter="blinds(horizontal)">
                                      <p:cBhvr>
                                        <p:cTn id="18" dur="500"/>
                                        <p:tgtEl>
                                          <p:spTgt spid="207877">
                                            <p:txEl>
                                              <p:charRg st="108" end="13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07877">
                                            <p:txEl>
                                              <p:charRg st="133" end="158"/>
                                            </p:txEl>
                                          </p:spTgt>
                                        </p:tgtEl>
                                        <p:attrNameLst>
                                          <p:attrName>style.visibility</p:attrName>
                                        </p:attrNameLst>
                                      </p:cBhvr>
                                      <p:to>
                                        <p:strVal val="visible"/>
                                      </p:to>
                                    </p:set>
                                    <p:animEffect transition="in" filter="blinds(horizontal)">
                                      <p:cBhvr>
                                        <p:cTn id="23" dur="500"/>
                                        <p:tgtEl>
                                          <p:spTgt spid="207877">
                                            <p:txEl>
                                              <p:charRg st="133" end="158"/>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07877">
                                            <p:txEl>
                                              <p:charRg st="158" end="183"/>
                                            </p:txEl>
                                          </p:spTgt>
                                        </p:tgtEl>
                                        <p:attrNameLst>
                                          <p:attrName>style.visibility</p:attrName>
                                        </p:attrNameLst>
                                      </p:cBhvr>
                                      <p:to>
                                        <p:strVal val="visible"/>
                                      </p:to>
                                    </p:set>
                                    <p:animEffect transition="in" filter="blinds(horizontal)">
                                      <p:cBhvr>
                                        <p:cTn id="26" dur="500"/>
                                        <p:tgtEl>
                                          <p:spTgt spid="207877">
                                            <p:txEl>
                                              <p:charRg st="158" end="18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07877">
                                            <p:txEl>
                                              <p:charRg st="183" end="218"/>
                                            </p:txEl>
                                          </p:spTgt>
                                        </p:tgtEl>
                                        <p:attrNameLst>
                                          <p:attrName>style.visibility</p:attrName>
                                        </p:attrNameLst>
                                      </p:cBhvr>
                                      <p:to>
                                        <p:strVal val="visible"/>
                                      </p:to>
                                    </p:set>
                                    <p:animEffect transition="in" filter="blinds(horizontal)">
                                      <p:cBhvr>
                                        <p:cTn id="31" dur="500"/>
                                        <p:tgtEl>
                                          <p:spTgt spid="207877">
                                            <p:txEl>
                                              <p:charRg st="183" end="21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07877">
                                            <p:txEl>
                                              <p:charRg st="218" end="261"/>
                                            </p:txEl>
                                          </p:spTgt>
                                        </p:tgtEl>
                                        <p:attrNameLst>
                                          <p:attrName>style.visibility</p:attrName>
                                        </p:attrNameLst>
                                      </p:cBhvr>
                                      <p:to>
                                        <p:strVal val="visible"/>
                                      </p:to>
                                    </p:set>
                                    <p:animEffect transition="in" filter="blinds(horizontal)">
                                      <p:cBhvr>
                                        <p:cTn id="34" dur="500"/>
                                        <p:tgtEl>
                                          <p:spTgt spid="207877">
                                            <p:txEl>
                                              <p:charRg st="218" end="26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Rectangle 2"/>
          <p:cNvSpPr>
            <a:spLocks noGrp="1"/>
          </p:cNvSpPr>
          <p:nvPr>
            <p:ph type="title" idx="4294967295"/>
          </p:nvPr>
        </p:nvSpPr>
        <p:spPr>
          <a:xfrm>
            <a:off x="1192213" y="-100012"/>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7.2.1 顺序结构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0889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0890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201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08901" name="Rectangle 3"/>
          <p:cNvSpPr>
            <a:spLocks noGrp="1"/>
          </p:cNvSpPr>
          <p:nvPr>
            <p:ph sz="quarter" idx="1"/>
          </p:nvPr>
        </p:nvSpPr>
        <p:spPr>
          <a:xfrm>
            <a:off x="1182688" y="1196975"/>
            <a:ext cx="7772400" cy="4935538"/>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buFont typeface="Wingdings" panose="05000000000000000000" pitchFamily="2" charset="2"/>
              <a:buNone/>
            </a:pPr>
            <a:r>
              <a:rPr lang="en-US" altLang="zh-CN" sz="2600" b="1" dirty="0">
                <a:solidFill>
                  <a:srgbClr val="0000FF"/>
                </a:solidFill>
                <a:latin typeface="华文楷体" pitchFamily="2" charset="-122"/>
                <a:ea typeface="华文楷体" pitchFamily="2" charset="-122"/>
                <a:sym typeface="Arial" panose="020B0604020202020204" pitchFamily="34" charset="0"/>
              </a:rPr>
              <a:t>2</a:t>
            </a:r>
            <a:r>
              <a:rPr lang="zh-CN" altLang="en-US" sz="2600" b="1" dirty="0">
                <a:solidFill>
                  <a:srgbClr val="0000FF"/>
                </a:solidFill>
                <a:latin typeface="华文楷体" pitchFamily="2" charset="-122"/>
                <a:ea typeface="华文楷体" pitchFamily="2" charset="-122"/>
                <a:sym typeface="Arial" panose="020B0604020202020204" pitchFamily="34" charset="0"/>
              </a:rPr>
              <a:t>、数据的输出</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dirty="0"/>
              <a:t>      </a:t>
            </a:r>
            <a:r>
              <a:rPr lang="zh-CN" altLang="en-US" sz="2400" b="1" dirty="0">
                <a:latin typeface="Tahoma" panose="020B0604030504040204" pitchFamily="34" charset="0"/>
                <a:ea typeface="华文楷体" pitchFamily="2" charset="-122"/>
                <a:sym typeface="Arial" panose="020B0604020202020204" pitchFamily="34" charset="0"/>
              </a:rPr>
              <a:t>命令窗口输出函数主要有</a:t>
            </a:r>
            <a:r>
              <a:rPr lang="en-US" altLang="zh-CN" sz="2400" b="1" dirty="0">
                <a:latin typeface="Tahoma" panose="020B0604030504040204" pitchFamily="34" charset="0"/>
                <a:ea typeface="华文楷体" pitchFamily="2" charset="-122"/>
                <a:sym typeface="Arial" panose="020B0604020202020204" pitchFamily="34" charset="0"/>
              </a:rPr>
              <a:t>disp</a:t>
            </a:r>
            <a:r>
              <a:rPr lang="zh-CN" altLang="en-US" sz="2400" b="1" dirty="0">
                <a:latin typeface="Tahoma" panose="020B0604030504040204" pitchFamily="34" charset="0"/>
                <a:ea typeface="华文楷体" pitchFamily="2" charset="-122"/>
                <a:sym typeface="Arial" panose="020B0604020202020204" pitchFamily="34" charset="0"/>
              </a:rPr>
              <a:t>函数，其调用格式为：</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dirty="0"/>
              <a:t>      </a:t>
            </a:r>
            <a:r>
              <a:rPr lang="zh-CN" altLang="en-US" sz="2400" b="1" dirty="0">
                <a:solidFill>
                  <a:srgbClr val="0000FF"/>
                </a:solidFill>
                <a:latin typeface="Times New Roman" panose="02020603050405020304" pitchFamily="18" charset="0"/>
                <a:sym typeface="Arial" panose="020B0604020202020204" pitchFamily="34" charset="0"/>
              </a:rPr>
              <a:t> </a:t>
            </a:r>
            <a:r>
              <a:rPr lang="en-US" altLang="zh-CN" sz="2400" b="1" dirty="0">
                <a:solidFill>
                  <a:srgbClr val="0000FF"/>
                </a:solidFill>
                <a:latin typeface="Tahoma" panose="020B0604030504040204" pitchFamily="34" charset="0"/>
                <a:ea typeface="华文楷体" pitchFamily="2" charset="-122"/>
                <a:sym typeface="Arial" panose="020B0604020202020204" pitchFamily="34" charset="0"/>
              </a:rPr>
              <a:t>disp(</a:t>
            </a:r>
            <a:r>
              <a:rPr lang="zh-CN" altLang="en-US" sz="2400" b="1" dirty="0">
                <a:solidFill>
                  <a:srgbClr val="0000FF"/>
                </a:solidFill>
                <a:latin typeface="Tahoma" panose="020B0604030504040204" pitchFamily="34" charset="0"/>
                <a:ea typeface="华文楷体" pitchFamily="2" charset="-122"/>
                <a:sym typeface="Arial" panose="020B0604020202020204" pitchFamily="34" charset="0"/>
              </a:rPr>
              <a:t>输出项）</a:t>
            </a:r>
            <a:endParaRPr lang="zh-CN" altLang="en-US" sz="2400"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dirty="0"/>
              <a:t>      </a:t>
            </a:r>
            <a:r>
              <a:rPr lang="zh-CN" altLang="en-US" sz="2400" b="1" dirty="0">
                <a:latin typeface="Tahoma" panose="020B0604030504040204" pitchFamily="34" charset="0"/>
                <a:ea typeface="华文楷体" pitchFamily="2" charset="-122"/>
                <a:sym typeface="Arial" panose="020B0604020202020204" pitchFamily="34" charset="0"/>
              </a:rPr>
              <a:t>其中输出项既可以为字符串，也可以为矩阵。例如：</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dirty="0"/>
              <a:t>       </a:t>
            </a:r>
            <a:r>
              <a:rPr lang="en-US" altLang="zh-CN" sz="2400" b="1" dirty="0">
                <a:solidFill>
                  <a:srgbClr val="0000FF"/>
                </a:solidFill>
                <a:latin typeface="Tahoma" panose="020B0604030504040204" pitchFamily="34" charset="0"/>
                <a:ea typeface="华文楷体" pitchFamily="2" charset="-122"/>
                <a:sym typeface="Arial" panose="020B0604020202020204" pitchFamily="34" charset="0"/>
              </a:rPr>
              <a:t>A = ‘Hello, Tom’;</a:t>
            </a:r>
            <a:endParaRPr lang="en-US" altLang="zh-CN" sz="2400"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2400" b="1" dirty="0">
                <a:solidFill>
                  <a:srgbClr val="0000FF"/>
                </a:solidFill>
                <a:latin typeface="Tahoma" panose="020B0604030504040204" pitchFamily="34" charset="0"/>
                <a:ea typeface="华文楷体" pitchFamily="2" charset="-122"/>
                <a:sym typeface="Arial" panose="020B0604020202020204" pitchFamily="34" charset="0"/>
              </a:rPr>
              <a:t>       </a:t>
            </a:r>
            <a:r>
              <a:rPr lang="zh-CN" altLang="en-US" sz="2400" b="1" dirty="0">
                <a:solidFill>
                  <a:srgbClr val="0000FF"/>
                </a:solidFill>
                <a:latin typeface="Tahoma" panose="020B0604030504040204" pitchFamily="34" charset="0"/>
                <a:ea typeface="华文楷体" pitchFamily="2" charset="-122"/>
                <a:sym typeface="Arial" panose="020B0604020202020204" pitchFamily="34" charset="0"/>
              </a:rPr>
              <a:t>  </a:t>
            </a:r>
            <a:r>
              <a:rPr lang="en-US" altLang="zh-CN" sz="2400" b="1" dirty="0">
                <a:solidFill>
                  <a:srgbClr val="0000FF"/>
                </a:solidFill>
                <a:latin typeface="Tahoma" panose="020B0604030504040204" pitchFamily="34" charset="0"/>
                <a:ea typeface="华文楷体" pitchFamily="2" charset="-122"/>
                <a:sym typeface="Arial" panose="020B0604020202020204" pitchFamily="34" charset="0"/>
              </a:rPr>
              <a:t>disp(A)</a:t>
            </a:r>
            <a:endParaRPr lang="en-US" altLang="zh-CN" sz="2400"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dirty="0"/>
              <a:t>      </a:t>
            </a:r>
            <a:r>
              <a:rPr lang="zh-CN" altLang="en-US" sz="2400" b="1" dirty="0">
                <a:latin typeface="Tahoma" panose="020B0604030504040204" pitchFamily="34" charset="0"/>
                <a:ea typeface="华文楷体" pitchFamily="2" charset="-122"/>
                <a:sym typeface="Arial" panose="020B0604020202020204" pitchFamily="34" charset="0"/>
              </a:rPr>
              <a:t>输出为：</a:t>
            </a:r>
            <a:r>
              <a:rPr lang="en-US" altLang="zh-CN" sz="2400" b="1" dirty="0">
                <a:latin typeface="Tahoma" panose="020B0604030504040204" pitchFamily="34" charset="0"/>
                <a:ea typeface="华文楷体" pitchFamily="2" charset="-122"/>
                <a:sym typeface="Arial" panose="020B0604020202020204" pitchFamily="34" charset="0"/>
              </a:rPr>
              <a:t>Hello, Tom</a:t>
            </a:r>
            <a:endParaRPr lang="en-US" altLang="zh-CN"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dirty="0"/>
              <a:t>      </a:t>
            </a:r>
            <a:r>
              <a:rPr lang="zh-CN" altLang="en-US" sz="2400" b="1" dirty="0">
                <a:solidFill>
                  <a:srgbClr val="0000FF"/>
                </a:solidFill>
                <a:latin typeface="Tahoma" panose="020B0604030504040204" pitchFamily="34" charset="0"/>
                <a:ea typeface="华文楷体" pitchFamily="2" charset="-122"/>
                <a:sym typeface="Arial" panose="020B0604020202020204" pitchFamily="34" charset="0"/>
              </a:rPr>
              <a:t>又如：</a:t>
            </a:r>
            <a:r>
              <a:rPr lang="en-US" altLang="zh-CN" sz="2400" b="1" dirty="0">
                <a:solidFill>
                  <a:srgbClr val="0000FF"/>
                </a:solidFill>
                <a:latin typeface="Tahoma" panose="020B0604030504040204" pitchFamily="34" charset="0"/>
                <a:ea typeface="华文楷体" pitchFamily="2" charset="-122"/>
                <a:sym typeface="Arial" panose="020B0604020202020204" pitchFamily="34" charset="0"/>
              </a:rPr>
              <a:t>A = [1,2,3;4,5,6;7,8,9];</a:t>
            </a:r>
            <a:endParaRPr lang="en-US" altLang="zh-CN" sz="2400"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2400" b="1" dirty="0">
                <a:solidFill>
                  <a:srgbClr val="0000FF"/>
                </a:solidFill>
                <a:latin typeface="Tahoma" panose="020B0604030504040204" pitchFamily="34" charset="0"/>
                <a:ea typeface="华文楷体" pitchFamily="2" charset="-122"/>
                <a:sym typeface="Arial" panose="020B0604020202020204" pitchFamily="34" charset="0"/>
              </a:rPr>
              <a:t>                   disp(A)</a:t>
            </a:r>
            <a:endParaRPr lang="en-US" altLang="zh-CN" sz="2400"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dirty="0"/>
              <a:t>      </a:t>
            </a:r>
            <a:r>
              <a:rPr lang="en-US" altLang="zh-CN" sz="2400" b="1" dirty="0">
                <a:latin typeface="Times New Roman" panose="02020603050405020304" pitchFamily="18" charset="0"/>
                <a:sym typeface="Arial" panose="020B0604020202020204" pitchFamily="34" charset="0"/>
              </a:rPr>
              <a:t> </a:t>
            </a:r>
            <a:r>
              <a:rPr lang="zh-CN" altLang="en-US" sz="2400" b="1" dirty="0">
                <a:latin typeface="Tahoma" panose="020B0604030504040204" pitchFamily="34" charset="0"/>
                <a:ea typeface="华文楷体" pitchFamily="2" charset="-122"/>
                <a:sym typeface="Arial" panose="020B0604020202020204" pitchFamily="34" charset="0"/>
              </a:rPr>
              <a:t>输出为：</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sz="2400" b="1" dirty="0">
                <a:latin typeface="Tahoma" panose="020B0604030504040204" pitchFamily="34" charset="0"/>
                <a:ea typeface="华文楷体" pitchFamily="2" charset="-122"/>
                <a:sym typeface="Arial" panose="020B0604020202020204" pitchFamily="34" charset="0"/>
              </a:rPr>
              <a:t>                      </a:t>
            </a:r>
            <a:r>
              <a:rPr lang="en-US" altLang="zh-CN" sz="2400" b="1" dirty="0">
                <a:latin typeface="Tahoma" panose="020B0604030504040204" pitchFamily="34" charset="0"/>
                <a:ea typeface="华文楷体" pitchFamily="2" charset="-122"/>
                <a:sym typeface="Arial" panose="020B0604020202020204" pitchFamily="34" charset="0"/>
              </a:rPr>
              <a:t>1  2  3</a:t>
            </a:r>
            <a:endParaRPr lang="en-US" altLang="zh-CN"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2400" b="1" dirty="0">
                <a:latin typeface="Tahoma" panose="020B0604030504040204" pitchFamily="34" charset="0"/>
                <a:ea typeface="华文楷体" pitchFamily="2" charset="-122"/>
                <a:sym typeface="Arial" panose="020B0604020202020204" pitchFamily="34" charset="0"/>
              </a:rPr>
              <a:t>                      4  5  6</a:t>
            </a:r>
            <a:endParaRPr lang="en-US" altLang="zh-CN"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2400" b="1" dirty="0">
                <a:latin typeface="Tahoma" panose="020B0604030504040204" pitchFamily="34" charset="0"/>
                <a:ea typeface="华文楷体" pitchFamily="2" charset="-122"/>
                <a:sym typeface="Arial" panose="020B0604020202020204" pitchFamily="34" charset="0"/>
              </a:rPr>
              <a:t>                      7  8  9    </a:t>
            </a:r>
            <a:r>
              <a:rPr lang="en-US" altLang="zh-CN" dirty="0"/>
              <a:t>     </a:t>
            </a:r>
            <a:r>
              <a:rPr lang="en-US" altLang="zh-CN" sz="2400" b="1" dirty="0">
                <a:solidFill>
                  <a:schemeClr val="hlink"/>
                </a:solidFill>
                <a:latin typeface="Times New Roman" panose="02020603050405020304" pitchFamily="18" charset="0"/>
                <a:sym typeface="Arial" panose="020B0604020202020204" pitchFamily="34" charset="0"/>
              </a:rPr>
              <a:t>%disp</a:t>
            </a:r>
            <a:r>
              <a:rPr lang="zh-CN" altLang="en-US" sz="2400" b="1" dirty="0">
                <a:solidFill>
                  <a:schemeClr val="hlink"/>
                </a:solidFill>
                <a:latin typeface="Times New Roman" panose="02020603050405020304" pitchFamily="18" charset="0"/>
                <a:sym typeface="Arial" panose="020B0604020202020204" pitchFamily="34" charset="0"/>
              </a:rPr>
              <a:t>函数输出格式更紧凑</a:t>
            </a:r>
            <a:endParaRPr lang="zh-CN" altLang="en-US" sz="2400" b="1" dirty="0">
              <a:solidFill>
                <a:schemeClr val="hlink"/>
              </a:solidFill>
              <a:latin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8901">
                                            <p:txEl>
                                              <p:charRg st="0" end="8"/>
                                            </p:txEl>
                                          </p:spTgt>
                                        </p:tgtEl>
                                        <p:attrNameLst>
                                          <p:attrName>style.visibility</p:attrName>
                                        </p:attrNameLst>
                                      </p:cBhvr>
                                      <p:to>
                                        <p:strVal val="visible"/>
                                      </p:to>
                                    </p:set>
                                    <p:animEffect transition="in" filter="blinds(horizontal)">
                                      <p:cBhvr>
                                        <p:cTn id="7" dur="500"/>
                                        <p:tgtEl>
                                          <p:spTgt spid="208901">
                                            <p:txEl>
                                              <p:charRg st="0"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8901">
                                            <p:txEl>
                                              <p:charRg st="8" end="40"/>
                                            </p:txEl>
                                          </p:spTgt>
                                        </p:tgtEl>
                                        <p:attrNameLst>
                                          <p:attrName>style.visibility</p:attrName>
                                        </p:attrNameLst>
                                      </p:cBhvr>
                                      <p:to>
                                        <p:strVal val="visible"/>
                                      </p:to>
                                    </p:set>
                                    <p:animEffect transition="in" filter="blinds(horizontal)">
                                      <p:cBhvr>
                                        <p:cTn id="10" dur="500"/>
                                        <p:tgtEl>
                                          <p:spTgt spid="208901">
                                            <p:txEl>
                                              <p:charRg st="8" end="4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08901">
                                            <p:txEl>
                                              <p:charRg st="40" end="57"/>
                                            </p:txEl>
                                          </p:spTgt>
                                        </p:tgtEl>
                                        <p:attrNameLst>
                                          <p:attrName>style.visibility</p:attrName>
                                        </p:attrNameLst>
                                      </p:cBhvr>
                                      <p:to>
                                        <p:strVal val="visible"/>
                                      </p:to>
                                    </p:set>
                                    <p:animEffect transition="in" filter="blinds(horizontal)">
                                      <p:cBhvr>
                                        <p:cTn id="13" dur="500"/>
                                        <p:tgtEl>
                                          <p:spTgt spid="208901">
                                            <p:txEl>
                                              <p:charRg st="40" end="5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08901">
                                            <p:txEl>
                                              <p:charRg st="57" end="87"/>
                                            </p:txEl>
                                          </p:spTgt>
                                        </p:tgtEl>
                                        <p:attrNameLst>
                                          <p:attrName>style.visibility</p:attrName>
                                        </p:attrNameLst>
                                      </p:cBhvr>
                                      <p:to>
                                        <p:strVal val="visible"/>
                                      </p:to>
                                    </p:set>
                                    <p:animEffect transition="in" filter="blinds(horizontal)">
                                      <p:cBhvr>
                                        <p:cTn id="16" dur="500"/>
                                        <p:tgtEl>
                                          <p:spTgt spid="208901">
                                            <p:txEl>
                                              <p:charRg st="57" end="8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08901">
                                            <p:txEl>
                                              <p:charRg st="87" end="112"/>
                                            </p:txEl>
                                          </p:spTgt>
                                        </p:tgtEl>
                                        <p:attrNameLst>
                                          <p:attrName>style.visibility</p:attrName>
                                        </p:attrNameLst>
                                      </p:cBhvr>
                                      <p:to>
                                        <p:strVal val="visible"/>
                                      </p:to>
                                    </p:set>
                                    <p:animEffect transition="in" filter="blinds(horizontal)">
                                      <p:cBhvr>
                                        <p:cTn id="19" dur="500"/>
                                        <p:tgtEl>
                                          <p:spTgt spid="208901">
                                            <p:txEl>
                                              <p:charRg st="87" end="112"/>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08901">
                                            <p:txEl>
                                              <p:charRg st="112" end="129"/>
                                            </p:txEl>
                                          </p:spTgt>
                                        </p:tgtEl>
                                        <p:attrNameLst>
                                          <p:attrName>style.visibility</p:attrName>
                                        </p:attrNameLst>
                                      </p:cBhvr>
                                      <p:to>
                                        <p:strVal val="visible"/>
                                      </p:to>
                                    </p:set>
                                    <p:animEffect transition="in" filter="blinds(horizontal)">
                                      <p:cBhvr>
                                        <p:cTn id="22" dur="500"/>
                                        <p:tgtEl>
                                          <p:spTgt spid="208901">
                                            <p:txEl>
                                              <p:charRg st="112" end="12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8901">
                                            <p:txEl>
                                              <p:charRg st="129" end="150"/>
                                            </p:txEl>
                                          </p:spTgt>
                                        </p:tgtEl>
                                        <p:attrNameLst>
                                          <p:attrName>style.visibility</p:attrName>
                                        </p:attrNameLst>
                                      </p:cBhvr>
                                      <p:to>
                                        <p:strVal val="visible"/>
                                      </p:to>
                                    </p:set>
                                    <p:animEffect transition="in" filter="blinds(horizontal)">
                                      <p:cBhvr>
                                        <p:cTn id="27" dur="500"/>
                                        <p:tgtEl>
                                          <p:spTgt spid="208901">
                                            <p:txEl>
                                              <p:charRg st="129" end="15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8901">
                                            <p:txEl>
                                              <p:charRg st="150" end="184"/>
                                            </p:txEl>
                                          </p:spTgt>
                                        </p:tgtEl>
                                        <p:attrNameLst>
                                          <p:attrName>style.visibility</p:attrName>
                                        </p:attrNameLst>
                                      </p:cBhvr>
                                      <p:to>
                                        <p:strVal val="visible"/>
                                      </p:to>
                                    </p:set>
                                    <p:animEffect transition="in" filter="blinds(horizontal)">
                                      <p:cBhvr>
                                        <p:cTn id="32" dur="500"/>
                                        <p:tgtEl>
                                          <p:spTgt spid="208901">
                                            <p:txEl>
                                              <p:charRg st="150" end="184"/>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08901">
                                            <p:txEl>
                                              <p:charRg st="184" end="211"/>
                                            </p:txEl>
                                          </p:spTgt>
                                        </p:tgtEl>
                                        <p:attrNameLst>
                                          <p:attrName>style.visibility</p:attrName>
                                        </p:attrNameLst>
                                      </p:cBhvr>
                                      <p:to>
                                        <p:strVal val="visible"/>
                                      </p:to>
                                    </p:set>
                                    <p:animEffect transition="in" filter="blinds(horizontal)">
                                      <p:cBhvr>
                                        <p:cTn id="35" dur="500"/>
                                        <p:tgtEl>
                                          <p:spTgt spid="208901">
                                            <p:txEl>
                                              <p:charRg st="184" end="211"/>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08901">
                                            <p:txEl>
                                              <p:charRg st="211" end="223"/>
                                            </p:txEl>
                                          </p:spTgt>
                                        </p:tgtEl>
                                        <p:attrNameLst>
                                          <p:attrName>style.visibility</p:attrName>
                                        </p:attrNameLst>
                                      </p:cBhvr>
                                      <p:to>
                                        <p:strVal val="visible"/>
                                      </p:to>
                                    </p:set>
                                    <p:animEffect transition="in" filter="blinds(horizontal)">
                                      <p:cBhvr>
                                        <p:cTn id="38" dur="500"/>
                                        <p:tgtEl>
                                          <p:spTgt spid="208901">
                                            <p:txEl>
                                              <p:charRg st="211" end="223"/>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08901">
                                            <p:txEl>
                                              <p:charRg st="223" end="253"/>
                                            </p:txEl>
                                          </p:spTgt>
                                        </p:tgtEl>
                                        <p:attrNameLst>
                                          <p:attrName>style.visibility</p:attrName>
                                        </p:attrNameLst>
                                      </p:cBhvr>
                                      <p:to>
                                        <p:strVal val="visible"/>
                                      </p:to>
                                    </p:set>
                                    <p:animEffect transition="in" filter="blinds(horizontal)">
                                      <p:cBhvr>
                                        <p:cTn id="41" dur="500"/>
                                        <p:tgtEl>
                                          <p:spTgt spid="208901">
                                            <p:txEl>
                                              <p:charRg st="223" end="253"/>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08901">
                                            <p:txEl>
                                              <p:charRg st="253" end="283"/>
                                            </p:txEl>
                                          </p:spTgt>
                                        </p:tgtEl>
                                        <p:attrNameLst>
                                          <p:attrName>style.visibility</p:attrName>
                                        </p:attrNameLst>
                                      </p:cBhvr>
                                      <p:to>
                                        <p:strVal val="visible"/>
                                      </p:to>
                                    </p:set>
                                    <p:animEffect transition="in" filter="blinds(horizontal)">
                                      <p:cBhvr>
                                        <p:cTn id="44" dur="500"/>
                                        <p:tgtEl>
                                          <p:spTgt spid="208901">
                                            <p:txEl>
                                              <p:charRg st="253" end="283"/>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08901">
                                            <p:txEl>
                                              <p:charRg st="283" end="336"/>
                                            </p:txEl>
                                          </p:spTgt>
                                        </p:tgtEl>
                                        <p:attrNameLst>
                                          <p:attrName>style.visibility</p:attrName>
                                        </p:attrNameLst>
                                      </p:cBhvr>
                                      <p:to>
                                        <p:strVal val="visible"/>
                                      </p:to>
                                    </p:set>
                                    <p:animEffect transition="in" filter="blinds(horizontal)">
                                      <p:cBhvr>
                                        <p:cTn id="47" dur="500"/>
                                        <p:tgtEl>
                                          <p:spTgt spid="208901">
                                            <p:txEl>
                                              <p:charRg st="283" end="33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2" name="Rectangle 2"/>
          <p:cNvSpPr>
            <a:spLocks noGrp="1"/>
          </p:cNvSpPr>
          <p:nvPr>
            <p:ph type="title" idx="4294967295"/>
          </p:nvPr>
        </p:nvSpPr>
        <p:spPr>
          <a:xfrm>
            <a:off x="1263650" y="-171450"/>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7.2.1 顺序结构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0992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0992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202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09925" name="Rectangle 3"/>
          <p:cNvSpPr>
            <a:spLocks noGrp="1"/>
          </p:cNvSpPr>
          <p:nvPr>
            <p:ph sz="quarter" idx="1"/>
          </p:nvPr>
        </p:nvSpPr>
        <p:spPr>
          <a:xfrm>
            <a:off x="971550" y="1196975"/>
            <a:ext cx="7772400" cy="49688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eaLnBrk="1" hangingPunct="1">
              <a:lnSpc>
                <a:spcPct val="90000"/>
              </a:lnSpc>
              <a:buFont typeface="Wingdings" panose="05000000000000000000" pitchFamily="2" charset="2"/>
              <a:buNone/>
            </a:pPr>
            <a:r>
              <a:rPr lang="zh-CN" altLang="en-US" sz="2600" b="1" dirty="0">
                <a:solidFill>
                  <a:srgbClr val="0000FF"/>
                </a:solidFill>
                <a:latin typeface="华文楷体" pitchFamily="2" charset="-122"/>
                <a:ea typeface="华文楷体" pitchFamily="2" charset="-122"/>
                <a:sym typeface="Arial" panose="020B0604020202020204" pitchFamily="34" charset="0"/>
              </a:rPr>
              <a:t>例7</a:t>
            </a:r>
            <a:r>
              <a:rPr lang="en-US" altLang="zh-CN" sz="2600" b="1" dirty="0">
                <a:solidFill>
                  <a:srgbClr val="0000FF"/>
                </a:solidFill>
                <a:latin typeface="华文楷体" pitchFamily="2" charset="-122"/>
                <a:ea typeface="华文楷体" pitchFamily="2" charset="-122"/>
                <a:sym typeface="Arial" panose="020B0604020202020204" pitchFamily="34" charset="0"/>
              </a:rPr>
              <a:t>.2-1  </a:t>
            </a:r>
            <a:r>
              <a:rPr lang="zh-CN" altLang="en-US" sz="2600" b="1" dirty="0">
                <a:solidFill>
                  <a:srgbClr val="0000FF"/>
                </a:solidFill>
                <a:latin typeface="华文楷体" pitchFamily="2" charset="-122"/>
                <a:ea typeface="华文楷体" pitchFamily="2" charset="-122"/>
                <a:sym typeface="Arial" panose="020B0604020202020204" pitchFamily="34" charset="0"/>
              </a:rPr>
              <a:t>求一元二次方程                      的根。</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b="1" dirty="0">
                <a:latin typeface="Tahoma" panose="020B0604030504040204" pitchFamily="34" charset="0"/>
                <a:ea typeface="华文楷体" pitchFamily="2" charset="-122"/>
                <a:sym typeface="Arial" panose="020B0604020202020204" pitchFamily="34" charset="0"/>
              </a:rPr>
              <a:t>由于</a:t>
            </a:r>
            <a:r>
              <a:rPr lang="en-US" altLang="zh-CN" b="1" dirty="0">
                <a:latin typeface="Tahoma" panose="020B0604030504040204" pitchFamily="34" charset="0"/>
                <a:ea typeface="华文楷体" pitchFamily="2" charset="-122"/>
                <a:sym typeface="Arial" panose="020B0604020202020204" pitchFamily="34" charset="0"/>
              </a:rPr>
              <a:t>Matlab</a:t>
            </a:r>
            <a:r>
              <a:rPr lang="zh-CN" altLang="en-US" b="1" dirty="0">
                <a:latin typeface="Tahoma" panose="020B0604030504040204" pitchFamily="34" charset="0"/>
                <a:ea typeface="华文楷体" pitchFamily="2" charset="-122"/>
                <a:sym typeface="Arial" panose="020B0604020202020204" pitchFamily="34" charset="0"/>
              </a:rPr>
              <a:t>能进行复数运算，所以不需要判断方程的判别式，</a:t>
            </a:r>
            <a:endParaRPr lang="zh-CN" altLang="en-US"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b="1" dirty="0">
                <a:latin typeface="Tahoma" panose="020B0604030504040204" pitchFamily="34" charset="0"/>
                <a:ea typeface="华文楷体" pitchFamily="2" charset="-122"/>
                <a:sym typeface="Arial" panose="020B0604020202020204" pitchFamily="34" charset="0"/>
              </a:rPr>
              <a:t>可直接根据求根公式求根。</a:t>
            </a:r>
            <a:endParaRPr lang="zh-CN" altLang="en-US"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b="1" dirty="0">
                <a:solidFill>
                  <a:srgbClr val="0000FF"/>
                </a:solidFill>
                <a:latin typeface="Tahoma" panose="020B0604030504040204" pitchFamily="34" charset="0"/>
                <a:ea typeface="华文楷体" pitchFamily="2" charset="-122"/>
                <a:sym typeface="Arial" panose="020B0604020202020204" pitchFamily="34" charset="0"/>
              </a:rPr>
              <a:t>程序如下：</a:t>
            </a:r>
            <a:endParaRPr lang="zh-CN" altLang="en-US"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600" b="1" dirty="0">
                <a:solidFill>
                  <a:srgbClr val="0000FF"/>
                </a:solidFill>
                <a:latin typeface="Times New Roman" panose="02020603050405020304" pitchFamily="18" charset="0"/>
                <a:sym typeface="Arial" panose="020B0604020202020204" pitchFamily="34" charset="0"/>
              </a:rPr>
              <a:t>a = input('a=?');</a:t>
            </a:r>
            <a:endParaRPr lang="en-US" altLang="zh-CN" sz="1600" b="1" dirty="0">
              <a:solidFill>
                <a:srgbClr val="0000FF"/>
              </a:solidFill>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600" b="1" dirty="0">
                <a:solidFill>
                  <a:srgbClr val="0000FF"/>
                </a:solidFill>
                <a:latin typeface="Times New Roman" panose="02020603050405020304" pitchFamily="18" charset="0"/>
                <a:sym typeface="Arial" panose="020B0604020202020204" pitchFamily="34" charset="0"/>
              </a:rPr>
              <a:t>b = input('b=?');</a:t>
            </a:r>
            <a:endParaRPr lang="en-US" altLang="zh-CN" sz="1600" b="1" dirty="0">
              <a:solidFill>
                <a:srgbClr val="0000FF"/>
              </a:solidFill>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600" b="1" dirty="0">
                <a:solidFill>
                  <a:srgbClr val="0000FF"/>
                </a:solidFill>
                <a:latin typeface="Times New Roman" panose="02020603050405020304" pitchFamily="18" charset="0"/>
                <a:sym typeface="Arial" panose="020B0604020202020204" pitchFamily="34" charset="0"/>
              </a:rPr>
              <a:t>c = input('c=?');</a:t>
            </a:r>
            <a:endParaRPr lang="en-US" altLang="zh-CN" sz="1600" b="1" dirty="0">
              <a:solidFill>
                <a:srgbClr val="0000FF"/>
              </a:solidFill>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600" b="1" dirty="0">
                <a:solidFill>
                  <a:srgbClr val="0000FF"/>
                </a:solidFill>
                <a:latin typeface="Times New Roman" panose="02020603050405020304" pitchFamily="18" charset="0"/>
                <a:sym typeface="Arial" panose="020B0604020202020204" pitchFamily="34" charset="0"/>
              </a:rPr>
              <a:t>d = b*b-4*a*c;</a:t>
            </a:r>
            <a:endParaRPr lang="en-US" altLang="zh-CN" sz="1600" b="1" dirty="0">
              <a:solidFill>
                <a:srgbClr val="0000FF"/>
              </a:solidFill>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600" b="1" dirty="0">
                <a:solidFill>
                  <a:srgbClr val="0000FF"/>
                </a:solidFill>
                <a:latin typeface="Times New Roman" panose="02020603050405020304" pitchFamily="18" charset="0"/>
                <a:sym typeface="Arial" panose="020B0604020202020204" pitchFamily="34" charset="0"/>
              </a:rPr>
              <a:t>x = [(-b+sqrt(d))/(2*a),(-b-sqrt(d))/(2*a)];</a:t>
            </a:r>
            <a:endParaRPr lang="en-US" altLang="zh-CN" sz="1600" b="1" dirty="0">
              <a:solidFill>
                <a:srgbClr val="0000FF"/>
              </a:solidFill>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600" b="1" dirty="0">
                <a:solidFill>
                  <a:srgbClr val="0000FF"/>
                </a:solidFill>
                <a:latin typeface="Times New Roman" panose="02020603050405020304" pitchFamily="18" charset="0"/>
                <a:sym typeface="Arial" panose="020B0604020202020204" pitchFamily="34" charset="0"/>
              </a:rPr>
              <a:t>disp(['x1=',num2str(x(1)),',x2=',num2str(x(2))]);</a:t>
            </a:r>
            <a:endParaRPr lang="en-US" altLang="zh-CN" sz="1600" b="1" dirty="0">
              <a:solidFill>
                <a:srgbClr val="0000FF"/>
              </a:solidFill>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zh-CN" altLang="en-US" b="1" dirty="0">
                <a:solidFill>
                  <a:srgbClr val="0000FF"/>
                </a:solidFill>
                <a:latin typeface="Tahoma" panose="020B0604030504040204" pitchFamily="34" charset="0"/>
                <a:ea typeface="华文楷体" pitchFamily="2" charset="-122"/>
                <a:sym typeface="Arial" panose="020B0604020202020204" pitchFamily="34" charset="0"/>
              </a:rPr>
              <a:t>程序输出为：</a:t>
            </a:r>
            <a:endParaRPr lang="zh-CN" altLang="en-US"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pt-BR" altLang="en-US" sz="1800" b="1" dirty="0">
                <a:latin typeface="Times New Roman" panose="02020603050405020304" pitchFamily="18" charset="0"/>
                <a:sym typeface="Arial" panose="020B0604020202020204" pitchFamily="34" charset="0"/>
              </a:rPr>
              <a:t>a=?4</a:t>
            </a:r>
            <a:endParaRPr lang="pt-BR" altLang="en-US" sz="1800" b="1" dirty="0">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pt-BR" altLang="en-US" sz="1800" b="1" dirty="0">
                <a:latin typeface="Times New Roman" panose="02020603050405020304" pitchFamily="18" charset="0"/>
                <a:sym typeface="Arial" panose="020B0604020202020204" pitchFamily="34" charset="0"/>
              </a:rPr>
              <a:t>b=?78</a:t>
            </a:r>
            <a:endParaRPr lang="pt-BR" altLang="en-US" sz="1800" b="1" dirty="0">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pt-BR" altLang="en-US" sz="1800" b="1" dirty="0">
                <a:latin typeface="Times New Roman" panose="02020603050405020304" pitchFamily="18" charset="0"/>
                <a:sym typeface="Arial" panose="020B0604020202020204" pitchFamily="34" charset="0"/>
              </a:rPr>
              <a:t>c=?54</a:t>
            </a:r>
            <a:endParaRPr lang="pt-BR" altLang="en-US" sz="1800" b="1" dirty="0">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pt-BR" altLang="en-US" sz="1800" b="1" dirty="0">
                <a:latin typeface="Times New Roman" panose="02020603050405020304" pitchFamily="18" charset="0"/>
                <a:sym typeface="Arial" panose="020B0604020202020204" pitchFamily="34" charset="0"/>
              </a:rPr>
              <a:t>x1=-0.7188,x2=-18.7812</a:t>
            </a:r>
            <a:endParaRPr lang="en-US" altLang="zh-CN" sz="1800" b="1" dirty="0">
              <a:latin typeface="Times New Roman" panose="02020603050405020304" pitchFamily="18" charset="0"/>
              <a:sym typeface="Arial" panose="020B0604020202020204" pitchFamily="34" charset="0"/>
            </a:endParaRPr>
          </a:p>
        </p:txBody>
      </p:sp>
      <p:graphicFrame>
        <p:nvGraphicFramePr>
          <p:cNvPr id="209926" name="Object 6"/>
          <p:cNvGraphicFramePr>
            <a:graphicFrameLocks noChangeAspect="1"/>
          </p:cNvGraphicFramePr>
          <p:nvPr/>
        </p:nvGraphicFramePr>
        <p:xfrm>
          <a:off x="5003800" y="1196975"/>
          <a:ext cx="1836738" cy="320675"/>
        </p:xfrm>
        <a:graphic>
          <a:graphicData uri="http://schemas.openxmlformats.org/presentationml/2006/ole">
            <mc:AlternateContent xmlns:mc="http://schemas.openxmlformats.org/markup-compatibility/2006">
              <mc:Choice xmlns:v="urn:schemas-microsoft-com:vml" Requires="v">
                <p:oleObj spid="_x0000_s3093" name="" r:id="rId1" imgW="1971040" imgH="343535" progId="">
                  <p:embed/>
                </p:oleObj>
              </mc:Choice>
              <mc:Fallback>
                <p:oleObj name="" r:id="rId1" imgW="1971040" imgH="343535" progId="">
                  <p:embed/>
                  <p:pic>
                    <p:nvPicPr>
                      <p:cNvPr id="0" name="图片 3092"/>
                      <p:cNvPicPr/>
                      <p:nvPr/>
                    </p:nvPicPr>
                    <p:blipFill>
                      <a:blip r:embed="rId2"/>
                      <a:stretch>
                        <a:fillRect/>
                      </a:stretch>
                    </p:blipFill>
                    <p:spPr>
                      <a:xfrm>
                        <a:off x="5003800" y="1196975"/>
                        <a:ext cx="1836738" cy="3206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9925">
                                            <p:txEl>
                                              <p:charRg st="41" end="72"/>
                                            </p:txEl>
                                          </p:spTgt>
                                        </p:tgtEl>
                                        <p:attrNameLst>
                                          <p:attrName>style.visibility</p:attrName>
                                        </p:attrNameLst>
                                      </p:cBhvr>
                                      <p:to>
                                        <p:strVal val="visible"/>
                                      </p:to>
                                    </p:set>
                                    <p:animEffect transition="in" filter="blinds(horizontal)">
                                      <p:cBhvr>
                                        <p:cTn id="7" dur="500"/>
                                        <p:tgtEl>
                                          <p:spTgt spid="209925">
                                            <p:txEl>
                                              <p:charRg st="41" end="7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9925">
                                            <p:txEl>
                                              <p:charRg st="72" end="85"/>
                                            </p:txEl>
                                          </p:spTgt>
                                        </p:tgtEl>
                                        <p:attrNameLst>
                                          <p:attrName>style.visibility</p:attrName>
                                        </p:attrNameLst>
                                      </p:cBhvr>
                                      <p:to>
                                        <p:strVal val="visible"/>
                                      </p:to>
                                    </p:set>
                                    <p:animEffect transition="in" filter="blinds(horizontal)">
                                      <p:cBhvr>
                                        <p:cTn id="10" dur="500"/>
                                        <p:tgtEl>
                                          <p:spTgt spid="209925">
                                            <p:txEl>
                                              <p:charRg st="72" end="8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9925">
                                            <p:txEl>
                                              <p:charRg st="85" end="91"/>
                                            </p:txEl>
                                          </p:spTgt>
                                        </p:tgtEl>
                                        <p:attrNameLst>
                                          <p:attrName>style.visibility</p:attrName>
                                        </p:attrNameLst>
                                      </p:cBhvr>
                                      <p:to>
                                        <p:strVal val="visible"/>
                                      </p:to>
                                    </p:set>
                                    <p:animEffect transition="in" filter="blinds(horizontal)">
                                      <p:cBhvr>
                                        <p:cTn id="15" dur="500"/>
                                        <p:tgtEl>
                                          <p:spTgt spid="209925">
                                            <p:txEl>
                                              <p:charRg st="85" end="9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09925">
                                            <p:txEl>
                                              <p:charRg st="91" end="109"/>
                                            </p:txEl>
                                          </p:spTgt>
                                        </p:tgtEl>
                                        <p:attrNameLst>
                                          <p:attrName>style.visibility</p:attrName>
                                        </p:attrNameLst>
                                      </p:cBhvr>
                                      <p:to>
                                        <p:strVal val="visible"/>
                                      </p:to>
                                    </p:set>
                                    <p:animEffect transition="in" filter="blinds(horizontal)">
                                      <p:cBhvr>
                                        <p:cTn id="18" dur="500"/>
                                        <p:tgtEl>
                                          <p:spTgt spid="209925">
                                            <p:txEl>
                                              <p:charRg st="91" end="109"/>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09925">
                                            <p:txEl>
                                              <p:charRg st="109" end="127"/>
                                            </p:txEl>
                                          </p:spTgt>
                                        </p:tgtEl>
                                        <p:attrNameLst>
                                          <p:attrName>style.visibility</p:attrName>
                                        </p:attrNameLst>
                                      </p:cBhvr>
                                      <p:to>
                                        <p:strVal val="visible"/>
                                      </p:to>
                                    </p:set>
                                    <p:animEffect transition="in" filter="blinds(horizontal)">
                                      <p:cBhvr>
                                        <p:cTn id="21" dur="500"/>
                                        <p:tgtEl>
                                          <p:spTgt spid="209925">
                                            <p:txEl>
                                              <p:charRg st="109" end="12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09925">
                                            <p:txEl>
                                              <p:charRg st="127" end="145"/>
                                            </p:txEl>
                                          </p:spTgt>
                                        </p:tgtEl>
                                        <p:attrNameLst>
                                          <p:attrName>style.visibility</p:attrName>
                                        </p:attrNameLst>
                                      </p:cBhvr>
                                      <p:to>
                                        <p:strVal val="visible"/>
                                      </p:to>
                                    </p:set>
                                    <p:animEffect transition="in" filter="blinds(horizontal)">
                                      <p:cBhvr>
                                        <p:cTn id="24" dur="500"/>
                                        <p:tgtEl>
                                          <p:spTgt spid="209925">
                                            <p:txEl>
                                              <p:charRg st="127" end="14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09925">
                                            <p:txEl>
                                              <p:charRg st="145" end="160"/>
                                            </p:txEl>
                                          </p:spTgt>
                                        </p:tgtEl>
                                        <p:attrNameLst>
                                          <p:attrName>style.visibility</p:attrName>
                                        </p:attrNameLst>
                                      </p:cBhvr>
                                      <p:to>
                                        <p:strVal val="visible"/>
                                      </p:to>
                                    </p:set>
                                    <p:animEffect transition="in" filter="blinds(horizontal)">
                                      <p:cBhvr>
                                        <p:cTn id="27" dur="500"/>
                                        <p:tgtEl>
                                          <p:spTgt spid="209925">
                                            <p:txEl>
                                              <p:charRg st="145" end="160"/>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09925">
                                            <p:txEl>
                                              <p:charRg st="160" end="205"/>
                                            </p:txEl>
                                          </p:spTgt>
                                        </p:tgtEl>
                                        <p:attrNameLst>
                                          <p:attrName>style.visibility</p:attrName>
                                        </p:attrNameLst>
                                      </p:cBhvr>
                                      <p:to>
                                        <p:strVal val="visible"/>
                                      </p:to>
                                    </p:set>
                                    <p:animEffect transition="in" filter="blinds(horizontal)">
                                      <p:cBhvr>
                                        <p:cTn id="30" dur="500"/>
                                        <p:tgtEl>
                                          <p:spTgt spid="209925">
                                            <p:txEl>
                                              <p:charRg st="160" end="20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09925">
                                            <p:txEl>
                                              <p:charRg st="205" end="255"/>
                                            </p:txEl>
                                          </p:spTgt>
                                        </p:tgtEl>
                                        <p:attrNameLst>
                                          <p:attrName>style.visibility</p:attrName>
                                        </p:attrNameLst>
                                      </p:cBhvr>
                                      <p:to>
                                        <p:strVal val="visible"/>
                                      </p:to>
                                    </p:set>
                                    <p:animEffect transition="in" filter="blinds(horizontal)">
                                      <p:cBhvr>
                                        <p:cTn id="33" dur="500"/>
                                        <p:tgtEl>
                                          <p:spTgt spid="209925">
                                            <p:txEl>
                                              <p:charRg st="205" end="25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09925">
                                            <p:txEl>
                                              <p:charRg st="255" end="262"/>
                                            </p:txEl>
                                          </p:spTgt>
                                        </p:tgtEl>
                                        <p:attrNameLst>
                                          <p:attrName>style.visibility</p:attrName>
                                        </p:attrNameLst>
                                      </p:cBhvr>
                                      <p:to>
                                        <p:strVal val="visible"/>
                                      </p:to>
                                    </p:set>
                                    <p:animEffect transition="in" filter="blinds(horizontal)">
                                      <p:cBhvr>
                                        <p:cTn id="38" dur="500"/>
                                        <p:tgtEl>
                                          <p:spTgt spid="209925">
                                            <p:txEl>
                                              <p:charRg st="255" end="262"/>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09925">
                                            <p:txEl>
                                              <p:charRg st="262" end="267"/>
                                            </p:txEl>
                                          </p:spTgt>
                                        </p:tgtEl>
                                        <p:attrNameLst>
                                          <p:attrName>style.visibility</p:attrName>
                                        </p:attrNameLst>
                                      </p:cBhvr>
                                      <p:to>
                                        <p:strVal val="visible"/>
                                      </p:to>
                                    </p:set>
                                    <p:animEffect transition="in" filter="blinds(horizontal)">
                                      <p:cBhvr>
                                        <p:cTn id="41" dur="500"/>
                                        <p:tgtEl>
                                          <p:spTgt spid="209925">
                                            <p:txEl>
                                              <p:charRg st="262" end="267"/>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09925">
                                            <p:txEl>
                                              <p:charRg st="267" end="273"/>
                                            </p:txEl>
                                          </p:spTgt>
                                        </p:tgtEl>
                                        <p:attrNameLst>
                                          <p:attrName>style.visibility</p:attrName>
                                        </p:attrNameLst>
                                      </p:cBhvr>
                                      <p:to>
                                        <p:strVal val="visible"/>
                                      </p:to>
                                    </p:set>
                                    <p:animEffect transition="in" filter="blinds(horizontal)">
                                      <p:cBhvr>
                                        <p:cTn id="44" dur="500"/>
                                        <p:tgtEl>
                                          <p:spTgt spid="209925">
                                            <p:txEl>
                                              <p:charRg st="267" end="273"/>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09925">
                                            <p:txEl>
                                              <p:charRg st="273" end="279"/>
                                            </p:txEl>
                                          </p:spTgt>
                                        </p:tgtEl>
                                        <p:attrNameLst>
                                          <p:attrName>style.visibility</p:attrName>
                                        </p:attrNameLst>
                                      </p:cBhvr>
                                      <p:to>
                                        <p:strVal val="visible"/>
                                      </p:to>
                                    </p:set>
                                    <p:animEffect transition="in" filter="blinds(horizontal)">
                                      <p:cBhvr>
                                        <p:cTn id="47" dur="500"/>
                                        <p:tgtEl>
                                          <p:spTgt spid="209925">
                                            <p:txEl>
                                              <p:charRg st="273" end="279"/>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209925">
                                            <p:txEl>
                                              <p:charRg st="279" end="302"/>
                                            </p:txEl>
                                          </p:spTgt>
                                        </p:tgtEl>
                                        <p:attrNameLst>
                                          <p:attrName>style.visibility</p:attrName>
                                        </p:attrNameLst>
                                      </p:cBhvr>
                                      <p:to>
                                        <p:strVal val="visible"/>
                                      </p:to>
                                    </p:set>
                                    <p:animEffect transition="in" filter="blinds(horizontal)">
                                      <p:cBhvr>
                                        <p:cTn id="50" dur="500"/>
                                        <p:tgtEl>
                                          <p:spTgt spid="209925">
                                            <p:txEl>
                                              <p:charRg st="279" end="30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Rectangle 2"/>
          <p:cNvSpPr>
            <a:spLocks noGrp="1"/>
          </p:cNvSpPr>
          <p:nvPr>
            <p:ph type="title" idx="4294967295"/>
          </p:nvPr>
        </p:nvSpPr>
        <p:spPr>
          <a:xfrm>
            <a:off x="1344613" y="47625"/>
            <a:ext cx="7772400" cy="86995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7.2.1 顺序结构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1094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1094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203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10949" name="Rectangle 3"/>
          <p:cNvSpPr>
            <a:spLocks noGrp="1"/>
          </p:cNvSpPr>
          <p:nvPr>
            <p:ph sz="quarter" idx="1"/>
          </p:nvPr>
        </p:nvSpPr>
        <p:spPr>
          <a:xfrm>
            <a:off x="900113" y="1233488"/>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sz="2600" b="1" dirty="0">
                <a:solidFill>
                  <a:srgbClr val="0000FF"/>
                </a:solidFill>
                <a:latin typeface="华文楷体" pitchFamily="2" charset="-122"/>
                <a:ea typeface="华文楷体" pitchFamily="2" charset="-122"/>
                <a:sym typeface="Arial" panose="020B0604020202020204" pitchFamily="34" charset="0"/>
              </a:rPr>
              <a:t>3</a:t>
            </a:r>
            <a:r>
              <a:rPr lang="zh-CN" altLang="en-US" sz="2600" b="1" dirty="0">
                <a:solidFill>
                  <a:srgbClr val="0000FF"/>
                </a:solidFill>
                <a:latin typeface="华文楷体" pitchFamily="2" charset="-122"/>
                <a:ea typeface="华文楷体" pitchFamily="2" charset="-122"/>
                <a:sym typeface="Arial" panose="020B0604020202020204" pitchFamily="34" charset="0"/>
              </a:rPr>
              <a:t>、程序的暂停</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CN" altLang="en-US" sz="2600" dirty="0"/>
              <a:t>   </a:t>
            </a:r>
            <a:r>
              <a:rPr lang="zh-CN" altLang="en-US" sz="2400" b="1" dirty="0">
                <a:latin typeface="Tahoma" panose="020B0604030504040204" pitchFamily="34" charset="0"/>
                <a:ea typeface="华文楷体" pitchFamily="2" charset="-122"/>
                <a:sym typeface="Arial" panose="020B0604020202020204" pitchFamily="34" charset="0"/>
              </a:rPr>
              <a:t>程序执行过程中暂停，可用</a:t>
            </a:r>
            <a:r>
              <a:rPr lang="en-US" altLang="zh-CN" sz="2400" b="1" dirty="0">
                <a:latin typeface="Tahoma" panose="020B0604030504040204" pitchFamily="34" charset="0"/>
                <a:ea typeface="华文楷体" pitchFamily="2" charset="-122"/>
                <a:sym typeface="Arial" panose="020B0604020202020204" pitchFamily="34" charset="0"/>
              </a:rPr>
              <a:t>pause</a:t>
            </a:r>
            <a:r>
              <a:rPr lang="zh-CN" altLang="en-US" sz="2400" b="1" dirty="0">
                <a:latin typeface="Tahoma" panose="020B0604030504040204" pitchFamily="34" charset="0"/>
                <a:ea typeface="华文楷体" pitchFamily="2" charset="-122"/>
                <a:sym typeface="Arial" panose="020B0604020202020204" pitchFamily="34" charset="0"/>
              </a:rPr>
              <a:t>函数，其调用格式为：</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CN" altLang="en-US" sz="2600" dirty="0"/>
              <a:t>      </a:t>
            </a:r>
            <a:r>
              <a:rPr lang="en-US" altLang="zh-CN" b="1" dirty="0">
                <a:solidFill>
                  <a:srgbClr val="0000FF"/>
                </a:solidFill>
                <a:latin typeface="Tahoma" panose="020B0604030504040204" pitchFamily="34" charset="0"/>
                <a:ea typeface="华文楷体" pitchFamily="2" charset="-122"/>
                <a:sym typeface="Arial" panose="020B0604020202020204" pitchFamily="34" charset="0"/>
              </a:rPr>
              <a:t>pause</a:t>
            </a:r>
            <a:r>
              <a:rPr lang="zh-CN" altLang="en-US" b="1" dirty="0">
                <a:solidFill>
                  <a:srgbClr val="0000FF"/>
                </a:solidFill>
                <a:latin typeface="Tahoma" panose="020B0604030504040204" pitchFamily="34" charset="0"/>
                <a:ea typeface="华文楷体" pitchFamily="2" charset="-122"/>
                <a:sym typeface="Arial" panose="020B0604020202020204" pitchFamily="34" charset="0"/>
              </a:rPr>
              <a:t>（延迟描述）</a:t>
            </a:r>
            <a:endParaRPr lang="zh-CN" altLang="en-US"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buFont typeface="Wingdings" panose="05000000000000000000" pitchFamily="2" charset="2"/>
              <a:buNone/>
            </a:pPr>
            <a:endParaRPr lang="zh-CN" altLang="en-US" sz="2400" b="1" dirty="0">
              <a:solidFill>
                <a:srgbClr val="0000FF"/>
              </a:solidFill>
              <a:latin typeface="Times New Roman" panose="02020603050405020304" pitchFamily="18" charset="0"/>
              <a:sym typeface="Arial" panose="020B0604020202020204" pitchFamily="34" charset="0"/>
            </a:endParaRPr>
          </a:p>
          <a:p>
            <a:pPr lvl="0" algn="just" eaLnBrk="1" hangingPunct="1">
              <a:buFont typeface="Wingdings" panose="05000000000000000000" pitchFamily="2" charset="2"/>
              <a:buNone/>
            </a:pPr>
            <a:r>
              <a:rPr lang="zh-CN" altLang="en-US" sz="2600" dirty="0">
                <a:solidFill>
                  <a:srgbClr val="0000FF"/>
                </a:solidFill>
              </a:rPr>
              <a:t>  </a:t>
            </a:r>
            <a:r>
              <a:rPr lang="zh-CN" altLang="en-US" sz="2400" b="1" dirty="0">
                <a:latin typeface="Tahoma" panose="020B0604030504040204" pitchFamily="34" charset="0"/>
                <a:ea typeface="华文楷体" pitchFamily="2" charset="-122"/>
                <a:sym typeface="Arial" panose="020B0604020202020204" pitchFamily="34" charset="0"/>
              </a:rPr>
              <a:t>如果省略延迟时间，直接使用</a:t>
            </a:r>
            <a:r>
              <a:rPr lang="en-US" altLang="zh-CN" sz="2400" b="1" dirty="0">
                <a:latin typeface="Tahoma" panose="020B0604030504040204" pitchFamily="34" charset="0"/>
                <a:ea typeface="华文楷体" pitchFamily="2" charset="-122"/>
                <a:sym typeface="Arial" panose="020B0604020202020204" pitchFamily="34" charset="0"/>
              </a:rPr>
              <a:t>pause</a:t>
            </a:r>
            <a:r>
              <a:rPr lang="zh-CN" altLang="en-US" sz="2400" b="1" dirty="0">
                <a:latin typeface="Tahoma" panose="020B0604030504040204" pitchFamily="34" charset="0"/>
                <a:ea typeface="华文楷体" pitchFamily="2" charset="-122"/>
                <a:sym typeface="Arial" panose="020B0604020202020204" pitchFamily="34" charset="0"/>
              </a:rPr>
              <a:t>，则将暂停程序，直到用户按任一键后程序继续执行。</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buFont typeface="Wingdings" panose="05000000000000000000" pitchFamily="2" charset="2"/>
              <a:buNone/>
            </a:pPr>
            <a:endParaRPr lang="zh-CN" altLang="en-US" b="1" dirty="0">
              <a:latin typeface="Times New Roman" panose="02020603050405020304" pitchFamily="18" charset="0"/>
              <a:sym typeface="Arial" panose="020B0604020202020204" pitchFamily="34" charset="0"/>
            </a:endParaRPr>
          </a:p>
          <a:p>
            <a:pPr lvl="0" algn="just" eaLnBrk="1" hangingPunct="1">
              <a:buFont typeface="Wingdings" panose="05000000000000000000" pitchFamily="2" charset="2"/>
              <a:buNone/>
            </a:pPr>
            <a:r>
              <a:rPr lang="zh-CN" altLang="en-US" sz="2600" dirty="0"/>
              <a:t>     </a:t>
            </a:r>
            <a:r>
              <a:rPr lang="zh-CN" altLang="en-US" sz="2400" b="1" dirty="0">
                <a:latin typeface="Times New Roman" panose="02020603050405020304" pitchFamily="18" charset="0"/>
                <a:sym typeface="Arial" panose="020B0604020202020204" pitchFamily="34" charset="0"/>
              </a:rPr>
              <a:t> </a:t>
            </a:r>
            <a:r>
              <a:rPr lang="zh-CN" altLang="en-US" sz="2400" b="1" dirty="0">
                <a:solidFill>
                  <a:schemeClr val="hlink"/>
                </a:solidFill>
                <a:latin typeface="Tahoma" panose="020B0604030504040204" pitchFamily="34" charset="0"/>
                <a:ea typeface="华文楷体" pitchFamily="2" charset="-122"/>
                <a:sym typeface="Arial" panose="020B0604020202020204" pitchFamily="34" charset="0"/>
              </a:rPr>
              <a:t>若要强行中止程序的运行可按</a:t>
            </a:r>
            <a:r>
              <a:rPr lang="en-US" altLang="zh-CN" sz="2400" b="1" dirty="0">
                <a:solidFill>
                  <a:schemeClr val="hlink"/>
                </a:solidFill>
                <a:latin typeface="Tahoma" panose="020B0604030504040204" pitchFamily="34" charset="0"/>
                <a:ea typeface="华文楷体" pitchFamily="2" charset="-122"/>
                <a:sym typeface="Arial" panose="020B0604020202020204" pitchFamily="34" charset="0"/>
              </a:rPr>
              <a:t>Ctrl+C</a:t>
            </a:r>
            <a:r>
              <a:rPr lang="zh-CN" altLang="en-US" sz="2400" b="1" dirty="0">
                <a:solidFill>
                  <a:schemeClr val="hlink"/>
                </a:solidFill>
                <a:latin typeface="Tahoma" panose="020B0604030504040204" pitchFamily="34" charset="0"/>
                <a:ea typeface="华文楷体" pitchFamily="2" charset="-122"/>
                <a:sym typeface="Arial" panose="020B0604020202020204" pitchFamily="34" charset="0"/>
              </a:rPr>
              <a:t>键。</a:t>
            </a:r>
            <a:endParaRPr lang="zh-CN" altLang="en-US" sz="2400" b="1" dirty="0">
              <a:solidFill>
                <a:schemeClr val="hlink"/>
              </a:solidFill>
              <a:latin typeface="Tahoma" panose="020B0604030504040204" pitchFamily="34"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0949">
                                            <p:txEl>
                                              <p:charRg st="8" end="39"/>
                                            </p:txEl>
                                          </p:spTgt>
                                        </p:tgtEl>
                                        <p:attrNameLst>
                                          <p:attrName>style.visibility</p:attrName>
                                        </p:attrNameLst>
                                      </p:cBhvr>
                                      <p:to>
                                        <p:strVal val="visible"/>
                                      </p:to>
                                    </p:set>
                                    <p:animEffect transition="in" filter="blinds(horizontal)">
                                      <p:cBhvr>
                                        <p:cTn id="7" dur="500"/>
                                        <p:tgtEl>
                                          <p:spTgt spid="210949">
                                            <p:txEl>
                                              <p:charRg st="8" end="3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0949">
                                            <p:txEl>
                                              <p:charRg st="39" end="57"/>
                                            </p:txEl>
                                          </p:spTgt>
                                        </p:tgtEl>
                                        <p:attrNameLst>
                                          <p:attrName>style.visibility</p:attrName>
                                        </p:attrNameLst>
                                      </p:cBhvr>
                                      <p:to>
                                        <p:strVal val="visible"/>
                                      </p:to>
                                    </p:set>
                                    <p:animEffect transition="in" filter="blinds(horizontal)">
                                      <p:cBhvr>
                                        <p:cTn id="10" dur="500"/>
                                        <p:tgtEl>
                                          <p:spTgt spid="210949">
                                            <p:txEl>
                                              <p:charRg st="39" end="5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0949">
                                            <p:txEl>
                                              <p:charRg st="58" end="103"/>
                                            </p:txEl>
                                          </p:spTgt>
                                        </p:tgtEl>
                                        <p:attrNameLst>
                                          <p:attrName>style.visibility</p:attrName>
                                        </p:attrNameLst>
                                      </p:cBhvr>
                                      <p:to>
                                        <p:strVal val="visible"/>
                                      </p:to>
                                    </p:set>
                                    <p:animEffect transition="in" filter="blinds(horizontal)">
                                      <p:cBhvr>
                                        <p:cTn id="15" dur="500"/>
                                        <p:tgtEl>
                                          <p:spTgt spid="210949">
                                            <p:txEl>
                                              <p:charRg st="58" end="10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10949">
                                            <p:txEl>
                                              <p:charRg st="104" end="132"/>
                                            </p:txEl>
                                          </p:spTgt>
                                        </p:tgtEl>
                                        <p:attrNameLst>
                                          <p:attrName>style.visibility</p:attrName>
                                        </p:attrNameLst>
                                      </p:cBhvr>
                                      <p:to>
                                        <p:strVal val="visible"/>
                                      </p:to>
                                    </p:set>
                                    <p:animEffect transition="in" filter="blinds(horizontal)">
                                      <p:cBhvr>
                                        <p:cTn id="20" dur="500"/>
                                        <p:tgtEl>
                                          <p:spTgt spid="210949">
                                            <p:txEl>
                                              <p:charRg st="104" end="1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Rectangle 2"/>
          <p:cNvSpPr>
            <a:spLocks noGrp="1"/>
          </p:cNvSpPr>
          <p:nvPr>
            <p:ph type="title" idx="4294967295"/>
          </p:nvPr>
        </p:nvSpPr>
        <p:spPr>
          <a:xfrm>
            <a:off x="1192213" y="-100012"/>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7.2.2 选择结构</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1197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1197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204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11973" name="Rectangle 3"/>
          <p:cNvSpPr>
            <a:spLocks noGrp="1"/>
          </p:cNvSpPr>
          <p:nvPr>
            <p:ph sz="quarter" idx="1"/>
          </p:nvPr>
        </p:nvSpPr>
        <p:spPr>
          <a:xfrm>
            <a:off x="900113" y="1233488"/>
            <a:ext cx="7772400" cy="50038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buFont typeface="Wingdings" panose="05000000000000000000" pitchFamily="2" charset="2"/>
              <a:buNone/>
            </a:pPr>
            <a:r>
              <a:rPr lang="zh-CN" altLang="en-US" sz="2400" b="1" dirty="0">
                <a:latin typeface="Tahoma" panose="020B0604030504040204" pitchFamily="34" charset="0"/>
                <a:ea typeface="华文楷体" pitchFamily="2" charset="-122"/>
                <a:sym typeface="Arial" panose="020B0604020202020204" pitchFamily="34" charset="0"/>
              </a:rPr>
              <a:t>选择结构是根据给定的条件成立或不成立，分别执行不</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sz="2400" b="1" dirty="0">
                <a:latin typeface="Tahoma" panose="020B0604030504040204" pitchFamily="34" charset="0"/>
                <a:ea typeface="华文楷体" pitchFamily="2" charset="-122"/>
                <a:sym typeface="Arial" panose="020B0604020202020204" pitchFamily="34" charset="0"/>
              </a:rPr>
              <a:t>同的语句。</a:t>
            </a:r>
            <a:r>
              <a:rPr lang="en-US" altLang="zh-CN" sz="2400" b="1" dirty="0">
                <a:latin typeface="Tahoma" panose="020B0604030504040204" pitchFamily="34" charset="0"/>
                <a:ea typeface="华文楷体" pitchFamily="2" charset="-122"/>
                <a:sym typeface="Arial" panose="020B0604020202020204" pitchFamily="34" charset="0"/>
              </a:rPr>
              <a:t>Matlab</a:t>
            </a:r>
            <a:r>
              <a:rPr lang="zh-CN" altLang="en-US" sz="2400" b="1" dirty="0">
                <a:latin typeface="Tahoma" panose="020B0604030504040204" pitchFamily="34" charset="0"/>
                <a:ea typeface="华文楷体" pitchFamily="2" charset="-122"/>
                <a:sym typeface="Arial" panose="020B0604020202020204" pitchFamily="34" charset="0"/>
              </a:rPr>
              <a:t>用于实现选择结构的语句有</a:t>
            </a:r>
            <a:r>
              <a:rPr lang="en-US" altLang="zh-CN" sz="2400" b="1" dirty="0">
                <a:solidFill>
                  <a:srgbClr val="0000FF"/>
                </a:solidFill>
                <a:latin typeface="Tahoma" panose="020B0604030504040204" pitchFamily="34" charset="0"/>
                <a:ea typeface="华文楷体" pitchFamily="2" charset="-122"/>
                <a:sym typeface="Arial" panose="020B0604020202020204" pitchFamily="34" charset="0"/>
              </a:rPr>
              <a:t>if</a:t>
            </a:r>
            <a:r>
              <a:rPr lang="zh-CN" altLang="en-US" sz="2400" b="1" dirty="0">
                <a:solidFill>
                  <a:srgbClr val="0000FF"/>
                </a:solidFill>
                <a:latin typeface="Tahoma" panose="020B0604030504040204" pitchFamily="34" charset="0"/>
                <a:ea typeface="华文楷体" pitchFamily="2" charset="-122"/>
                <a:sym typeface="Arial" panose="020B0604020202020204" pitchFamily="34" charset="0"/>
              </a:rPr>
              <a:t>语句</a:t>
            </a:r>
            <a:r>
              <a:rPr lang="zh-CN" altLang="en-US" sz="2400" b="1" dirty="0">
                <a:latin typeface="Tahoma" panose="020B0604030504040204" pitchFamily="34" charset="0"/>
                <a:ea typeface="华文楷体" pitchFamily="2" charset="-122"/>
                <a:sym typeface="Arial" panose="020B0604020202020204" pitchFamily="34" charset="0"/>
              </a:rPr>
              <a:t>，</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en-US" altLang="zh-CN" sz="2400" b="1" dirty="0">
                <a:solidFill>
                  <a:srgbClr val="0000FF"/>
                </a:solidFill>
                <a:latin typeface="Tahoma" panose="020B0604030504040204" pitchFamily="34" charset="0"/>
                <a:ea typeface="华文楷体" pitchFamily="2" charset="-122"/>
                <a:sym typeface="Arial" panose="020B0604020202020204" pitchFamily="34" charset="0"/>
              </a:rPr>
              <a:t>switch</a:t>
            </a:r>
            <a:r>
              <a:rPr lang="zh-CN" altLang="en-US" sz="2400" b="1" dirty="0">
                <a:solidFill>
                  <a:srgbClr val="0000FF"/>
                </a:solidFill>
                <a:latin typeface="Tahoma" panose="020B0604030504040204" pitchFamily="34" charset="0"/>
                <a:ea typeface="华文楷体" pitchFamily="2" charset="-122"/>
                <a:sym typeface="Arial" panose="020B0604020202020204" pitchFamily="34" charset="0"/>
              </a:rPr>
              <a:t>语句</a:t>
            </a:r>
            <a:r>
              <a:rPr lang="zh-CN" altLang="en-US" sz="2400" b="1" dirty="0">
                <a:latin typeface="Tahoma" panose="020B0604030504040204" pitchFamily="34" charset="0"/>
                <a:ea typeface="华文楷体" pitchFamily="2" charset="-122"/>
                <a:sym typeface="Arial" panose="020B0604020202020204" pitchFamily="34" charset="0"/>
              </a:rPr>
              <a:t>和</a:t>
            </a:r>
            <a:r>
              <a:rPr lang="en-US" altLang="zh-CN" sz="2400" b="1" dirty="0">
                <a:solidFill>
                  <a:srgbClr val="0000FF"/>
                </a:solidFill>
                <a:latin typeface="Tahoma" panose="020B0604030504040204" pitchFamily="34" charset="0"/>
                <a:ea typeface="华文楷体" pitchFamily="2" charset="-122"/>
                <a:sym typeface="Arial" panose="020B0604020202020204" pitchFamily="34" charset="0"/>
              </a:rPr>
              <a:t>try</a:t>
            </a:r>
            <a:r>
              <a:rPr lang="zh-CN" altLang="en-US" sz="2400" b="1" dirty="0">
                <a:solidFill>
                  <a:srgbClr val="0000FF"/>
                </a:solidFill>
                <a:latin typeface="Tahoma" panose="020B0604030504040204" pitchFamily="34" charset="0"/>
                <a:ea typeface="华文楷体" pitchFamily="2" charset="-122"/>
                <a:sym typeface="Arial" panose="020B0604020202020204" pitchFamily="34" charset="0"/>
              </a:rPr>
              <a:t>语句</a:t>
            </a:r>
            <a:r>
              <a:rPr lang="zh-CN" altLang="en-US" sz="2400" b="1" dirty="0">
                <a:latin typeface="Tahoma" panose="020B0604030504040204" pitchFamily="34" charset="0"/>
                <a:ea typeface="华文楷体" pitchFamily="2" charset="-122"/>
                <a:sym typeface="Arial" panose="020B0604020202020204" pitchFamily="34" charset="0"/>
              </a:rPr>
              <a:t>。</a:t>
            </a:r>
            <a:endParaRPr lang="zh-CN" altLang="en-US" sz="2400" b="1" dirty="0">
              <a:latin typeface="Tahoma" panose="020B0604030504040204" pitchFamily="34"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en-US" altLang="zh-CN" sz="2400" b="1" dirty="0">
                <a:solidFill>
                  <a:srgbClr val="0000FF"/>
                </a:solidFill>
                <a:latin typeface="Tahoma" panose="020B0604030504040204" pitchFamily="34" charset="0"/>
                <a:ea typeface="华文楷体" pitchFamily="2" charset="-122"/>
                <a:sym typeface="Arial" panose="020B0604020202020204" pitchFamily="34" charset="0"/>
              </a:rPr>
              <a:t>1. if</a:t>
            </a:r>
            <a:r>
              <a:rPr lang="zh-CN" altLang="en-US" sz="2400" b="1" dirty="0">
                <a:solidFill>
                  <a:srgbClr val="0000FF"/>
                </a:solidFill>
                <a:latin typeface="Tahoma" panose="020B0604030504040204" pitchFamily="34" charset="0"/>
                <a:ea typeface="华文楷体" pitchFamily="2" charset="-122"/>
                <a:sym typeface="Arial" panose="020B0604020202020204" pitchFamily="34" charset="0"/>
              </a:rPr>
              <a:t>语句</a:t>
            </a:r>
            <a:endParaRPr lang="zh-CN" altLang="en-US" sz="2400"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b="1" dirty="0">
                <a:latin typeface="Tahoma" panose="020B0604030504040204" pitchFamily="34" charset="0"/>
                <a:ea typeface="华文楷体" pitchFamily="2" charset="-122"/>
                <a:sym typeface="Arial" panose="020B0604020202020204" pitchFamily="34" charset="0"/>
              </a:rPr>
              <a:t>在</a:t>
            </a:r>
            <a:r>
              <a:rPr lang="en-US" altLang="zh-CN" b="1" dirty="0">
                <a:latin typeface="Tahoma" panose="020B0604030504040204" pitchFamily="34" charset="0"/>
                <a:ea typeface="华文楷体" pitchFamily="2" charset="-122"/>
                <a:sym typeface="Arial" panose="020B0604020202020204" pitchFamily="34" charset="0"/>
              </a:rPr>
              <a:t>Matlab</a:t>
            </a:r>
            <a:r>
              <a:rPr lang="zh-CN" altLang="en-US" b="1" dirty="0">
                <a:latin typeface="Tahoma" panose="020B0604030504040204" pitchFamily="34" charset="0"/>
                <a:ea typeface="华文楷体" pitchFamily="2" charset="-122"/>
                <a:sym typeface="Arial" panose="020B0604020202020204" pitchFamily="34" charset="0"/>
              </a:rPr>
              <a:t>中，</a:t>
            </a:r>
            <a:r>
              <a:rPr lang="en-US" altLang="zh-CN" b="1" dirty="0">
                <a:latin typeface="Tahoma" panose="020B0604030504040204" pitchFamily="34" charset="0"/>
                <a:ea typeface="华文楷体" pitchFamily="2" charset="-122"/>
                <a:sym typeface="Arial" panose="020B0604020202020204" pitchFamily="34" charset="0"/>
              </a:rPr>
              <a:t>if</a:t>
            </a:r>
            <a:r>
              <a:rPr lang="zh-CN" altLang="en-US" b="1" dirty="0">
                <a:latin typeface="Tahoma" panose="020B0604030504040204" pitchFamily="34" charset="0"/>
                <a:ea typeface="华文楷体" pitchFamily="2" charset="-122"/>
                <a:sym typeface="Arial" panose="020B0604020202020204" pitchFamily="34" charset="0"/>
              </a:rPr>
              <a:t>语句有</a:t>
            </a:r>
            <a:r>
              <a:rPr lang="en-US" altLang="zh-CN" b="1" dirty="0">
                <a:latin typeface="Tahoma" panose="020B0604030504040204" pitchFamily="34" charset="0"/>
                <a:ea typeface="华文楷体" pitchFamily="2" charset="-122"/>
                <a:sym typeface="Arial" panose="020B0604020202020204" pitchFamily="34" charset="0"/>
              </a:rPr>
              <a:t>3</a:t>
            </a:r>
            <a:r>
              <a:rPr lang="zh-CN" altLang="en-US" b="1" dirty="0">
                <a:latin typeface="Tahoma" panose="020B0604030504040204" pitchFamily="34" charset="0"/>
                <a:ea typeface="华文楷体" pitchFamily="2" charset="-122"/>
                <a:sym typeface="Arial" panose="020B0604020202020204" pitchFamily="34" charset="0"/>
              </a:rPr>
              <a:t>种格式</a:t>
            </a:r>
            <a:r>
              <a:rPr lang="zh-CN" altLang="en-US" b="1" dirty="0">
                <a:latin typeface="Times New Roman" panose="02020603050405020304" pitchFamily="18" charset="0"/>
                <a:sym typeface="Arial" panose="020B0604020202020204" pitchFamily="34" charset="0"/>
              </a:rPr>
              <a:t>。</a:t>
            </a:r>
            <a:endParaRPr lang="zh-CN" altLang="en-US" b="1" dirty="0">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en-US" altLang="zh-CN" b="1" dirty="0">
                <a:solidFill>
                  <a:srgbClr val="0000FF"/>
                </a:solidFill>
                <a:latin typeface="Tahoma" panose="020B0604030504040204" pitchFamily="34" charset="0"/>
                <a:ea typeface="华文楷体" pitchFamily="2" charset="-122"/>
                <a:sym typeface="Arial" panose="020B0604020202020204" pitchFamily="34" charset="0"/>
              </a:rPr>
              <a:t>(1)</a:t>
            </a:r>
            <a:r>
              <a:rPr lang="zh-CN" altLang="en-US" b="1" dirty="0">
                <a:solidFill>
                  <a:srgbClr val="0000FF"/>
                </a:solidFill>
                <a:latin typeface="Tahoma" panose="020B0604030504040204" pitchFamily="34" charset="0"/>
                <a:ea typeface="华文楷体" pitchFamily="2" charset="-122"/>
                <a:sym typeface="Arial" panose="020B0604020202020204" pitchFamily="34" charset="0"/>
              </a:rPr>
              <a:t>单分支</a:t>
            </a:r>
            <a:r>
              <a:rPr lang="en-US" altLang="zh-CN" b="1" dirty="0">
                <a:solidFill>
                  <a:srgbClr val="0000FF"/>
                </a:solidFill>
                <a:latin typeface="Tahoma" panose="020B0604030504040204" pitchFamily="34" charset="0"/>
                <a:ea typeface="华文楷体" pitchFamily="2" charset="-122"/>
                <a:sym typeface="Arial" panose="020B0604020202020204" pitchFamily="34" charset="0"/>
              </a:rPr>
              <a:t>if</a:t>
            </a:r>
            <a:r>
              <a:rPr lang="zh-CN" altLang="en-US" b="1" dirty="0">
                <a:solidFill>
                  <a:srgbClr val="0000FF"/>
                </a:solidFill>
                <a:latin typeface="Tahoma" panose="020B0604030504040204" pitchFamily="34" charset="0"/>
                <a:ea typeface="华文楷体" pitchFamily="2" charset="-122"/>
                <a:sym typeface="Arial" panose="020B0604020202020204" pitchFamily="34" charset="0"/>
              </a:rPr>
              <a:t>语句</a:t>
            </a:r>
            <a:endParaRPr lang="zh-CN" altLang="en-US"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b="1" dirty="0">
                <a:latin typeface="Tahoma" panose="020B0604030504040204" pitchFamily="34" charset="0"/>
                <a:ea typeface="华文楷体" pitchFamily="2" charset="-122"/>
                <a:sym typeface="Arial" panose="020B0604020202020204" pitchFamily="34" charset="0"/>
              </a:rPr>
              <a:t>语句格式：</a:t>
            </a:r>
            <a:endParaRPr lang="zh-CN" altLang="en-US"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b="1" dirty="0">
                <a:solidFill>
                  <a:schemeClr val="hlink"/>
                </a:solidFill>
                <a:latin typeface="Tahoma" panose="020B0604030504040204" pitchFamily="34" charset="0"/>
                <a:ea typeface="华文楷体" pitchFamily="2" charset="-122"/>
                <a:sym typeface="Arial" panose="020B0604020202020204" pitchFamily="34" charset="0"/>
              </a:rPr>
              <a:t>if </a:t>
            </a:r>
            <a:r>
              <a:rPr lang="zh-CN" altLang="en-US" b="1" dirty="0">
                <a:solidFill>
                  <a:schemeClr val="hlink"/>
                </a:solidFill>
                <a:latin typeface="Tahoma" panose="020B0604030504040204" pitchFamily="34" charset="0"/>
                <a:ea typeface="华文楷体" pitchFamily="2" charset="-122"/>
                <a:sym typeface="Arial" panose="020B0604020202020204" pitchFamily="34" charset="0"/>
              </a:rPr>
              <a:t>条件</a:t>
            </a:r>
            <a:endParaRPr lang="zh-CN" altLang="en-US" b="1" dirty="0">
              <a:solidFill>
                <a:schemeClr val="hlink"/>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b="1" dirty="0">
                <a:solidFill>
                  <a:schemeClr val="hlink"/>
                </a:solidFill>
                <a:latin typeface="Tahoma" panose="020B0604030504040204" pitchFamily="34" charset="0"/>
                <a:ea typeface="华文楷体" pitchFamily="2" charset="-122"/>
                <a:sym typeface="Arial" panose="020B0604020202020204" pitchFamily="34" charset="0"/>
              </a:rPr>
              <a:t>    语句组</a:t>
            </a:r>
            <a:endParaRPr lang="zh-CN" altLang="en-US" b="1" dirty="0">
              <a:solidFill>
                <a:schemeClr val="hlink"/>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b="1" dirty="0">
                <a:solidFill>
                  <a:schemeClr val="hlink"/>
                </a:solidFill>
                <a:latin typeface="Tahoma" panose="020B0604030504040204" pitchFamily="34" charset="0"/>
                <a:ea typeface="华文楷体" pitchFamily="2" charset="-122"/>
                <a:sym typeface="Arial" panose="020B0604020202020204" pitchFamily="34" charset="0"/>
              </a:rPr>
              <a:t>end</a:t>
            </a:r>
            <a:endParaRPr lang="en-US" altLang="zh-CN" b="1" dirty="0">
              <a:solidFill>
                <a:schemeClr val="hlink"/>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b="1" dirty="0">
                <a:solidFill>
                  <a:srgbClr val="0000FF"/>
                </a:solidFill>
                <a:latin typeface="Tahoma" panose="020B0604030504040204" pitchFamily="34" charset="0"/>
                <a:ea typeface="华文楷体" pitchFamily="2" charset="-122"/>
                <a:sym typeface="Arial" panose="020B0604020202020204" pitchFamily="34" charset="0"/>
              </a:rPr>
              <a:t>例如：当</a:t>
            </a:r>
            <a:r>
              <a:rPr lang="en-US" altLang="zh-CN" b="1" dirty="0">
                <a:solidFill>
                  <a:srgbClr val="0000FF"/>
                </a:solidFill>
                <a:latin typeface="Tahoma" panose="020B0604030504040204" pitchFamily="34" charset="0"/>
                <a:ea typeface="华文楷体" pitchFamily="2" charset="-122"/>
                <a:sym typeface="Arial" panose="020B0604020202020204" pitchFamily="34" charset="0"/>
              </a:rPr>
              <a:t>x</a:t>
            </a:r>
            <a:r>
              <a:rPr lang="zh-CN" altLang="en-US" b="1" dirty="0">
                <a:solidFill>
                  <a:srgbClr val="0000FF"/>
                </a:solidFill>
                <a:latin typeface="Tahoma" panose="020B0604030504040204" pitchFamily="34" charset="0"/>
                <a:ea typeface="华文楷体" pitchFamily="2" charset="-122"/>
                <a:sym typeface="Arial" panose="020B0604020202020204" pitchFamily="34" charset="0"/>
              </a:rPr>
              <a:t>是整数矩阵时，输出</a:t>
            </a:r>
            <a:r>
              <a:rPr lang="en-US" altLang="zh-CN" b="1" dirty="0">
                <a:solidFill>
                  <a:srgbClr val="0000FF"/>
                </a:solidFill>
                <a:latin typeface="Tahoma" panose="020B0604030504040204" pitchFamily="34" charset="0"/>
                <a:ea typeface="华文楷体" pitchFamily="2" charset="-122"/>
                <a:sym typeface="Arial" panose="020B0604020202020204" pitchFamily="34" charset="0"/>
              </a:rPr>
              <a:t>x</a:t>
            </a:r>
            <a:r>
              <a:rPr lang="zh-CN" altLang="en-US" b="1" dirty="0">
                <a:solidFill>
                  <a:srgbClr val="0000FF"/>
                </a:solidFill>
                <a:latin typeface="Tahoma" panose="020B0604030504040204" pitchFamily="34" charset="0"/>
                <a:ea typeface="华文楷体" pitchFamily="2" charset="-122"/>
                <a:sym typeface="Arial" panose="020B0604020202020204" pitchFamily="34" charset="0"/>
              </a:rPr>
              <a:t>的值</a:t>
            </a:r>
            <a:endParaRPr lang="zh-CN" altLang="en-US" b="1" dirty="0">
              <a:solidFill>
                <a:srgbClr val="0000FF"/>
              </a:solidFill>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b="1" dirty="0">
                <a:latin typeface="Tahoma" panose="020B0604030504040204" pitchFamily="34" charset="0"/>
                <a:ea typeface="华文楷体" pitchFamily="2" charset="-122"/>
                <a:sym typeface="Arial" panose="020B0604020202020204" pitchFamily="34" charset="0"/>
              </a:rPr>
              <a:t>if fix(x)==x</a:t>
            </a:r>
            <a:endParaRPr lang="en-US" altLang="zh-CN"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b="1" dirty="0">
                <a:latin typeface="Tahoma" panose="020B0604030504040204" pitchFamily="34" charset="0"/>
                <a:ea typeface="华文楷体" pitchFamily="2" charset="-122"/>
                <a:sym typeface="Arial" panose="020B0604020202020204" pitchFamily="34" charset="0"/>
              </a:rPr>
              <a:t>    disp(x);</a:t>
            </a:r>
            <a:endParaRPr lang="en-US" altLang="zh-CN" b="1" dirty="0">
              <a:latin typeface="Tahoma" panose="020B0604030504040204" pitchFamily="34"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b="1" dirty="0">
                <a:latin typeface="Tahoma" panose="020B0604030504040204" pitchFamily="34" charset="0"/>
                <a:ea typeface="华文楷体" pitchFamily="2" charset="-122"/>
                <a:sym typeface="Arial" panose="020B0604020202020204" pitchFamily="34" charset="0"/>
              </a:rPr>
              <a:t>end</a:t>
            </a:r>
            <a:endParaRPr lang="en-US" altLang="zh-CN" b="1" dirty="0">
              <a:latin typeface="Tahoma" panose="020B0604030504040204" pitchFamily="34"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1973">
                                            <p:txEl>
                                              <p:charRg st="0" end="25"/>
                                            </p:txEl>
                                          </p:spTgt>
                                        </p:tgtEl>
                                        <p:attrNameLst>
                                          <p:attrName>style.visibility</p:attrName>
                                        </p:attrNameLst>
                                      </p:cBhvr>
                                      <p:to>
                                        <p:strVal val="visible"/>
                                      </p:to>
                                    </p:set>
                                    <p:animEffect transition="in" filter="blinds(horizontal)">
                                      <p:cBhvr>
                                        <p:cTn id="7" dur="500"/>
                                        <p:tgtEl>
                                          <p:spTgt spid="211973">
                                            <p:txEl>
                                              <p:charRg st="0" end="2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1973">
                                            <p:txEl>
                                              <p:charRg st="25" end="54"/>
                                            </p:txEl>
                                          </p:spTgt>
                                        </p:tgtEl>
                                        <p:attrNameLst>
                                          <p:attrName>style.visibility</p:attrName>
                                        </p:attrNameLst>
                                      </p:cBhvr>
                                      <p:to>
                                        <p:strVal val="visible"/>
                                      </p:to>
                                    </p:set>
                                    <p:animEffect transition="in" filter="blinds(horizontal)">
                                      <p:cBhvr>
                                        <p:cTn id="12" dur="500"/>
                                        <p:tgtEl>
                                          <p:spTgt spid="211973">
                                            <p:txEl>
                                              <p:charRg st="25" end="5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1973">
                                            <p:txEl>
                                              <p:charRg st="54" end="70"/>
                                            </p:txEl>
                                          </p:spTgt>
                                        </p:tgtEl>
                                        <p:attrNameLst>
                                          <p:attrName>style.visibility</p:attrName>
                                        </p:attrNameLst>
                                      </p:cBhvr>
                                      <p:to>
                                        <p:strVal val="visible"/>
                                      </p:to>
                                    </p:set>
                                    <p:animEffect transition="in" filter="blinds(horizontal)">
                                      <p:cBhvr>
                                        <p:cTn id="17" dur="500"/>
                                        <p:tgtEl>
                                          <p:spTgt spid="211973">
                                            <p:txEl>
                                              <p:charRg st="54" end="7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1973">
                                            <p:txEl>
                                              <p:charRg st="70" end="78"/>
                                            </p:txEl>
                                          </p:spTgt>
                                        </p:tgtEl>
                                        <p:attrNameLst>
                                          <p:attrName>style.visibility</p:attrName>
                                        </p:attrNameLst>
                                      </p:cBhvr>
                                      <p:to>
                                        <p:strVal val="visible"/>
                                      </p:to>
                                    </p:set>
                                    <p:animEffect transition="in" filter="blinds(horizontal)">
                                      <p:cBhvr>
                                        <p:cTn id="22" dur="500"/>
                                        <p:tgtEl>
                                          <p:spTgt spid="211973">
                                            <p:txEl>
                                              <p:charRg st="70" end="7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1973">
                                            <p:txEl>
                                              <p:charRg st="78" end="98"/>
                                            </p:txEl>
                                          </p:spTgt>
                                        </p:tgtEl>
                                        <p:attrNameLst>
                                          <p:attrName>style.visibility</p:attrName>
                                        </p:attrNameLst>
                                      </p:cBhvr>
                                      <p:to>
                                        <p:strVal val="visible"/>
                                      </p:to>
                                    </p:set>
                                    <p:animEffect transition="in" filter="blinds(horizontal)">
                                      <p:cBhvr>
                                        <p:cTn id="25" dur="500"/>
                                        <p:tgtEl>
                                          <p:spTgt spid="211973">
                                            <p:txEl>
                                              <p:charRg st="78" end="9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11973">
                                            <p:txEl>
                                              <p:charRg st="98" end="109"/>
                                            </p:txEl>
                                          </p:spTgt>
                                        </p:tgtEl>
                                        <p:attrNameLst>
                                          <p:attrName>style.visibility</p:attrName>
                                        </p:attrNameLst>
                                      </p:cBhvr>
                                      <p:to>
                                        <p:strVal val="visible"/>
                                      </p:to>
                                    </p:set>
                                    <p:animEffect transition="in" filter="blinds(horizontal)">
                                      <p:cBhvr>
                                        <p:cTn id="30" dur="500"/>
                                        <p:tgtEl>
                                          <p:spTgt spid="211973">
                                            <p:txEl>
                                              <p:charRg st="98" end="109"/>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11973">
                                            <p:txEl>
                                              <p:charRg st="109" end="115"/>
                                            </p:txEl>
                                          </p:spTgt>
                                        </p:tgtEl>
                                        <p:attrNameLst>
                                          <p:attrName>style.visibility</p:attrName>
                                        </p:attrNameLst>
                                      </p:cBhvr>
                                      <p:to>
                                        <p:strVal val="visible"/>
                                      </p:to>
                                    </p:set>
                                    <p:animEffect transition="in" filter="blinds(horizontal)">
                                      <p:cBhvr>
                                        <p:cTn id="33" dur="500"/>
                                        <p:tgtEl>
                                          <p:spTgt spid="211973">
                                            <p:txEl>
                                              <p:charRg st="109" end="115"/>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11973">
                                            <p:txEl>
                                              <p:charRg st="115" end="121"/>
                                            </p:txEl>
                                          </p:spTgt>
                                        </p:tgtEl>
                                        <p:attrNameLst>
                                          <p:attrName>style.visibility</p:attrName>
                                        </p:attrNameLst>
                                      </p:cBhvr>
                                      <p:to>
                                        <p:strVal val="visible"/>
                                      </p:to>
                                    </p:set>
                                    <p:animEffect transition="in" filter="blinds(horizontal)">
                                      <p:cBhvr>
                                        <p:cTn id="36" dur="500"/>
                                        <p:tgtEl>
                                          <p:spTgt spid="211973">
                                            <p:txEl>
                                              <p:charRg st="115" end="121"/>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11973">
                                            <p:txEl>
                                              <p:charRg st="121" end="129"/>
                                            </p:txEl>
                                          </p:spTgt>
                                        </p:tgtEl>
                                        <p:attrNameLst>
                                          <p:attrName>style.visibility</p:attrName>
                                        </p:attrNameLst>
                                      </p:cBhvr>
                                      <p:to>
                                        <p:strVal val="visible"/>
                                      </p:to>
                                    </p:set>
                                    <p:animEffect transition="in" filter="blinds(horizontal)">
                                      <p:cBhvr>
                                        <p:cTn id="39" dur="500"/>
                                        <p:tgtEl>
                                          <p:spTgt spid="211973">
                                            <p:txEl>
                                              <p:charRg st="121" end="12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211973">
                                            <p:txEl>
                                              <p:charRg st="129" end="133"/>
                                            </p:txEl>
                                          </p:spTgt>
                                        </p:tgtEl>
                                        <p:attrNameLst>
                                          <p:attrName>style.visibility</p:attrName>
                                        </p:attrNameLst>
                                      </p:cBhvr>
                                      <p:to>
                                        <p:strVal val="visible"/>
                                      </p:to>
                                    </p:set>
                                    <p:animEffect transition="in" filter="blinds(horizontal)">
                                      <p:cBhvr>
                                        <p:cTn id="42" dur="500"/>
                                        <p:tgtEl>
                                          <p:spTgt spid="211973">
                                            <p:txEl>
                                              <p:charRg st="129" end="13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1973">
                                            <p:txEl>
                                              <p:charRg st="133" end="151"/>
                                            </p:txEl>
                                          </p:spTgt>
                                        </p:tgtEl>
                                        <p:attrNameLst>
                                          <p:attrName>style.visibility</p:attrName>
                                        </p:attrNameLst>
                                      </p:cBhvr>
                                      <p:to>
                                        <p:strVal val="visible"/>
                                      </p:to>
                                    </p:set>
                                    <p:animEffect transition="in" filter="blinds(horizontal)">
                                      <p:cBhvr>
                                        <p:cTn id="47" dur="500"/>
                                        <p:tgtEl>
                                          <p:spTgt spid="211973">
                                            <p:txEl>
                                              <p:charRg st="133" end="151"/>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211973">
                                            <p:txEl>
                                              <p:charRg st="151" end="164"/>
                                            </p:txEl>
                                          </p:spTgt>
                                        </p:tgtEl>
                                        <p:attrNameLst>
                                          <p:attrName>style.visibility</p:attrName>
                                        </p:attrNameLst>
                                      </p:cBhvr>
                                      <p:to>
                                        <p:strVal val="visible"/>
                                      </p:to>
                                    </p:set>
                                    <p:animEffect transition="in" filter="blinds(horizontal)">
                                      <p:cBhvr>
                                        <p:cTn id="50" dur="500"/>
                                        <p:tgtEl>
                                          <p:spTgt spid="211973">
                                            <p:txEl>
                                              <p:charRg st="151" end="164"/>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211973">
                                            <p:txEl>
                                              <p:charRg st="164" end="177"/>
                                            </p:txEl>
                                          </p:spTgt>
                                        </p:tgtEl>
                                        <p:attrNameLst>
                                          <p:attrName>style.visibility</p:attrName>
                                        </p:attrNameLst>
                                      </p:cBhvr>
                                      <p:to>
                                        <p:strVal val="visible"/>
                                      </p:to>
                                    </p:set>
                                    <p:animEffect transition="in" filter="blinds(horizontal)">
                                      <p:cBhvr>
                                        <p:cTn id="53" dur="500"/>
                                        <p:tgtEl>
                                          <p:spTgt spid="211973">
                                            <p:txEl>
                                              <p:charRg st="164" end="177"/>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211973">
                                            <p:txEl>
                                              <p:charRg st="177" end="181"/>
                                            </p:txEl>
                                          </p:spTgt>
                                        </p:tgtEl>
                                        <p:attrNameLst>
                                          <p:attrName>style.visibility</p:attrName>
                                        </p:attrNameLst>
                                      </p:cBhvr>
                                      <p:to>
                                        <p:strVal val="visible"/>
                                      </p:to>
                                    </p:set>
                                    <p:animEffect transition="in" filter="blinds(horizontal)">
                                      <p:cBhvr>
                                        <p:cTn id="56" dur="500"/>
                                        <p:tgtEl>
                                          <p:spTgt spid="211973">
                                            <p:txEl>
                                              <p:charRg st="177" end="18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Rectangle 2"/>
          <p:cNvSpPr>
            <a:spLocks noGrp="1"/>
          </p:cNvSpPr>
          <p:nvPr>
            <p:ph type="title" idx="4294967295"/>
          </p:nvPr>
        </p:nvSpPr>
        <p:spPr>
          <a:xfrm>
            <a:off x="1192213" y="-171450"/>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7.2.2 选择结构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1299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1299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205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12997" name="Rectangle 3"/>
          <p:cNvSpPr>
            <a:spLocks noGrp="1"/>
          </p:cNvSpPr>
          <p:nvPr>
            <p:ph sz="quarter" idx="1"/>
          </p:nvPr>
        </p:nvSpPr>
        <p:spPr>
          <a:xfrm>
            <a:off x="971550" y="1233488"/>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(2)</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双分支</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if</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sz="2400" b="1" dirty="0">
                <a:latin typeface="Tahoma" panose="020B0604030504040204" pitchFamily="34" charset="0"/>
                <a:ea typeface="华文楷体" pitchFamily="2" charset="-122"/>
                <a:sym typeface="Arial" panose="020B0604020202020204" pitchFamily="34" charset="0"/>
              </a:rPr>
              <a:t>语句格式：</a:t>
            </a:r>
            <a:endParaRPr lang="zh-CN" altLang="en-US" sz="2400" b="1" dirty="0">
              <a:latin typeface="Tahoma" panose="020B0604030504040204" pitchFamily="34"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sz="2400" b="1" dirty="0">
                <a:solidFill>
                  <a:schemeClr val="hlink"/>
                </a:solidFill>
                <a:latin typeface="Tahoma" panose="020B0604030504040204" pitchFamily="34" charset="0"/>
                <a:ea typeface="华文楷体" pitchFamily="2" charset="-122"/>
                <a:sym typeface="Arial" panose="020B0604020202020204" pitchFamily="34" charset="0"/>
              </a:rPr>
              <a:t>if </a:t>
            </a:r>
            <a:r>
              <a:rPr lang="zh-CN" altLang="en-US" sz="2400" b="1" dirty="0">
                <a:solidFill>
                  <a:schemeClr val="hlink"/>
                </a:solidFill>
                <a:latin typeface="Tahoma" panose="020B0604030504040204" pitchFamily="34" charset="0"/>
                <a:ea typeface="华文楷体" pitchFamily="2" charset="-122"/>
                <a:sym typeface="Arial" panose="020B0604020202020204" pitchFamily="34" charset="0"/>
              </a:rPr>
              <a:t>条件</a:t>
            </a:r>
            <a:endParaRPr lang="zh-CN" altLang="en-US" sz="2400" b="1" dirty="0">
              <a:solidFill>
                <a:schemeClr val="hlink"/>
              </a:solidFill>
              <a:latin typeface="Tahoma" panose="020B0604030504040204" pitchFamily="34"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sz="2400" b="1" dirty="0">
                <a:solidFill>
                  <a:schemeClr val="hlink"/>
                </a:solidFill>
                <a:latin typeface="Tahoma" panose="020B0604030504040204" pitchFamily="34" charset="0"/>
                <a:ea typeface="华文楷体" pitchFamily="2" charset="-122"/>
                <a:sym typeface="Arial" panose="020B0604020202020204" pitchFamily="34" charset="0"/>
              </a:rPr>
              <a:t>    语句组 </a:t>
            </a:r>
            <a:r>
              <a:rPr lang="en-US" altLang="zh-CN" sz="2400" b="1" dirty="0">
                <a:solidFill>
                  <a:schemeClr val="hlink"/>
                </a:solidFill>
                <a:latin typeface="Tahoma" panose="020B0604030504040204" pitchFamily="34" charset="0"/>
                <a:ea typeface="华文楷体" pitchFamily="2" charset="-122"/>
                <a:sym typeface="Arial" panose="020B0604020202020204" pitchFamily="34" charset="0"/>
              </a:rPr>
              <a:t>1</a:t>
            </a:r>
            <a:endParaRPr lang="en-US" altLang="zh-CN" sz="2400" b="1" dirty="0">
              <a:solidFill>
                <a:schemeClr val="hlink"/>
              </a:solidFill>
              <a:latin typeface="Tahoma" panose="020B0604030504040204" pitchFamily="34"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sz="2400" b="1" dirty="0">
                <a:solidFill>
                  <a:schemeClr val="hlink"/>
                </a:solidFill>
                <a:latin typeface="Tahoma" panose="020B0604030504040204" pitchFamily="34" charset="0"/>
                <a:ea typeface="华文楷体" pitchFamily="2" charset="-122"/>
                <a:sym typeface="Arial" panose="020B0604020202020204" pitchFamily="34" charset="0"/>
              </a:rPr>
              <a:t>else</a:t>
            </a:r>
            <a:endParaRPr lang="en-US" altLang="zh-CN" sz="2400" b="1" dirty="0">
              <a:solidFill>
                <a:schemeClr val="hlink"/>
              </a:solidFill>
              <a:latin typeface="Tahoma" panose="020B0604030504040204" pitchFamily="34"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sz="2400" b="1" dirty="0">
                <a:solidFill>
                  <a:schemeClr val="hlink"/>
                </a:solidFill>
                <a:latin typeface="Tahoma" panose="020B0604030504040204" pitchFamily="34" charset="0"/>
                <a:ea typeface="华文楷体" pitchFamily="2" charset="-122"/>
                <a:sym typeface="Arial" panose="020B0604020202020204" pitchFamily="34" charset="0"/>
              </a:rPr>
              <a:t>    </a:t>
            </a:r>
            <a:r>
              <a:rPr lang="zh-CN" altLang="en-US" sz="2400" b="1" dirty="0">
                <a:solidFill>
                  <a:schemeClr val="hlink"/>
                </a:solidFill>
                <a:latin typeface="Tahoma" panose="020B0604030504040204" pitchFamily="34" charset="0"/>
                <a:ea typeface="华文楷体" pitchFamily="2" charset="-122"/>
                <a:sym typeface="Arial" panose="020B0604020202020204" pitchFamily="34" charset="0"/>
              </a:rPr>
              <a:t>语句组  </a:t>
            </a:r>
            <a:r>
              <a:rPr lang="en-US" altLang="zh-CN" sz="2400" b="1" dirty="0">
                <a:solidFill>
                  <a:schemeClr val="hlink"/>
                </a:solidFill>
                <a:latin typeface="Tahoma" panose="020B0604030504040204" pitchFamily="34" charset="0"/>
                <a:ea typeface="华文楷体" pitchFamily="2" charset="-122"/>
                <a:sym typeface="Arial" panose="020B0604020202020204" pitchFamily="34" charset="0"/>
              </a:rPr>
              <a:t>2</a:t>
            </a:r>
            <a:endParaRPr lang="en-US" altLang="zh-CN" sz="2400" b="1" dirty="0">
              <a:solidFill>
                <a:schemeClr val="hlink"/>
              </a:solidFill>
              <a:latin typeface="Tahoma" panose="020B0604030504040204" pitchFamily="34"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sz="2400" b="1" dirty="0">
                <a:solidFill>
                  <a:schemeClr val="hlink"/>
                </a:solidFill>
                <a:latin typeface="Tahoma" panose="020B0604030504040204" pitchFamily="34" charset="0"/>
                <a:ea typeface="华文楷体" pitchFamily="2" charset="-122"/>
                <a:sym typeface="Arial" panose="020B0604020202020204" pitchFamily="34" charset="0"/>
              </a:rPr>
              <a:t>end</a:t>
            </a:r>
            <a:endParaRPr lang="en-US" altLang="zh-CN" sz="2400" b="1" dirty="0">
              <a:solidFill>
                <a:schemeClr val="hlink"/>
              </a:solidFill>
              <a:latin typeface="Tahoma" panose="020B0604030504040204" pitchFamily="34"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endParaRPr lang="en-US" altLang="zh-CN" b="1" dirty="0">
              <a:solidFill>
                <a:schemeClr val="hlink"/>
              </a:solidFill>
              <a:latin typeface="Times New Roman" panose="02020603050405020304" pitchFamily="18" charset="0"/>
              <a:sym typeface="Arial" panose="020B0604020202020204" pitchFamily="34" charset="0"/>
            </a:endParaRPr>
          </a:p>
          <a:p>
            <a:pPr marL="0" lvl="0" indent="0" algn="just" eaLnBrk="1" hangingPunct="1">
              <a:buFont typeface="Wingdings" panose="05000000000000000000" pitchFamily="2" charset="2"/>
              <a:buNone/>
            </a:pPr>
            <a:r>
              <a:rPr lang="zh-CN" altLang="en-US" sz="2400" b="1" dirty="0">
                <a:latin typeface="Tahoma" panose="020B0604030504040204" pitchFamily="34" charset="0"/>
                <a:ea typeface="华文楷体" pitchFamily="2" charset="-122"/>
                <a:sym typeface="Arial" panose="020B0604020202020204" pitchFamily="34" charset="0"/>
              </a:rPr>
              <a:t>当条件成立时，执行语句组</a:t>
            </a:r>
            <a:r>
              <a:rPr lang="en-US" altLang="zh-CN" sz="2400" b="1" dirty="0">
                <a:latin typeface="Tahoma" panose="020B0604030504040204" pitchFamily="34" charset="0"/>
                <a:ea typeface="华文楷体" pitchFamily="2" charset="-122"/>
                <a:sym typeface="Arial" panose="020B0604020202020204" pitchFamily="34" charset="0"/>
              </a:rPr>
              <a:t>1</a:t>
            </a:r>
            <a:r>
              <a:rPr lang="zh-CN" altLang="en-US" sz="2400" b="1" dirty="0">
                <a:latin typeface="Tahoma" panose="020B0604030504040204" pitchFamily="34" charset="0"/>
                <a:ea typeface="华文楷体" pitchFamily="2" charset="-122"/>
                <a:sym typeface="Arial" panose="020B0604020202020204" pitchFamily="34" charset="0"/>
              </a:rPr>
              <a:t>，否则执行语句组</a:t>
            </a:r>
            <a:r>
              <a:rPr lang="en-US" altLang="zh-CN" sz="2400" b="1" dirty="0">
                <a:latin typeface="Tahoma" panose="020B0604030504040204" pitchFamily="34" charset="0"/>
                <a:ea typeface="华文楷体" pitchFamily="2" charset="-122"/>
                <a:sym typeface="Arial" panose="020B0604020202020204" pitchFamily="34" charset="0"/>
              </a:rPr>
              <a:t>2</a:t>
            </a:r>
            <a:r>
              <a:rPr lang="zh-CN" altLang="en-US" sz="2400" b="1" dirty="0">
                <a:latin typeface="Tahoma" panose="020B0604030504040204" pitchFamily="34" charset="0"/>
                <a:ea typeface="华文楷体" pitchFamily="2" charset="-122"/>
                <a:sym typeface="Arial" panose="020B0604020202020204" pitchFamily="34" charset="0"/>
              </a:rPr>
              <a:t>，然后再执行</a:t>
            </a:r>
            <a:r>
              <a:rPr lang="en-US" altLang="zh-CN" sz="2400" b="1" dirty="0">
                <a:latin typeface="Tahoma" panose="020B0604030504040204" pitchFamily="34" charset="0"/>
                <a:ea typeface="华文楷体" pitchFamily="2" charset="-122"/>
                <a:sym typeface="Arial" panose="020B0604020202020204" pitchFamily="34" charset="0"/>
              </a:rPr>
              <a:t>if</a:t>
            </a:r>
            <a:r>
              <a:rPr lang="zh-CN" altLang="en-US" sz="2400" b="1" dirty="0">
                <a:latin typeface="Tahoma" panose="020B0604030504040204" pitchFamily="34" charset="0"/>
                <a:ea typeface="华文楷体" pitchFamily="2" charset="-122"/>
                <a:sym typeface="Arial" panose="020B0604020202020204" pitchFamily="34" charset="0"/>
              </a:rPr>
              <a:t>语句的后续语句。</a:t>
            </a:r>
            <a:endParaRPr lang="zh-CN" altLang="en-US" sz="2400" b="1" dirty="0">
              <a:latin typeface="Tahoma" panose="020B0604030504040204" pitchFamily="34"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endParaRPr lang="zh-CN" altLang="en-US" sz="2400" dirty="0"/>
          </a:p>
          <a:p>
            <a:pPr marL="0" lvl="0" indent="0" eaLnBrk="1" hangingPunct="1">
              <a:buFont typeface="Wingdings" panose="05000000000000000000" pitchFamily="2" charset="2"/>
              <a:buNone/>
            </a:pPr>
            <a:endParaRPr lang="zh-CN" altLang="en-US" sz="2400" dirty="0"/>
          </a:p>
          <a:p>
            <a:pPr marL="0" lvl="0" indent="0" eaLnBrk="1" hangingPunct="1">
              <a:buFont typeface="Wingdings" panose="05000000000000000000" pitchFamily="2" charset="2"/>
              <a:buNone/>
            </a:pPr>
            <a:endParaRPr lang="en-US" altLang="zh-CN"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2997">
                                            <p:txEl>
                                              <p:charRg st="0" end="11"/>
                                            </p:txEl>
                                          </p:spTgt>
                                        </p:tgtEl>
                                        <p:attrNameLst>
                                          <p:attrName>style.visibility</p:attrName>
                                        </p:attrNameLst>
                                      </p:cBhvr>
                                      <p:to>
                                        <p:strVal val="visible"/>
                                      </p:to>
                                    </p:set>
                                    <p:animEffect transition="in" filter="blinds(horizontal)">
                                      <p:cBhvr>
                                        <p:cTn id="7" dur="500"/>
                                        <p:tgtEl>
                                          <p:spTgt spid="212997">
                                            <p:txEl>
                                              <p:charRg st="0" end="1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2997">
                                            <p:txEl>
                                              <p:charRg st="11" end="17"/>
                                            </p:txEl>
                                          </p:spTgt>
                                        </p:tgtEl>
                                        <p:attrNameLst>
                                          <p:attrName>style.visibility</p:attrName>
                                        </p:attrNameLst>
                                      </p:cBhvr>
                                      <p:to>
                                        <p:strVal val="visible"/>
                                      </p:to>
                                    </p:set>
                                    <p:animEffect transition="in" filter="blinds(horizontal)">
                                      <p:cBhvr>
                                        <p:cTn id="10" dur="500"/>
                                        <p:tgtEl>
                                          <p:spTgt spid="212997">
                                            <p:txEl>
                                              <p:charRg st="11" end="1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2997">
                                            <p:txEl>
                                              <p:charRg st="17" end="23"/>
                                            </p:txEl>
                                          </p:spTgt>
                                        </p:tgtEl>
                                        <p:attrNameLst>
                                          <p:attrName>style.visibility</p:attrName>
                                        </p:attrNameLst>
                                      </p:cBhvr>
                                      <p:to>
                                        <p:strVal val="visible"/>
                                      </p:to>
                                    </p:set>
                                    <p:animEffect transition="in" filter="blinds(horizontal)">
                                      <p:cBhvr>
                                        <p:cTn id="13" dur="500"/>
                                        <p:tgtEl>
                                          <p:spTgt spid="212997">
                                            <p:txEl>
                                              <p:charRg st="17" end="2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12997">
                                            <p:txEl>
                                              <p:charRg st="23" end="33"/>
                                            </p:txEl>
                                          </p:spTgt>
                                        </p:tgtEl>
                                        <p:attrNameLst>
                                          <p:attrName>style.visibility</p:attrName>
                                        </p:attrNameLst>
                                      </p:cBhvr>
                                      <p:to>
                                        <p:strVal val="visible"/>
                                      </p:to>
                                    </p:set>
                                    <p:animEffect transition="in" filter="blinds(horizontal)">
                                      <p:cBhvr>
                                        <p:cTn id="16" dur="500"/>
                                        <p:tgtEl>
                                          <p:spTgt spid="212997">
                                            <p:txEl>
                                              <p:charRg st="23" end="3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12997">
                                            <p:txEl>
                                              <p:charRg st="33" end="38"/>
                                            </p:txEl>
                                          </p:spTgt>
                                        </p:tgtEl>
                                        <p:attrNameLst>
                                          <p:attrName>style.visibility</p:attrName>
                                        </p:attrNameLst>
                                      </p:cBhvr>
                                      <p:to>
                                        <p:strVal val="visible"/>
                                      </p:to>
                                    </p:set>
                                    <p:animEffect transition="in" filter="blinds(horizontal)">
                                      <p:cBhvr>
                                        <p:cTn id="19" dur="500"/>
                                        <p:tgtEl>
                                          <p:spTgt spid="212997">
                                            <p:txEl>
                                              <p:charRg st="33" end="38"/>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12997">
                                            <p:txEl>
                                              <p:charRg st="38" end="49"/>
                                            </p:txEl>
                                          </p:spTgt>
                                        </p:tgtEl>
                                        <p:attrNameLst>
                                          <p:attrName>style.visibility</p:attrName>
                                        </p:attrNameLst>
                                      </p:cBhvr>
                                      <p:to>
                                        <p:strVal val="visible"/>
                                      </p:to>
                                    </p:set>
                                    <p:animEffect transition="in" filter="blinds(horizontal)">
                                      <p:cBhvr>
                                        <p:cTn id="22" dur="500"/>
                                        <p:tgtEl>
                                          <p:spTgt spid="212997">
                                            <p:txEl>
                                              <p:charRg st="38" end="49"/>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2997">
                                            <p:txEl>
                                              <p:charRg st="49" end="53"/>
                                            </p:txEl>
                                          </p:spTgt>
                                        </p:tgtEl>
                                        <p:attrNameLst>
                                          <p:attrName>style.visibility</p:attrName>
                                        </p:attrNameLst>
                                      </p:cBhvr>
                                      <p:to>
                                        <p:strVal val="visible"/>
                                      </p:to>
                                    </p:set>
                                    <p:animEffect transition="in" filter="blinds(horizontal)">
                                      <p:cBhvr>
                                        <p:cTn id="25" dur="500"/>
                                        <p:tgtEl>
                                          <p:spTgt spid="212997">
                                            <p:txEl>
                                              <p:charRg st="49" end="5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12997">
                                            <p:txEl>
                                              <p:charRg st="54" end="93"/>
                                            </p:txEl>
                                          </p:spTgt>
                                        </p:tgtEl>
                                        <p:attrNameLst>
                                          <p:attrName>style.visibility</p:attrName>
                                        </p:attrNameLst>
                                      </p:cBhvr>
                                      <p:to>
                                        <p:strVal val="visible"/>
                                      </p:to>
                                    </p:set>
                                    <p:animEffect transition="in" filter="blinds(horizontal)">
                                      <p:cBhvr>
                                        <p:cTn id="30" dur="500"/>
                                        <p:tgtEl>
                                          <p:spTgt spid="212997">
                                            <p:txEl>
                                              <p:charRg st="54" end="9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Rectangle 2"/>
          <p:cNvSpPr>
            <a:spLocks noGrp="1"/>
          </p:cNvSpPr>
          <p:nvPr>
            <p:ph type="title" idx="4294967295"/>
          </p:nvPr>
        </p:nvSpPr>
        <p:spPr>
          <a:xfrm>
            <a:off x="1263650" y="-171450"/>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7.2.2 选择结构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1401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1402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206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14021" name="Rectangle 3"/>
          <p:cNvSpPr>
            <a:spLocks noGrp="1"/>
          </p:cNvSpPr>
          <p:nvPr>
            <p:ph sz="quarter" idx="1"/>
          </p:nvPr>
        </p:nvSpPr>
        <p:spPr>
          <a:xfrm>
            <a:off x="827088" y="1196975"/>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(3)</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多分支</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if</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语句格式：</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if </a:t>
            </a:r>
            <a:r>
              <a:rPr lang="zh-CN" altLang="en-US" sz="2400" b="1" dirty="0">
                <a:latin typeface="华文楷体" pitchFamily="2" charset="-122"/>
                <a:ea typeface="华文楷体" pitchFamily="2" charset="-122"/>
                <a:sym typeface="Arial" panose="020B0604020202020204" pitchFamily="34" charset="0"/>
              </a:rPr>
              <a:t>条件</a:t>
            </a:r>
            <a:r>
              <a:rPr lang="en-US" altLang="zh-CN" sz="2400" b="1" dirty="0">
                <a:latin typeface="华文楷体" pitchFamily="2" charset="-122"/>
                <a:ea typeface="华文楷体" pitchFamily="2" charset="-122"/>
                <a:sym typeface="Arial" panose="020B0604020202020204" pitchFamily="34" charset="0"/>
              </a:rPr>
              <a:t>1</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    </a:t>
            </a:r>
            <a:r>
              <a:rPr lang="zh-CN" altLang="en-US" sz="2400" b="1" dirty="0">
                <a:latin typeface="华文楷体" pitchFamily="2" charset="-122"/>
                <a:ea typeface="华文楷体" pitchFamily="2" charset="-122"/>
                <a:sym typeface="Arial" panose="020B0604020202020204" pitchFamily="34" charset="0"/>
              </a:rPr>
              <a:t>语句组 </a:t>
            </a:r>
            <a:r>
              <a:rPr lang="en-US" altLang="zh-CN" sz="2400" b="1" dirty="0">
                <a:latin typeface="华文楷体" pitchFamily="2" charset="-122"/>
                <a:ea typeface="华文楷体" pitchFamily="2" charset="-122"/>
                <a:sym typeface="Arial" panose="020B0604020202020204" pitchFamily="34" charset="0"/>
              </a:rPr>
              <a:t>1</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elseif  </a:t>
            </a:r>
            <a:r>
              <a:rPr lang="zh-CN" altLang="en-US" sz="2400" b="1" dirty="0">
                <a:latin typeface="华文楷体" pitchFamily="2" charset="-122"/>
                <a:ea typeface="华文楷体" pitchFamily="2" charset="-122"/>
                <a:sym typeface="Arial" panose="020B0604020202020204" pitchFamily="34" charset="0"/>
              </a:rPr>
              <a:t>条件</a:t>
            </a:r>
            <a:r>
              <a:rPr lang="en-US" altLang="zh-CN" sz="2400" b="1" dirty="0">
                <a:latin typeface="华文楷体" pitchFamily="2" charset="-122"/>
                <a:ea typeface="华文楷体" pitchFamily="2" charset="-122"/>
                <a:sym typeface="Arial" panose="020B0604020202020204" pitchFamily="34" charset="0"/>
              </a:rPr>
              <a:t>2</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    </a:t>
            </a:r>
            <a:r>
              <a:rPr lang="zh-CN" altLang="en-US" sz="2400" b="1" dirty="0">
                <a:latin typeface="华文楷体" pitchFamily="2" charset="-122"/>
                <a:ea typeface="华文楷体" pitchFamily="2" charset="-122"/>
                <a:sym typeface="Arial" panose="020B0604020202020204" pitchFamily="34" charset="0"/>
              </a:rPr>
              <a:t>语句组  </a:t>
            </a:r>
            <a:r>
              <a:rPr lang="en-US" altLang="zh-CN" sz="2400" b="1" dirty="0">
                <a:latin typeface="华文楷体" pitchFamily="2" charset="-122"/>
                <a:ea typeface="华文楷体" pitchFamily="2" charset="-122"/>
                <a:sym typeface="Arial" panose="020B0604020202020204" pitchFamily="34" charset="0"/>
              </a:rPr>
              <a:t>2</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elseif  </a:t>
            </a:r>
            <a:r>
              <a:rPr lang="zh-CN" altLang="en-US" sz="2400" b="1" dirty="0">
                <a:latin typeface="华文楷体" pitchFamily="2" charset="-122"/>
                <a:ea typeface="华文楷体" pitchFamily="2" charset="-122"/>
                <a:sym typeface="Arial" panose="020B0604020202020204" pitchFamily="34" charset="0"/>
              </a:rPr>
              <a:t>条件</a:t>
            </a:r>
            <a:r>
              <a:rPr lang="en-US" altLang="zh-CN" sz="2400" b="1" dirty="0">
                <a:latin typeface="华文楷体" pitchFamily="2" charset="-122"/>
                <a:ea typeface="华文楷体" pitchFamily="2" charset="-122"/>
                <a:sym typeface="Arial" panose="020B0604020202020204" pitchFamily="34" charset="0"/>
              </a:rPr>
              <a:t>m</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    </a:t>
            </a:r>
            <a:r>
              <a:rPr lang="zh-CN" altLang="en-US" sz="2400" b="1" dirty="0">
                <a:latin typeface="华文楷体" pitchFamily="2" charset="-122"/>
                <a:ea typeface="华文楷体" pitchFamily="2" charset="-122"/>
                <a:sym typeface="Arial" panose="020B0604020202020204" pitchFamily="34" charset="0"/>
              </a:rPr>
              <a:t>语句组  </a:t>
            </a:r>
            <a:r>
              <a:rPr lang="en-US" altLang="zh-CN" sz="2400" b="1" dirty="0">
                <a:latin typeface="华文楷体" pitchFamily="2" charset="-122"/>
                <a:ea typeface="华文楷体" pitchFamily="2" charset="-122"/>
                <a:sym typeface="Arial" panose="020B0604020202020204" pitchFamily="34" charset="0"/>
              </a:rPr>
              <a:t>m</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else</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    </a:t>
            </a:r>
            <a:r>
              <a:rPr lang="zh-CN" altLang="en-US" sz="2400" b="1" dirty="0">
                <a:latin typeface="华文楷体" pitchFamily="2" charset="-122"/>
                <a:ea typeface="华文楷体" pitchFamily="2" charset="-122"/>
                <a:sym typeface="Arial" panose="020B0604020202020204" pitchFamily="34" charset="0"/>
              </a:rPr>
              <a:t>语句组</a:t>
            </a:r>
            <a:r>
              <a:rPr lang="en-US" altLang="zh-CN" sz="2400" b="1" dirty="0">
                <a:latin typeface="华文楷体" pitchFamily="2" charset="-122"/>
                <a:ea typeface="华文楷体" pitchFamily="2" charset="-122"/>
                <a:sym typeface="Arial" panose="020B0604020202020204" pitchFamily="34" charset="0"/>
              </a:rPr>
              <a:t>n</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end</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4021">
                                            <p:txEl>
                                              <p:charRg st="0" end="11"/>
                                            </p:txEl>
                                          </p:spTgt>
                                        </p:tgtEl>
                                        <p:attrNameLst>
                                          <p:attrName>style.visibility</p:attrName>
                                        </p:attrNameLst>
                                      </p:cBhvr>
                                      <p:to>
                                        <p:strVal val="visible"/>
                                      </p:to>
                                    </p:set>
                                    <p:animEffect transition="in" filter="blinds(horizontal)">
                                      <p:cBhvr>
                                        <p:cTn id="7" dur="500"/>
                                        <p:tgtEl>
                                          <p:spTgt spid="214021">
                                            <p:txEl>
                                              <p:charRg st="0" end="1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4021">
                                            <p:txEl>
                                              <p:charRg st="11" end="17"/>
                                            </p:txEl>
                                          </p:spTgt>
                                        </p:tgtEl>
                                        <p:attrNameLst>
                                          <p:attrName>style.visibility</p:attrName>
                                        </p:attrNameLst>
                                      </p:cBhvr>
                                      <p:to>
                                        <p:strVal val="visible"/>
                                      </p:to>
                                    </p:set>
                                    <p:animEffect transition="in" filter="blinds(horizontal)">
                                      <p:cBhvr>
                                        <p:cTn id="10" dur="500"/>
                                        <p:tgtEl>
                                          <p:spTgt spid="214021">
                                            <p:txEl>
                                              <p:charRg st="11" end="1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4021">
                                            <p:txEl>
                                              <p:charRg st="17" end="24"/>
                                            </p:txEl>
                                          </p:spTgt>
                                        </p:tgtEl>
                                        <p:attrNameLst>
                                          <p:attrName>style.visibility</p:attrName>
                                        </p:attrNameLst>
                                      </p:cBhvr>
                                      <p:to>
                                        <p:strVal val="visible"/>
                                      </p:to>
                                    </p:set>
                                    <p:animEffect transition="in" filter="blinds(horizontal)">
                                      <p:cBhvr>
                                        <p:cTn id="13" dur="500"/>
                                        <p:tgtEl>
                                          <p:spTgt spid="214021">
                                            <p:txEl>
                                              <p:charRg st="17" end="2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14021">
                                            <p:txEl>
                                              <p:charRg st="24" end="34"/>
                                            </p:txEl>
                                          </p:spTgt>
                                        </p:tgtEl>
                                        <p:attrNameLst>
                                          <p:attrName>style.visibility</p:attrName>
                                        </p:attrNameLst>
                                      </p:cBhvr>
                                      <p:to>
                                        <p:strVal val="visible"/>
                                      </p:to>
                                    </p:set>
                                    <p:animEffect transition="in" filter="blinds(horizontal)">
                                      <p:cBhvr>
                                        <p:cTn id="16" dur="500"/>
                                        <p:tgtEl>
                                          <p:spTgt spid="214021">
                                            <p:txEl>
                                              <p:charRg st="24" end="3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14021">
                                            <p:txEl>
                                              <p:charRg st="34" end="46"/>
                                            </p:txEl>
                                          </p:spTgt>
                                        </p:tgtEl>
                                        <p:attrNameLst>
                                          <p:attrName>style.visibility</p:attrName>
                                        </p:attrNameLst>
                                      </p:cBhvr>
                                      <p:to>
                                        <p:strVal val="visible"/>
                                      </p:to>
                                    </p:set>
                                    <p:animEffect transition="in" filter="blinds(horizontal)">
                                      <p:cBhvr>
                                        <p:cTn id="19" dur="500"/>
                                        <p:tgtEl>
                                          <p:spTgt spid="214021">
                                            <p:txEl>
                                              <p:charRg st="34" end="4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14021">
                                            <p:txEl>
                                              <p:charRg st="46" end="57"/>
                                            </p:txEl>
                                          </p:spTgt>
                                        </p:tgtEl>
                                        <p:attrNameLst>
                                          <p:attrName>style.visibility</p:attrName>
                                        </p:attrNameLst>
                                      </p:cBhvr>
                                      <p:to>
                                        <p:strVal val="visible"/>
                                      </p:to>
                                    </p:set>
                                    <p:animEffect transition="in" filter="blinds(horizontal)">
                                      <p:cBhvr>
                                        <p:cTn id="22" dur="500"/>
                                        <p:tgtEl>
                                          <p:spTgt spid="214021">
                                            <p:txEl>
                                              <p:charRg st="46" end="5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4021">
                                            <p:txEl>
                                              <p:charRg st="57" end="59"/>
                                            </p:txEl>
                                          </p:spTgt>
                                        </p:tgtEl>
                                        <p:attrNameLst>
                                          <p:attrName>style.visibility</p:attrName>
                                        </p:attrNameLst>
                                      </p:cBhvr>
                                      <p:to>
                                        <p:strVal val="visible"/>
                                      </p:to>
                                    </p:set>
                                    <p:animEffect transition="in" filter="blinds(horizontal)">
                                      <p:cBhvr>
                                        <p:cTn id="25" dur="500"/>
                                        <p:tgtEl>
                                          <p:spTgt spid="214021">
                                            <p:txEl>
                                              <p:charRg st="57" end="5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14021">
                                            <p:txEl>
                                              <p:charRg st="59" end="71"/>
                                            </p:txEl>
                                          </p:spTgt>
                                        </p:tgtEl>
                                        <p:attrNameLst>
                                          <p:attrName>style.visibility</p:attrName>
                                        </p:attrNameLst>
                                      </p:cBhvr>
                                      <p:to>
                                        <p:strVal val="visible"/>
                                      </p:to>
                                    </p:set>
                                    <p:animEffect transition="in" filter="blinds(horizontal)">
                                      <p:cBhvr>
                                        <p:cTn id="28" dur="500"/>
                                        <p:tgtEl>
                                          <p:spTgt spid="214021">
                                            <p:txEl>
                                              <p:charRg st="59" end="71"/>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14021">
                                            <p:txEl>
                                              <p:charRg st="71" end="82"/>
                                            </p:txEl>
                                          </p:spTgt>
                                        </p:tgtEl>
                                        <p:attrNameLst>
                                          <p:attrName>style.visibility</p:attrName>
                                        </p:attrNameLst>
                                      </p:cBhvr>
                                      <p:to>
                                        <p:strVal val="visible"/>
                                      </p:to>
                                    </p:set>
                                    <p:animEffect transition="in" filter="blinds(horizontal)">
                                      <p:cBhvr>
                                        <p:cTn id="31" dur="500"/>
                                        <p:tgtEl>
                                          <p:spTgt spid="214021">
                                            <p:txEl>
                                              <p:charRg st="71" end="82"/>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14021">
                                            <p:txEl>
                                              <p:charRg st="82" end="87"/>
                                            </p:txEl>
                                          </p:spTgt>
                                        </p:tgtEl>
                                        <p:attrNameLst>
                                          <p:attrName>style.visibility</p:attrName>
                                        </p:attrNameLst>
                                      </p:cBhvr>
                                      <p:to>
                                        <p:strVal val="visible"/>
                                      </p:to>
                                    </p:set>
                                    <p:animEffect transition="in" filter="blinds(horizontal)">
                                      <p:cBhvr>
                                        <p:cTn id="34" dur="500"/>
                                        <p:tgtEl>
                                          <p:spTgt spid="214021">
                                            <p:txEl>
                                              <p:charRg st="82" end="8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14021">
                                            <p:txEl>
                                              <p:charRg st="87" end="96"/>
                                            </p:txEl>
                                          </p:spTgt>
                                        </p:tgtEl>
                                        <p:attrNameLst>
                                          <p:attrName>style.visibility</p:attrName>
                                        </p:attrNameLst>
                                      </p:cBhvr>
                                      <p:to>
                                        <p:strVal val="visible"/>
                                      </p:to>
                                    </p:set>
                                    <p:animEffect transition="in" filter="blinds(horizontal)">
                                      <p:cBhvr>
                                        <p:cTn id="37" dur="500"/>
                                        <p:tgtEl>
                                          <p:spTgt spid="214021">
                                            <p:txEl>
                                              <p:charRg st="87" end="9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14021">
                                            <p:txEl>
                                              <p:charRg st="96" end="100"/>
                                            </p:txEl>
                                          </p:spTgt>
                                        </p:tgtEl>
                                        <p:attrNameLst>
                                          <p:attrName>style.visibility</p:attrName>
                                        </p:attrNameLst>
                                      </p:cBhvr>
                                      <p:to>
                                        <p:strVal val="visible"/>
                                      </p:to>
                                    </p:set>
                                    <p:animEffect transition="in" filter="blinds(horizontal)">
                                      <p:cBhvr>
                                        <p:cTn id="40" dur="500"/>
                                        <p:tgtEl>
                                          <p:spTgt spid="214021">
                                            <p:txEl>
                                              <p:charRg st="96" end="10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Rectangle 2"/>
          <p:cNvSpPr>
            <a:spLocks noGrp="1"/>
          </p:cNvSpPr>
          <p:nvPr>
            <p:ph type="title" idx="4294967295"/>
          </p:nvPr>
        </p:nvSpPr>
        <p:spPr>
          <a:xfrm>
            <a:off x="1192213" y="-171450"/>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例7.2-3 大小写字母的置换</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1504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1504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207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15045" name="Rectangle 3"/>
          <p:cNvSpPr>
            <a:spLocks noGrp="1"/>
          </p:cNvSpPr>
          <p:nvPr>
            <p:ph sz="quarter" idx="1"/>
          </p:nvPr>
        </p:nvSpPr>
        <p:spPr>
          <a:xfrm>
            <a:off x="719138" y="1125538"/>
            <a:ext cx="8137525"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9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输入一个字符，若为大写字母，则输出其对应的小写字母；若为小写字母，则输出其对应的大写字母；若为数字字符则输出其对应的数值，若为其他字符则原样输出。</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程序如下：</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c = input(‘</a:t>
            </a:r>
            <a:r>
              <a:rPr lang="zh-CN" altLang="en-US" sz="2400" b="1" dirty="0">
                <a:latin typeface="华文楷体" pitchFamily="2" charset="-122"/>
                <a:ea typeface="华文楷体" pitchFamily="2" charset="-122"/>
                <a:sym typeface="Arial" panose="020B0604020202020204" pitchFamily="34" charset="0"/>
              </a:rPr>
              <a:t>请输入一个字符’，‘</a:t>
            </a:r>
            <a:r>
              <a:rPr lang="en-US" altLang="zh-CN" sz="2400" b="1" dirty="0">
                <a:latin typeface="华文楷体" pitchFamily="2" charset="-122"/>
                <a:ea typeface="华文楷体" pitchFamily="2" charset="-122"/>
                <a:sym typeface="Arial" panose="020B0604020202020204" pitchFamily="34" charset="0"/>
              </a:rPr>
              <a:t>s’);</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if c &gt;=‘A’ &amp; c&lt;=‘Z’</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    disp(setstr(abs(c) + abs(‘a’)-abs(‘A’)));</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elseif c&gt;=‘a’ &amp; c&lt;=‘z’</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    disp(setstr(abs(c)- abs(‘a’) + abs(‘A’)));</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elseif c&gt;=‘0’ &amp; c&lt;=‘9’</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    disp(abs(c)-abs(‘0’));</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else</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    disp(c);</a:t>
            </a:r>
            <a:endParaRPr lang="en-US" altLang="zh-CN"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end</a:t>
            </a:r>
            <a:endParaRPr lang="en-US" altLang="zh-CN" sz="2400" b="1" dirty="0">
              <a:latin typeface="华文楷体" pitchFamily="2" charset="-122"/>
              <a:ea typeface="华文楷体" pitchFamily="2" charset="-122"/>
              <a:sym typeface="Arial" panose="020B0604020202020204" pitchFamily="34" charset="0"/>
            </a:endParaRPr>
          </a:p>
        </p:txBody>
      </p:sp>
      <p:sp>
        <p:nvSpPr>
          <p:cNvPr id="215046" name="Text Box 4"/>
          <p:cNvSpPr txBox="1"/>
          <p:nvPr/>
        </p:nvSpPr>
        <p:spPr>
          <a:xfrm>
            <a:off x="4500563" y="5192713"/>
            <a:ext cx="3943350" cy="457200"/>
          </a:xfrm>
          <a:prstGeom prst="rect">
            <a:avLst/>
          </a:prstGeom>
          <a:noFill/>
          <a:ln w="9525">
            <a:noFill/>
          </a:ln>
        </p:spPr>
        <p:txBody>
          <a:bodyPr wrap="none">
            <a:spAutoFit/>
          </a:bodyPr>
          <a:p>
            <a:pPr algn="just" eaLnBrk="1" hangingPunct="1">
              <a:spcBef>
                <a:spcPct val="20000"/>
              </a:spcBef>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setstr</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函数可以得到</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ASCⅡ</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码</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45">
                                            <p:txEl>
                                              <p:charRg st="74" end="80"/>
                                            </p:txEl>
                                          </p:spTgt>
                                        </p:tgtEl>
                                        <p:attrNameLst>
                                          <p:attrName>style.visibility</p:attrName>
                                        </p:attrNameLst>
                                      </p:cBhvr>
                                      <p:to>
                                        <p:strVal val="visible"/>
                                      </p:to>
                                    </p:set>
                                    <p:animEffect transition="in" filter="blinds(horizontal)">
                                      <p:cBhvr>
                                        <p:cTn id="7" dur="500"/>
                                        <p:tgtEl>
                                          <p:spTgt spid="215045">
                                            <p:txEl>
                                              <p:charRg st="74" end="8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5045">
                                            <p:txEl>
                                              <p:charRg st="80" end="106"/>
                                            </p:txEl>
                                          </p:spTgt>
                                        </p:tgtEl>
                                        <p:attrNameLst>
                                          <p:attrName>style.visibility</p:attrName>
                                        </p:attrNameLst>
                                      </p:cBhvr>
                                      <p:to>
                                        <p:strVal val="visible"/>
                                      </p:to>
                                    </p:set>
                                    <p:animEffect transition="in" filter="blinds(horizontal)">
                                      <p:cBhvr>
                                        <p:cTn id="10" dur="500"/>
                                        <p:tgtEl>
                                          <p:spTgt spid="215045">
                                            <p:txEl>
                                              <p:charRg st="80" end="10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5045">
                                            <p:txEl>
                                              <p:charRg st="106" end="126"/>
                                            </p:txEl>
                                          </p:spTgt>
                                        </p:tgtEl>
                                        <p:attrNameLst>
                                          <p:attrName>style.visibility</p:attrName>
                                        </p:attrNameLst>
                                      </p:cBhvr>
                                      <p:to>
                                        <p:strVal val="visible"/>
                                      </p:to>
                                    </p:set>
                                    <p:animEffect transition="in" filter="blinds(horizontal)">
                                      <p:cBhvr>
                                        <p:cTn id="13" dur="500"/>
                                        <p:tgtEl>
                                          <p:spTgt spid="215045">
                                            <p:txEl>
                                              <p:charRg st="106" end="12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15045">
                                            <p:txEl>
                                              <p:charRg st="126" end="172"/>
                                            </p:txEl>
                                          </p:spTgt>
                                        </p:tgtEl>
                                        <p:attrNameLst>
                                          <p:attrName>style.visibility</p:attrName>
                                        </p:attrNameLst>
                                      </p:cBhvr>
                                      <p:to>
                                        <p:strVal val="visible"/>
                                      </p:to>
                                    </p:set>
                                    <p:animEffect transition="in" filter="blinds(horizontal)">
                                      <p:cBhvr>
                                        <p:cTn id="16" dur="500"/>
                                        <p:tgtEl>
                                          <p:spTgt spid="215045">
                                            <p:txEl>
                                              <p:charRg st="126" end="17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15045">
                                            <p:txEl>
                                              <p:charRg st="172" end="195"/>
                                            </p:txEl>
                                          </p:spTgt>
                                        </p:tgtEl>
                                        <p:attrNameLst>
                                          <p:attrName>style.visibility</p:attrName>
                                        </p:attrNameLst>
                                      </p:cBhvr>
                                      <p:to>
                                        <p:strVal val="visible"/>
                                      </p:to>
                                    </p:set>
                                    <p:animEffect transition="in" filter="blinds(horizontal)">
                                      <p:cBhvr>
                                        <p:cTn id="19" dur="500"/>
                                        <p:tgtEl>
                                          <p:spTgt spid="215045">
                                            <p:txEl>
                                              <p:charRg st="172" end="19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15045">
                                            <p:txEl>
                                              <p:charRg st="195" end="242"/>
                                            </p:txEl>
                                          </p:spTgt>
                                        </p:tgtEl>
                                        <p:attrNameLst>
                                          <p:attrName>style.visibility</p:attrName>
                                        </p:attrNameLst>
                                      </p:cBhvr>
                                      <p:to>
                                        <p:strVal val="visible"/>
                                      </p:to>
                                    </p:set>
                                    <p:animEffect transition="in" filter="blinds(horizontal)">
                                      <p:cBhvr>
                                        <p:cTn id="22" dur="500"/>
                                        <p:tgtEl>
                                          <p:spTgt spid="215045">
                                            <p:txEl>
                                              <p:charRg st="195" end="24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5045">
                                            <p:txEl>
                                              <p:charRg st="242" end="265"/>
                                            </p:txEl>
                                          </p:spTgt>
                                        </p:tgtEl>
                                        <p:attrNameLst>
                                          <p:attrName>style.visibility</p:attrName>
                                        </p:attrNameLst>
                                      </p:cBhvr>
                                      <p:to>
                                        <p:strVal val="visible"/>
                                      </p:to>
                                    </p:set>
                                    <p:animEffect transition="in" filter="blinds(horizontal)">
                                      <p:cBhvr>
                                        <p:cTn id="25" dur="500"/>
                                        <p:tgtEl>
                                          <p:spTgt spid="215045">
                                            <p:txEl>
                                              <p:charRg st="242" end="26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15045">
                                            <p:txEl>
                                              <p:charRg st="265" end="292"/>
                                            </p:txEl>
                                          </p:spTgt>
                                        </p:tgtEl>
                                        <p:attrNameLst>
                                          <p:attrName>style.visibility</p:attrName>
                                        </p:attrNameLst>
                                      </p:cBhvr>
                                      <p:to>
                                        <p:strVal val="visible"/>
                                      </p:to>
                                    </p:set>
                                    <p:animEffect transition="in" filter="blinds(horizontal)">
                                      <p:cBhvr>
                                        <p:cTn id="28" dur="500"/>
                                        <p:tgtEl>
                                          <p:spTgt spid="215045">
                                            <p:txEl>
                                              <p:charRg st="265" end="292"/>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15045">
                                            <p:txEl>
                                              <p:charRg st="292" end="297"/>
                                            </p:txEl>
                                          </p:spTgt>
                                        </p:tgtEl>
                                        <p:attrNameLst>
                                          <p:attrName>style.visibility</p:attrName>
                                        </p:attrNameLst>
                                      </p:cBhvr>
                                      <p:to>
                                        <p:strVal val="visible"/>
                                      </p:to>
                                    </p:set>
                                    <p:animEffect transition="in" filter="blinds(horizontal)">
                                      <p:cBhvr>
                                        <p:cTn id="31" dur="500"/>
                                        <p:tgtEl>
                                          <p:spTgt spid="215045">
                                            <p:txEl>
                                              <p:charRg st="292" end="29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15045">
                                            <p:txEl>
                                              <p:charRg st="297" end="310"/>
                                            </p:txEl>
                                          </p:spTgt>
                                        </p:tgtEl>
                                        <p:attrNameLst>
                                          <p:attrName>style.visibility</p:attrName>
                                        </p:attrNameLst>
                                      </p:cBhvr>
                                      <p:to>
                                        <p:strVal val="visible"/>
                                      </p:to>
                                    </p:set>
                                    <p:animEffect transition="in" filter="blinds(horizontal)">
                                      <p:cBhvr>
                                        <p:cTn id="34" dur="500"/>
                                        <p:tgtEl>
                                          <p:spTgt spid="215045">
                                            <p:txEl>
                                              <p:charRg st="297" end="310"/>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15045">
                                            <p:txEl>
                                              <p:charRg st="310" end="314"/>
                                            </p:txEl>
                                          </p:spTgt>
                                        </p:tgtEl>
                                        <p:attrNameLst>
                                          <p:attrName>style.visibility</p:attrName>
                                        </p:attrNameLst>
                                      </p:cBhvr>
                                      <p:to>
                                        <p:strVal val="visible"/>
                                      </p:to>
                                    </p:set>
                                    <p:animEffect transition="in" filter="blinds(horizontal)">
                                      <p:cBhvr>
                                        <p:cTn id="37" dur="500"/>
                                        <p:tgtEl>
                                          <p:spTgt spid="215045">
                                            <p:txEl>
                                              <p:charRg st="310" end="31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15046"/>
                                        </p:tgtEl>
                                        <p:attrNameLst>
                                          <p:attrName>style.visibility</p:attrName>
                                        </p:attrNameLst>
                                      </p:cBhvr>
                                      <p:to>
                                        <p:strVal val="visible"/>
                                      </p:to>
                                    </p:set>
                                    <p:animEffect transition="in" filter="blinds(horizontal)">
                                      <p:cBhvr>
                                        <p:cTn id="42" dur="500"/>
                                        <p:tgtEl>
                                          <p:spTgt spid="215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6"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Rectangle 2"/>
          <p:cNvSpPr>
            <a:spLocks noGrp="1"/>
          </p:cNvSpPr>
          <p:nvPr>
            <p:ph type="title" idx="4294967295"/>
          </p:nvPr>
        </p:nvSpPr>
        <p:spPr>
          <a:xfrm>
            <a:off x="1344613" y="-171450"/>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7.2.2 选择结构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1606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1606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208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16069" name="Rectangle 3"/>
          <p:cNvSpPr>
            <a:spLocks noGrp="1"/>
          </p:cNvSpPr>
          <p:nvPr>
            <p:ph sz="quarter" idx="1"/>
          </p:nvPr>
        </p:nvSpPr>
        <p:spPr>
          <a:xfrm>
            <a:off x="719138" y="1196975"/>
            <a:ext cx="8208962"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2</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switch</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switch</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语句根据表达式的取值不同，分别执行不同的语句，其语句格式</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latin typeface="华文楷体" pitchFamily="2" charset="-122"/>
                <a:ea typeface="华文楷体" pitchFamily="2" charset="-122"/>
                <a:sym typeface="Arial" panose="020B0604020202020204" pitchFamily="34" charset="0"/>
              </a:rPr>
              <a:t>switch </a:t>
            </a:r>
            <a:r>
              <a:rPr lang="zh-CN" altLang="en-US" b="1" dirty="0">
                <a:latin typeface="华文楷体" pitchFamily="2" charset="-122"/>
                <a:ea typeface="华文楷体" pitchFamily="2" charset="-122"/>
                <a:sym typeface="Arial" panose="020B0604020202020204" pitchFamily="34" charset="0"/>
              </a:rPr>
              <a:t>表达式</a:t>
            </a:r>
            <a:endParaRPr lang="zh-CN" altLang="en-US"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latin typeface="华文楷体" pitchFamily="2" charset="-122"/>
                <a:ea typeface="华文楷体" pitchFamily="2" charset="-122"/>
                <a:sym typeface="Arial" panose="020B0604020202020204" pitchFamily="34" charset="0"/>
              </a:rPr>
              <a:t>case </a:t>
            </a:r>
            <a:r>
              <a:rPr lang="zh-CN" altLang="en-US" b="1" dirty="0">
                <a:latin typeface="华文楷体" pitchFamily="2" charset="-122"/>
                <a:ea typeface="华文楷体" pitchFamily="2" charset="-122"/>
                <a:sym typeface="Arial" panose="020B0604020202020204" pitchFamily="34" charset="0"/>
              </a:rPr>
              <a:t>表达式</a:t>
            </a:r>
            <a:r>
              <a:rPr lang="en-US" altLang="zh-CN" b="1" dirty="0">
                <a:latin typeface="华文楷体" pitchFamily="2" charset="-122"/>
                <a:ea typeface="华文楷体" pitchFamily="2" charset="-122"/>
                <a:sym typeface="Arial" panose="020B0604020202020204" pitchFamily="34" charset="0"/>
              </a:rPr>
              <a:t>1</a:t>
            </a:r>
            <a:endParaRPr lang="en-US" altLang="zh-CN"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latin typeface="华文楷体" pitchFamily="2" charset="-122"/>
                <a:ea typeface="华文楷体" pitchFamily="2" charset="-122"/>
                <a:sym typeface="Arial" panose="020B0604020202020204" pitchFamily="34" charset="0"/>
              </a:rPr>
              <a:t>        </a:t>
            </a:r>
            <a:r>
              <a:rPr lang="zh-CN" altLang="en-US" b="1" dirty="0">
                <a:latin typeface="华文楷体" pitchFamily="2" charset="-122"/>
                <a:ea typeface="华文楷体" pitchFamily="2" charset="-122"/>
                <a:sym typeface="Arial" panose="020B0604020202020204" pitchFamily="34" charset="0"/>
              </a:rPr>
              <a:t>语句组</a:t>
            </a:r>
            <a:r>
              <a:rPr lang="en-US" altLang="zh-CN" b="1" dirty="0">
                <a:latin typeface="华文楷体" pitchFamily="2" charset="-122"/>
                <a:ea typeface="华文楷体" pitchFamily="2" charset="-122"/>
                <a:sym typeface="Arial" panose="020B0604020202020204" pitchFamily="34" charset="0"/>
              </a:rPr>
              <a:t>1</a:t>
            </a:r>
            <a:endParaRPr lang="en-US" altLang="zh-CN"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latin typeface="华文楷体" pitchFamily="2" charset="-122"/>
                <a:ea typeface="华文楷体" pitchFamily="2" charset="-122"/>
                <a:sym typeface="Arial" panose="020B0604020202020204" pitchFamily="34" charset="0"/>
              </a:rPr>
              <a:t>case </a:t>
            </a:r>
            <a:r>
              <a:rPr lang="zh-CN" altLang="en-US" b="1" dirty="0">
                <a:latin typeface="华文楷体" pitchFamily="2" charset="-122"/>
                <a:ea typeface="华文楷体" pitchFamily="2" charset="-122"/>
                <a:sym typeface="Arial" panose="020B0604020202020204" pitchFamily="34" charset="0"/>
              </a:rPr>
              <a:t>表达式</a:t>
            </a:r>
            <a:r>
              <a:rPr lang="en-US" altLang="zh-CN" b="1" dirty="0">
                <a:latin typeface="华文楷体" pitchFamily="2" charset="-122"/>
                <a:ea typeface="华文楷体" pitchFamily="2" charset="-122"/>
                <a:sym typeface="Arial" panose="020B0604020202020204" pitchFamily="34" charset="0"/>
              </a:rPr>
              <a:t>2</a:t>
            </a:r>
            <a:endParaRPr lang="en-US" altLang="zh-CN"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latin typeface="华文楷体" pitchFamily="2" charset="-122"/>
                <a:ea typeface="华文楷体" pitchFamily="2" charset="-122"/>
                <a:sym typeface="Arial" panose="020B0604020202020204" pitchFamily="34" charset="0"/>
              </a:rPr>
              <a:t>        </a:t>
            </a:r>
            <a:r>
              <a:rPr lang="zh-CN" altLang="en-US" b="1" dirty="0">
                <a:latin typeface="华文楷体" pitchFamily="2" charset="-122"/>
                <a:ea typeface="华文楷体" pitchFamily="2" charset="-122"/>
                <a:sym typeface="Arial" panose="020B0604020202020204" pitchFamily="34" charset="0"/>
              </a:rPr>
              <a:t>语句组</a:t>
            </a:r>
            <a:r>
              <a:rPr lang="en-US" altLang="zh-CN" b="1" dirty="0">
                <a:latin typeface="华文楷体" pitchFamily="2" charset="-122"/>
                <a:ea typeface="华文楷体" pitchFamily="2" charset="-122"/>
                <a:sym typeface="Arial" panose="020B0604020202020204" pitchFamily="34" charset="0"/>
              </a:rPr>
              <a:t>2</a:t>
            </a:r>
            <a:endParaRPr lang="en-US" altLang="zh-CN"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latin typeface="华文楷体" pitchFamily="2" charset="-122"/>
                <a:ea typeface="华文楷体" pitchFamily="2" charset="-122"/>
                <a:sym typeface="Arial" panose="020B0604020202020204" pitchFamily="34" charset="0"/>
              </a:rPr>
              <a:t>…</a:t>
            </a:r>
            <a:endParaRPr lang="en-US" altLang="zh-CN"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latin typeface="华文楷体" pitchFamily="2" charset="-122"/>
                <a:ea typeface="华文楷体" pitchFamily="2" charset="-122"/>
                <a:sym typeface="Arial" panose="020B0604020202020204" pitchFamily="34" charset="0"/>
              </a:rPr>
              <a:t>case </a:t>
            </a:r>
            <a:r>
              <a:rPr lang="zh-CN" altLang="en-US" b="1" dirty="0">
                <a:latin typeface="华文楷体" pitchFamily="2" charset="-122"/>
                <a:ea typeface="华文楷体" pitchFamily="2" charset="-122"/>
                <a:sym typeface="Arial" panose="020B0604020202020204" pitchFamily="34" charset="0"/>
              </a:rPr>
              <a:t>表达式</a:t>
            </a:r>
            <a:r>
              <a:rPr lang="en-US" altLang="zh-CN" b="1" dirty="0">
                <a:latin typeface="华文楷体" pitchFamily="2" charset="-122"/>
                <a:ea typeface="华文楷体" pitchFamily="2" charset="-122"/>
                <a:sym typeface="Arial" panose="020B0604020202020204" pitchFamily="34" charset="0"/>
              </a:rPr>
              <a:t>m</a:t>
            </a:r>
            <a:endParaRPr lang="en-US" altLang="zh-CN"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latin typeface="华文楷体" pitchFamily="2" charset="-122"/>
                <a:ea typeface="华文楷体" pitchFamily="2" charset="-122"/>
                <a:sym typeface="Arial" panose="020B0604020202020204" pitchFamily="34" charset="0"/>
              </a:rPr>
              <a:t>        </a:t>
            </a:r>
            <a:r>
              <a:rPr lang="zh-CN" altLang="en-US" b="1" dirty="0">
                <a:latin typeface="华文楷体" pitchFamily="2" charset="-122"/>
                <a:ea typeface="华文楷体" pitchFamily="2" charset="-122"/>
                <a:sym typeface="Arial" panose="020B0604020202020204" pitchFamily="34" charset="0"/>
              </a:rPr>
              <a:t>语句组</a:t>
            </a:r>
            <a:r>
              <a:rPr lang="en-US" altLang="zh-CN" b="1" dirty="0">
                <a:latin typeface="华文楷体" pitchFamily="2" charset="-122"/>
                <a:ea typeface="华文楷体" pitchFamily="2" charset="-122"/>
                <a:sym typeface="Arial" panose="020B0604020202020204" pitchFamily="34" charset="0"/>
              </a:rPr>
              <a:t>m</a:t>
            </a:r>
            <a:endParaRPr lang="en-US" altLang="zh-CN"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latin typeface="华文楷体" pitchFamily="2" charset="-122"/>
                <a:ea typeface="华文楷体" pitchFamily="2" charset="-122"/>
                <a:sym typeface="Arial" panose="020B0604020202020204" pitchFamily="34" charset="0"/>
              </a:rPr>
              <a:t>otherwise</a:t>
            </a:r>
            <a:endParaRPr lang="en-US" altLang="zh-CN"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latin typeface="华文楷体" pitchFamily="2" charset="-122"/>
                <a:ea typeface="华文楷体" pitchFamily="2" charset="-122"/>
                <a:sym typeface="Arial" panose="020B0604020202020204" pitchFamily="34" charset="0"/>
              </a:rPr>
              <a:t>         </a:t>
            </a:r>
            <a:r>
              <a:rPr lang="zh-CN" altLang="en-US" b="1" dirty="0">
                <a:latin typeface="华文楷体" pitchFamily="2" charset="-122"/>
                <a:ea typeface="华文楷体" pitchFamily="2" charset="-122"/>
                <a:sym typeface="Arial" panose="020B0604020202020204" pitchFamily="34" charset="0"/>
              </a:rPr>
              <a:t>语句组 </a:t>
            </a:r>
            <a:r>
              <a:rPr lang="en-US" altLang="zh-CN" b="1" dirty="0">
                <a:latin typeface="华文楷体" pitchFamily="2" charset="-122"/>
                <a:ea typeface="华文楷体" pitchFamily="2" charset="-122"/>
                <a:sym typeface="Arial" panose="020B0604020202020204" pitchFamily="34" charset="0"/>
              </a:rPr>
              <a:t>n</a:t>
            </a:r>
            <a:endParaRPr lang="en-US" altLang="zh-CN" b="1" dirty="0">
              <a:latin typeface="华文楷体" pitchFamily="2" charset="-122"/>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latin typeface="华文楷体" pitchFamily="2" charset="-122"/>
                <a:ea typeface="华文楷体" pitchFamily="2" charset="-122"/>
                <a:sym typeface="Arial" panose="020B0604020202020204" pitchFamily="34" charset="0"/>
              </a:rPr>
              <a:t>end</a:t>
            </a:r>
            <a:endParaRPr lang="en-US" altLang="zh-CN" b="1" dirty="0">
              <a:latin typeface="华文楷体" pitchFamily="2" charset="-122"/>
              <a:ea typeface="华文楷体" pitchFamily="2" charset="-122"/>
              <a:sym typeface="Arial" panose="020B0604020202020204" pitchFamily="34" charset="0"/>
            </a:endParaRPr>
          </a:p>
        </p:txBody>
      </p:sp>
      <p:sp>
        <p:nvSpPr>
          <p:cNvPr id="216070" name="Text Box 4"/>
          <p:cNvSpPr txBox="1"/>
          <p:nvPr/>
        </p:nvSpPr>
        <p:spPr>
          <a:xfrm>
            <a:off x="2771775" y="4221163"/>
            <a:ext cx="6372225" cy="1646237"/>
          </a:xfrm>
          <a:prstGeom prst="rect">
            <a:avLst/>
          </a:prstGeom>
          <a:noFill/>
          <a:ln w="9525">
            <a:noFill/>
          </a:ln>
        </p:spPr>
        <p:txBody>
          <a:bodyPr>
            <a:spAutoFit/>
          </a:bodyPr>
          <a:p>
            <a:pPr algn="just" eaLnBrk="1" hangingPunct="1">
              <a:spcBef>
                <a:spcPct val="50000"/>
              </a:spcBef>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switch</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子句后面的表达式应为一个标量或一个字符串；</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case</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子句后面的表达式不仅可以为一个标量或一个字符串，还可以为一个元胞矩阵。</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eaLnBrk="1" hangingPunct="1">
              <a:spcBef>
                <a:spcPct val="50000"/>
              </a:spcBef>
            </a:pPr>
            <a:endParaRPr lang="en-US" altLang="zh-CN" sz="2000" b="1" dirty="0">
              <a:solidFill>
                <a:srgbClr val="0000FF"/>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6069">
                                            <p:txEl>
                                              <p:charRg st="11" end="47"/>
                                            </p:txEl>
                                          </p:spTgt>
                                        </p:tgtEl>
                                        <p:attrNameLst>
                                          <p:attrName>style.visibility</p:attrName>
                                        </p:attrNameLst>
                                      </p:cBhvr>
                                      <p:to>
                                        <p:strVal val="visible"/>
                                      </p:to>
                                    </p:set>
                                    <p:animEffect transition="in" filter="blinds(horizontal)">
                                      <p:cBhvr>
                                        <p:cTn id="7" dur="500"/>
                                        <p:tgtEl>
                                          <p:spTgt spid="216069">
                                            <p:txEl>
                                              <p:charRg st="11" end="4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6069">
                                            <p:txEl>
                                              <p:charRg st="47" end="58"/>
                                            </p:txEl>
                                          </p:spTgt>
                                        </p:tgtEl>
                                        <p:attrNameLst>
                                          <p:attrName>style.visibility</p:attrName>
                                        </p:attrNameLst>
                                      </p:cBhvr>
                                      <p:to>
                                        <p:strVal val="visible"/>
                                      </p:to>
                                    </p:set>
                                    <p:animEffect transition="in" filter="blinds(horizontal)">
                                      <p:cBhvr>
                                        <p:cTn id="10" dur="500"/>
                                        <p:tgtEl>
                                          <p:spTgt spid="216069">
                                            <p:txEl>
                                              <p:charRg st="47" end="5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6069">
                                            <p:txEl>
                                              <p:charRg st="58" end="68"/>
                                            </p:txEl>
                                          </p:spTgt>
                                        </p:tgtEl>
                                        <p:attrNameLst>
                                          <p:attrName>style.visibility</p:attrName>
                                        </p:attrNameLst>
                                      </p:cBhvr>
                                      <p:to>
                                        <p:strVal val="visible"/>
                                      </p:to>
                                    </p:set>
                                    <p:animEffect transition="in" filter="blinds(horizontal)">
                                      <p:cBhvr>
                                        <p:cTn id="13" dur="500"/>
                                        <p:tgtEl>
                                          <p:spTgt spid="216069">
                                            <p:txEl>
                                              <p:charRg st="58" end="6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16069">
                                            <p:txEl>
                                              <p:charRg st="68" end="81"/>
                                            </p:txEl>
                                          </p:spTgt>
                                        </p:tgtEl>
                                        <p:attrNameLst>
                                          <p:attrName>style.visibility</p:attrName>
                                        </p:attrNameLst>
                                      </p:cBhvr>
                                      <p:to>
                                        <p:strVal val="visible"/>
                                      </p:to>
                                    </p:set>
                                    <p:animEffect transition="in" filter="blinds(horizontal)">
                                      <p:cBhvr>
                                        <p:cTn id="16" dur="500"/>
                                        <p:tgtEl>
                                          <p:spTgt spid="216069">
                                            <p:txEl>
                                              <p:charRg st="68" end="8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16069">
                                            <p:txEl>
                                              <p:charRg st="81" end="91"/>
                                            </p:txEl>
                                          </p:spTgt>
                                        </p:tgtEl>
                                        <p:attrNameLst>
                                          <p:attrName>style.visibility</p:attrName>
                                        </p:attrNameLst>
                                      </p:cBhvr>
                                      <p:to>
                                        <p:strVal val="visible"/>
                                      </p:to>
                                    </p:set>
                                    <p:animEffect transition="in" filter="blinds(horizontal)">
                                      <p:cBhvr>
                                        <p:cTn id="19" dur="500"/>
                                        <p:tgtEl>
                                          <p:spTgt spid="216069">
                                            <p:txEl>
                                              <p:charRg st="81" end="9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16069">
                                            <p:txEl>
                                              <p:charRg st="91" end="104"/>
                                            </p:txEl>
                                          </p:spTgt>
                                        </p:tgtEl>
                                        <p:attrNameLst>
                                          <p:attrName>style.visibility</p:attrName>
                                        </p:attrNameLst>
                                      </p:cBhvr>
                                      <p:to>
                                        <p:strVal val="visible"/>
                                      </p:to>
                                    </p:set>
                                    <p:animEffect transition="in" filter="blinds(horizontal)">
                                      <p:cBhvr>
                                        <p:cTn id="22" dur="500"/>
                                        <p:tgtEl>
                                          <p:spTgt spid="216069">
                                            <p:txEl>
                                              <p:charRg st="91" end="10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6069">
                                            <p:txEl>
                                              <p:charRg st="104" end="106"/>
                                            </p:txEl>
                                          </p:spTgt>
                                        </p:tgtEl>
                                        <p:attrNameLst>
                                          <p:attrName>style.visibility</p:attrName>
                                        </p:attrNameLst>
                                      </p:cBhvr>
                                      <p:to>
                                        <p:strVal val="visible"/>
                                      </p:to>
                                    </p:set>
                                    <p:animEffect transition="in" filter="blinds(horizontal)">
                                      <p:cBhvr>
                                        <p:cTn id="25" dur="500"/>
                                        <p:tgtEl>
                                          <p:spTgt spid="216069">
                                            <p:txEl>
                                              <p:charRg st="104" end="10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16069">
                                            <p:txEl>
                                              <p:charRg st="106" end="116"/>
                                            </p:txEl>
                                          </p:spTgt>
                                        </p:tgtEl>
                                        <p:attrNameLst>
                                          <p:attrName>style.visibility</p:attrName>
                                        </p:attrNameLst>
                                      </p:cBhvr>
                                      <p:to>
                                        <p:strVal val="visible"/>
                                      </p:to>
                                    </p:set>
                                    <p:animEffect transition="in" filter="blinds(horizontal)">
                                      <p:cBhvr>
                                        <p:cTn id="28" dur="500"/>
                                        <p:tgtEl>
                                          <p:spTgt spid="216069">
                                            <p:txEl>
                                              <p:charRg st="106" end="116"/>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16069">
                                            <p:txEl>
                                              <p:charRg st="116" end="129"/>
                                            </p:txEl>
                                          </p:spTgt>
                                        </p:tgtEl>
                                        <p:attrNameLst>
                                          <p:attrName>style.visibility</p:attrName>
                                        </p:attrNameLst>
                                      </p:cBhvr>
                                      <p:to>
                                        <p:strVal val="visible"/>
                                      </p:to>
                                    </p:set>
                                    <p:animEffect transition="in" filter="blinds(horizontal)">
                                      <p:cBhvr>
                                        <p:cTn id="31" dur="500"/>
                                        <p:tgtEl>
                                          <p:spTgt spid="216069">
                                            <p:txEl>
                                              <p:charRg st="116" end="129"/>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16069">
                                            <p:txEl>
                                              <p:charRg st="129" end="139"/>
                                            </p:txEl>
                                          </p:spTgt>
                                        </p:tgtEl>
                                        <p:attrNameLst>
                                          <p:attrName>style.visibility</p:attrName>
                                        </p:attrNameLst>
                                      </p:cBhvr>
                                      <p:to>
                                        <p:strVal val="visible"/>
                                      </p:to>
                                    </p:set>
                                    <p:animEffect transition="in" filter="blinds(horizontal)">
                                      <p:cBhvr>
                                        <p:cTn id="34" dur="500"/>
                                        <p:tgtEl>
                                          <p:spTgt spid="216069">
                                            <p:txEl>
                                              <p:charRg st="129" end="13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16069">
                                            <p:txEl>
                                              <p:charRg st="139" end="154"/>
                                            </p:txEl>
                                          </p:spTgt>
                                        </p:tgtEl>
                                        <p:attrNameLst>
                                          <p:attrName>style.visibility</p:attrName>
                                        </p:attrNameLst>
                                      </p:cBhvr>
                                      <p:to>
                                        <p:strVal val="visible"/>
                                      </p:to>
                                    </p:set>
                                    <p:animEffect transition="in" filter="blinds(horizontal)">
                                      <p:cBhvr>
                                        <p:cTn id="37" dur="500"/>
                                        <p:tgtEl>
                                          <p:spTgt spid="216069">
                                            <p:txEl>
                                              <p:charRg st="139" end="154"/>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16069">
                                            <p:txEl>
                                              <p:charRg st="154" end="158"/>
                                            </p:txEl>
                                          </p:spTgt>
                                        </p:tgtEl>
                                        <p:attrNameLst>
                                          <p:attrName>style.visibility</p:attrName>
                                        </p:attrNameLst>
                                      </p:cBhvr>
                                      <p:to>
                                        <p:strVal val="visible"/>
                                      </p:to>
                                    </p:set>
                                    <p:animEffect transition="in" filter="blinds(horizontal)">
                                      <p:cBhvr>
                                        <p:cTn id="40" dur="500"/>
                                        <p:tgtEl>
                                          <p:spTgt spid="216069">
                                            <p:txEl>
                                              <p:charRg st="154" end="15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16070">
                                            <p:txEl>
                                              <p:charRg st="0" end="67"/>
                                            </p:txEl>
                                          </p:spTgt>
                                        </p:tgtEl>
                                        <p:attrNameLst>
                                          <p:attrName>style.visibility</p:attrName>
                                        </p:attrNameLst>
                                      </p:cBhvr>
                                      <p:to>
                                        <p:strVal val="visible"/>
                                      </p:to>
                                    </p:set>
                                    <p:animEffect transition="in" filter="blinds(horizontal)">
                                      <p:cBhvr>
                                        <p:cTn id="45" dur="500"/>
                                        <p:tgtEl>
                                          <p:spTgt spid="216070">
                                            <p:txEl>
                                              <p:charRg st="0" end="6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Rectangle 2"/>
          <p:cNvSpPr>
            <a:spLocks noGrp="1"/>
          </p:cNvSpPr>
          <p:nvPr>
            <p:ph type="title" idx="4294967295"/>
          </p:nvPr>
        </p:nvSpPr>
        <p:spPr>
          <a:xfrm>
            <a:off x="1273175" y="-227012"/>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例7.2-4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1709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1709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209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17093" name="Rectangle 3"/>
          <p:cNvSpPr>
            <a:spLocks noGrp="1"/>
          </p:cNvSpPr>
          <p:nvPr>
            <p:ph sz="quarter" idx="1"/>
          </p:nvPr>
        </p:nvSpPr>
        <p:spPr>
          <a:xfrm>
            <a:off x="827088" y="1233488"/>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125000"/>
              </a:lnSpc>
              <a:buFont typeface="Wingdings" panose="05000000000000000000" pitchFamily="2" charset="2"/>
              <a:buNone/>
            </a:pPr>
            <a:r>
              <a:rPr lang="zh-CN" altLang="en-US" sz="2400" b="1" dirty="0">
                <a:latin typeface="华文楷体" pitchFamily="2" charset="-122"/>
                <a:ea typeface="华文楷体" pitchFamily="2" charset="-122"/>
                <a:sym typeface="Arial" panose="020B0604020202020204" pitchFamily="34" charset="0"/>
              </a:rPr>
              <a:t>某商场对顾客所购买的商品实行打折销售，标准如下：</a:t>
            </a:r>
            <a:endParaRPr lang="zh-CN" altLang="en-US"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125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price&lt;200             </a:t>
            </a:r>
            <a:r>
              <a:rPr lang="zh-CN" altLang="en-US" sz="2400" b="1" dirty="0">
                <a:latin typeface="华文楷体" pitchFamily="2" charset="-122"/>
                <a:ea typeface="华文楷体" pitchFamily="2" charset="-122"/>
                <a:sym typeface="Arial" panose="020B0604020202020204" pitchFamily="34" charset="0"/>
              </a:rPr>
              <a:t>没有折扣</a:t>
            </a:r>
            <a:endParaRPr lang="zh-CN" altLang="en-US"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125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200&lt;=price&lt;500        3%</a:t>
            </a:r>
            <a:r>
              <a:rPr lang="zh-CN" altLang="en-US" sz="2400" b="1" dirty="0">
                <a:latin typeface="华文楷体" pitchFamily="2" charset="-122"/>
                <a:ea typeface="华文楷体" pitchFamily="2" charset="-122"/>
                <a:sym typeface="Arial" panose="020B0604020202020204" pitchFamily="34" charset="0"/>
              </a:rPr>
              <a:t>折扣</a:t>
            </a:r>
            <a:endParaRPr lang="zh-CN" altLang="en-US"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125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500&lt;=price&lt;1000      </a:t>
            </a:r>
            <a:r>
              <a:rPr lang="zh-CN" altLang="en-US" sz="2400" b="1" dirty="0">
                <a:latin typeface="华文楷体" pitchFamily="2" charset="-122"/>
                <a:ea typeface="华文楷体" pitchFamily="2" charset="-122"/>
                <a:sym typeface="Arial" panose="020B0604020202020204" pitchFamily="34" charset="0"/>
              </a:rPr>
              <a:t> </a:t>
            </a:r>
            <a:r>
              <a:rPr lang="en-US" altLang="zh-CN" sz="2400" b="1" dirty="0">
                <a:latin typeface="华文楷体" pitchFamily="2" charset="-122"/>
                <a:ea typeface="华文楷体" pitchFamily="2" charset="-122"/>
                <a:sym typeface="Arial" panose="020B0604020202020204" pitchFamily="34" charset="0"/>
              </a:rPr>
              <a:t>5%</a:t>
            </a:r>
            <a:r>
              <a:rPr lang="zh-CN" altLang="en-US" sz="2400" b="1" dirty="0">
                <a:latin typeface="华文楷体" pitchFamily="2" charset="-122"/>
                <a:ea typeface="华文楷体" pitchFamily="2" charset="-122"/>
                <a:sym typeface="Arial" panose="020B0604020202020204" pitchFamily="34" charset="0"/>
              </a:rPr>
              <a:t>折扣</a:t>
            </a:r>
            <a:endParaRPr lang="zh-CN" altLang="en-US"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125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1000&lt;=price&lt;2500    </a:t>
            </a:r>
            <a:r>
              <a:rPr lang="zh-CN" altLang="en-US" sz="2400" b="1" dirty="0">
                <a:latin typeface="华文楷体" pitchFamily="2" charset="-122"/>
                <a:ea typeface="华文楷体" pitchFamily="2" charset="-122"/>
                <a:sym typeface="Arial" panose="020B0604020202020204" pitchFamily="34" charset="0"/>
              </a:rPr>
              <a:t>  </a:t>
            </a:r>
            <a:r>
              <a:rPr lang="en-US" altLang="zh-CN" sz="2400" b="1" dirty="0">
                <a:latin typeface="华文楷体" pitchFamily="2" charset="-122"/>
                <a:ea typeface="华文楷体" pitchFamily="2" charset="-122"/>
                <a:sym typeface="Arial" panose="020B0604020202020204" pitchFamily="34" charset="0"/>
              </a:rPr>
              <a:t>8%</a:t>
            </a:r>
            <a:r>
              <a:rPr lang="zh-CN" altLang="en-US" sz="2400" b="1" dirty="0">
                <a:latin typeface="华文楷体" pitchFamily="2" charset="-122"/>
                <a:ea typeface="华文楷体" pitchFamily="2" charset="-122"/>
                <a:sym typeface="Arial" panose="020B0604020202020204" pitchFamily="34" charset="0"/>
              </a:rPr>
              <a:t>折扣</a:t>
            </a:r>
            <a:endParaRPr lang="zh-CN" altLang="en-US"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125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2500&lt;=price&lt;5000    </a:t>
            </a:r>
            <a:r>
              <a:rPr lang="zh-CN" altLang="en-US" sz="2400" b="1" dirty="0">
                <a:latin typeface="华文楷体" pitchFamily="2" charset="-122"/>
                <a:ea typeface="华文楷体" pitchFamily="2" charset="-122"/>
                <a:sym typeface="Arial" panose="020B0604020202020204" pitchFamily="34" charset="0"/>
              </a:rPr>
              <a:t>  </a:t>
            </a:r>
            <a:r>
              <a:rPr lang="en-US" altLang="zh-CN" sz="2400" b="1" dirty="0">
                <a:latin typeface="华文楷体" pitchFamily="2" charset="-122"/>
                <a:ea typeface="华文楷体" pitchFamily="2" charset="-122"/>
                <a:sym typeface="Arial" panose="020B0604020202020204" pitchFamily="34" charset="0"/>
              </a:rPr>
              <a:t>10%</a:t>
            </a:r>
            <a:r>
              <a:rPr lang="zh-CN" altLang="en-US" sz="2400" b="1" dirty="0">
                <a:latin typeface="华文楷体" pitchFamily="2" charset="-122"/>
                <a:ea typeface="华文楷体" pitchFamily="2" charset="-122"/>
                <a:sym typeface="Arial" panose="020B0604020202020204" pitchFamily="34" charset="0"/>
              </a:rPr>
              <a:t>折扣</a:t>
            </a:r>
            <a:endParaRPr lang="zh-CN" altLang="en-US"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125000"/>
              </a:lnSpc>
              <a:buFont typeface="Wingdings" panose="05000000000000000000" pitchFamily="2" charset="2"/>
              <a:buNone/>
            </a:pPr>
            <a:r>
              <a:rPr lang="en-US" altLang="zh-CN" sz="2400" b="1" dirty="0">
                <a:latin typeface="华文楷体" pitchFamily="2" charset="-122"/>
                <a:ea typeface="华文楷体" pitchFamily="2" charset="-122"/>
                <a:sym typeface="Arial" panose="020B0604020202020204" pitchFamily="34" charset="0"/>
              </a:rPr>
              <a:t>5000&lt;=price           14%</a:t>
            </a:r>
            <a:r>
              <a:rPr lang="zh-CN" altLang="en-US" sz="2400" b="1" dirty="0">
                <a:latin typeface="华文楷体" pitchFamily="2" charset="-122"/>
                <a:ea typeface="华文楷体" pitchFamily="2" charset="-122"/>
                <a:sym typeface="Arial" panose="020B0604020202020204" pitchFamily="34" charset="0"/>
              </a:rPr>
              <a:t>折扣</a:t>
            </a:r>
            <a:endParaRPr lang="zh-CN" altLang="en-US"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125000"/>
              </a:lnSpc>
              <a:buFont typeface="Wingdings" panose="05000000000000000000" pitchFamily="2" charset="2"/>
              <a:buNone/>
            </a:pPr>
            <a:r>
              <a:rPr lang="zh-CN" altLang="en-US" sz="2400" b="1" dirty="0">
                <a:latin typeface="华文楷体" pitchFamily="2" charset="-122"/>
                <a:ea typeface="华文楷体" pitchFamily="2" charset="-122"/>
                <a:sym typeface="Arial" panose="020B0604020202020204" pitchFamily="34" charset="0"/>
              </a:rPr>
              <a:t>输入所售商品的价格，求其实际销售价格。</a:t>
            </a:r>
            <a:endParaRPr lang="zh-CN" altLang="en-US" sz="2400" b="1" dirty="0">
              <a:latin typeface="华文楷体" pitchFamily="2" charset="-122"/>
              <a:ea typeface="华文楷体" pitchFamily="2" charset="-122"/>
              <a:sym typeface="Arial" panose="020B0604020202020204" pitchFamily="34" charset="0"/>
            </a:endParaRPr>
          </a:p>
          <a:p>
            <a:pPr marL="0" lvl="0" indent="0" algn="just" eaLnBrk="1" hangingPunct="1">
              <a:lnSpc>
                <a:spcPct val="125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请同学们试着编程实现。</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5000"/>
              </a:lnSpc>
              <a:buFont typeface="Wingdings" panose="05000000000000000000" pitchFamily="2" charset="2"/>
              <a:buNone/>
            </a:pPr>
            <a:endParaRPr lang="en-US" altLang="zh-CN" sz="24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7093">
                                            <p:txEl>
                                              <p:charRg st="0" end="25"/>
                                            </p:txEl>
                                          </p:spTgt>
                                        </p:tgtEl>
                                        <p:attrNameLst>
                                          <p:attrName>style.visibility</p:attrName>
                                        </p:attrNameLst>
                                      </p:cBhvr>
                                      <p:to>
                                        <p:strVal val="visible"/>
                                      </p:to>
                                    </p:set>
                                    <p:animEffect transition="in" filter="blinds(horizontal)">
                                      <p:cBhvr>
                                        <p:cTn id="7" dur="500"/>
                                        <p:tgtEl>
                                          <p:spTgt spid="217093">
                                            <p:txEl>
                                              <p:charRg st="0" end="2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7093">
                                            <p:txEl>
                                              <p:charRg st="25" end="52"/>
                                            </p:txEl>
                                          </p:spTgt>
                                        </p:tgtEl>
                                        <p:attrNameLst>
                                          <p:attrName>style.visibility</p:attrName>
                                        </p:attrNameLst>
                                      </p:cBhvr>
                                      <p:to>
                                        <p:strVal val="visible"/>
                                      </p:to>
                                    </p:set>
                                    <p:animEffect transition="in" filter="blinds(horizontal)">
                                      <p:cBhvr>
                                        <p:cTn id="10" dur="500"/>
                                        <p:tgtEl>
                                          <p:spTgt spid="217093">
                                            <p:txEl>
                                              <p:charRg st="25" end="5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7093">
                                            <p:txEl>
                                              <p:charRg st="52" end="79"/>
                                            </p:txEl>
                                          </p:spTgt>
                                        </p:tgtEl>
                                        <p:attrNameLst>
                                          <p:attrName>style.visibility</p:attrName>
                                        </p:attrNameLst>
                                      </p:cBhvr>
                                      <p:to>
                                        <p:strVal val="visible"/>
                                      </p:to>
                                    </p:set>
                                    <p:animEffect transition="in" filter="blinds(horizontal)">
                                      <p:cBhvr>
                                        <p:cTn id="13" dur="500"/>
                                        <p:tgtEl>
                                          <p:spTgt spid="217093">
                                            <p:txEl>
                                              <p:charRg st="52" end="79"/>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17093">
                                            <p:txEl>
                                              <p:charRg st="79" end="106"/>
                                            </p:txEl>
                                          </p:spTgt>
                                        </p:tgtEl>
                                        <p:attrNameLst>
                                          <p:attrName>style.visibility</p:attrName>
                                        </p:attrNameLst>
                                      </p:cBhvr>
                                      <p:to>
                                        <p:strVal val="visible"/>
                                      </p:to>
                                    </p:set>
                                    <p:animEffect transition="in" filter="blinds(horizontal)">
                                      <p:cBhvr>
                                        <p:cTn id="16" dur="500"/>
                                        <p:tgtEl>
                                          <p:spTgt spid="217093">
                                            <p:txEl>
                                              <p:charRg st="79" end="10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17093">
                                            <p:txEl>
                                              <p:charRg st="106" end="133"/>
                                            </p:txEl>
                                          </p:spTgt>
                                        </p:tgtEl>
                                        <p:attrNameLst>
                                          <p:attrName>style.visibility</p:attrName>
                                        </p:attrNameLst>
                                      </p:cBhvr>
                                      <p:to>
                                        <p:strVal val="visible"/>
                                      </p:to>
                                    </p:set>
                                    <p:animEffect transition="in" filter="blinds(horizontal)">
                                      <p:cBhvr>
                                        <p:cTn id="19" dur="500"/>
                                        <p:tgtEl>
                                          <p:spTgt spid="217093">
                                            <p:txEl>
                                              <p:charRg st="106" end="13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17093">
                                            <p:txEl>
                                              <p:charRg st="133" end="161"/>
                                            </p:txEl>
                                          </p:spTgt>
                                        </p:tgtEl>
                                        <p:attrNameLst>
                                          <p:attrName>style.visibility</p:attrName>
                                        </p:attrNameLst>
                                      </p:cBhvr>
                                      <p:to>
                                        <p:strVal val="visible"/>
                                      </p:to>
                                    </p:set>
                                    <p:animEffect transition="in" filter="blinds(horizontal)">
                                      <p:cBhvr>
                                        <p:cTn id="22" dur="500"/>
                                        <p:tgtEl>
                                          <p:spTgt spid="217093">
                                            <p:txEl>
                                              <p:charRg st="133" end="16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7093">
                                            <p:txEl>
                                              <p:charRg st="161" end="189"/>
                                            </p:txEl>
                                          </p:spTgt>
                                        </p:tgtEl>
                                        <p:attrNameLst>
                                          <p:attrName>style.visibility</p:attrName>
                                        </p:attrNameLst>
                                      </p:cBhvr>
                                      <p:to>
                                        <p:strVal val="visible"/>
                                      </p:to>
                                    </p:set>
                                    <p:animEffect transition="in" filter="blinds(horizontal)">
                                      <p:cBhvr>
                                        <p:cTn id="25" dur="500"/>
                                        <p:tgtEl>
                                          <p:spTgt spid="217093">
                                            <p:txEl>
                                              <p:charRg st="161" end="18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17093">
                                            <p:txEl>
                                              <p:charRg st="189" end="209"/>
                                            </p:txEl>
                                          </p:spTgt>
                                        </p:tgtEl>
                                        <p:attrNameLst>
                                          <p:attrName>style.visibility</p:attrName>
                                        </p:attrNameLst>
                                      </p:cBhvr>
                                      <p:to>
                                        <p:strVal val="visible"/>
                                      </p:to>
                                    </p:set>
                                    <p:animEffect transition="in" filter="blinds(horizontal)">
                                      <p:cBhvr>
                                        <p:cTn id="28" dur="500"/>
                                        <p:tgtEl>
                                          <p:spTgt spid="217093">
                                            <p:txEl>
                                              <p:charRg st="189" end="20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17093">
                                            <p:txEl>
                                              <p:charRg st="209" end="221"/>
                                            </p:txEl>
                                          </p:spTgt>
                                        </p:tgtEl>
                                        <p:attrNameLst>
                                          <p:attrName>style.visibility</p:attrName>
                                        </p:attrNameLst>
                                      </p:cBhvr>
                                      <p:to>
                                        <p:strVal val="visible"/>
                                      </p:to>
                                    </p:set>
                                    <p:animEffect transition="in" filter="wipe(up)">
                                      <p:cBhvr>
                                        <p:cTn id="33" dur="500"/>
                                        <p:tgtEl>
                                          <p:spTgt spid="217093">
                                            <p:txEl>
                                              <p:charRg st="209" end="2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4579" name="页脚占位符 4"/>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24580" name="Picture 22"/>
          <p:cNvPicPr>
            <a:picLocks noChangeAspect="1"/>
          </p:cNvPicPr>
          <p:nvPr/>
        </p:nvPicPr>
        <p:blipFill>
          <a:blip r:embed="rId1"/>
          <a:stretch>
            <a:fillRect/>
          </a:stretch>
        </p:blipFill>
        <p:spPr>
          <a:xfrm>
            <a:off x="2339975" y="1989138"/>
            <a:ext cx="6264275" cy="4214812"/>
          </a:xfrm>
          <a:prstGeom prst="rect">
            <a:avLst/>
          </a:prstGeom>
          <a:noFill/>
          <a:ln w="9525">
            <a:noFill/>
          </a:ln>
        </p:spPr>
      </p:pic>
      <p:sp>
        <p:nvSpPr>
          <p:cNvPr id="24581" name="Text Box 3"/>
          <p:cNvSpPr txBox="1"/>
          <p:nvPr/>
        </p:nvSpPr>
        <p:spPr>
          <a:xfrm>
            <a:off x="1331913" y="1341438"/>
            <a:ext cx="1106487" cy="376237"/>
          </a:xfrm>
          <a:prstGeom prst="rect">
            <a:avLst/>
          </a:prstGeom>
          <a:solidFill>
            <a:schemeClr val="bg1"/>
          </a:solidFill>
          <a:ln w="9525" cap="flat" cmpd="sng">
            <a:solidFill>
              <a:srgbClr val="CC0000"/>
            </a:solidFill>
            <a:prstDash val="solid"/>
            <a:miter/>
            <a:headEnd type="none" w="med" len="med"/>
            <a:tailEnd type="none" w="med" len="med"/>
          </a:ln>
        </p:spPr>
        <p:txBody>
          <a:bodyPr>
            <a:spAutoFit/>
          </a:bodyPr>
          <a:p>
            <a:pPr algn="ctr" eaLnBrk="1" hangingPunct="1"/>
            <a:r>
              <a:rPr lang="zh-CN" altLang="en-US" b="1" dirty="0">
                <a:solidFill>
                  <a:srgbClr val="FF0000"/>
                </a:solidFill>
                <a:latin typeface="Monotype Corsiva" pitchFamily="66" charset="0"/>
                <a:ea typeface="楷体_GB2312" pitchFamily="1" charset="-122"/>
              </a:rPr>
              <a:t>菜单栏</a:t>
            </a:r>
            <a:endParaRPr lang="zh-CN" altLang="en-US" b="1" dirty="0">
              <a:solidFill>
                <a:srgbClr val="FF0000"/>
              </a:solidFill>
              <a:latin typeface="Monotype Corsiva" pitchFamily="66" charset="0"/>
              <a:ea typeface="楷体_GB2312" pitchFamily="1" charset="-122"/>
            </a:endParaRPr>
          </a:p>
        </p:txBody>
      </p:sp>
      <p:sp>
        <p:nvSpPr>
          <p:cNvPr id="24582" name="Line 4"/>
          <p:cNvSpPr/>
          <p:nvPr/>
        </p:nvSpPr>
        <p:spPr>
          <a:xfrm>
            <a:off x="1974850" y="1722438"/>
            <a:ext cx="685800" cy="457200"/>
          </a:xfrm>
          <a:prstGeom prst="line">
            <a:avLst/>
          </a:prstGeom>
          <a:ln w="9525" cap="flat" cmpd="sng">
            <a:solidFill>
              <a:srgbClr val="FF0000"/>
            </a:solidFill>
            <a:prstDash val="solid"/>
            <a:headEnd type="none" w="med" len="med"/>
            <a:tailEnd type="triangle" w="med" len="med"/>
          </a:ln>
        </p:spPr>
      </p:sp>
      <p:sp>
        <p:nvSpPr>
          <p:cNvPr id="24583" name="Text Box 5"/>
          <p:cNvSpPr txBox="1"/>
          <p:nvPr/>
        </p:nvSpPr>
        <p:spPr>
          <a:xfrm>
            <a:off x="2555875" y="1341438"/>
            <a:ext cx="996950" cy="376237"/>
          </a:xfrm>
          <a:prstGeom prst="rect">
            <a:avLst/>
          </a:prstGeom>
          <a:solidFill>
            <a:schemeClr val="bg1"/>
          </a:solidFill>
          <a:ln w="9525" cap="flat" cmpd="sng">
            <a:solidFill>
              <a:srgbClr val="CC0000"/>
            </a:solidFill>
            <a:prstDash val="solid"/>
            <a:miter/>
            <a:headEnd type="none" w="med" len="med"/>
            <a:tailEnd type="none" w="med" len="med"/>
          </a:ln>
        </p:spPr>
        <p:txBody>
          <a:bodyPr>
            <a:spAutoFit/>
          </a:bodyPr>
          <a:p>
            <a:pPr algn="ctr" eaLnBrk="1" hangingPunct="1"/>
            <a:r>
              <a:rPr lang="zh-CN" altLang="en-US" b="1" dirty="0">
                <a:solidFill>
                  <a:srgbClr val="FF0000"/>
                </a:solidFill>
                <a:latin typeface="Monotype Corsiva" pitchFamily="66" charset="0"/>
                <a:ea typeface="楷体_GB2312" pitchFamily="1" charset="-122"/>
              </a:rPr>
              <a:t>工具栏</a:t>
            </a:r>
            <a:endParaRPr lang="zh-CN" altLang="en-US" b="1" dirty="0">
              <a:solidFill>
                <a:srgbClr val="FF0000"/>
              </a:solidFill>
              <a:latin typeface="Monotype Corsiva" pitchFamily="66" charset="0"/>
              <a:ea typeface="楷体_GB2312" pitchFamily="1" charset="-122"/>
            </a:endParaRPr>
          </a:p>
        </p:txBody>
      </p:sp>
      <p:sp>
        <p:nvSpPr>
          <p:cNvPr id="24584" name="Line 6"/>
          <p:cNvSpPr/>
          <p:nvPr/>
        </p:nvSpPr>
        <p:spPr>
          <a:xfrm>
            <a:off x="3117850" y="1722438"/>
            <a:ext cx="0" cy="685800"/>
          </a:xfrm>
          <a:prstGeom prst="line">
            <a:avLst/>
          </a:prstGeom>
          <a:ln w="9525" cap="flat" cmpd="sng">
            <a:solidFill>
              <a:srgbClr val="FF0000"/>
            </a:solidFill>
            <a:prstDash val="solid"/>
            <a:headEnd type="none" w="med" len="med"/>
            <a:tailEnd type="triangle" w="med" len="med"/>
          </a:ln>
        </p:spPr>
      </p:sp>
      <p:sp>
        <p:nvSpPr>
          <p:cNvPr id="24585" name="Text Box 7"/>
          <p:cNvSpPr txBox="1"/>
          <p:nvPr/>
        </p:nvSpPr>
        <p:spPr>
          <a:xfrm>
            <a:off x="3840163" y="1341438"/>
            <a:ext cx="1574800" cy="376237"/>
          </a:xfrm>
          <a:prstGeom prst="rect">
            <a:avLst/>
          </a:prstGeom>
          <a:solidFill>
            <a:schemeClr val="bg1"/>
          </a:solidFill>
          <a:ln w="9525" cap="flat" cmpd="sng">
            <a:solidFill>
              <a:srgbClr val="CC0000"/>
            </a:solidFill>
            <a:prstDash val="solid"/>
            <a:miter/>
            <a:headEnd type="none" w="med" len="med"/>
            <a:tailEnd type="none" w="med" len="med"/>
          </a:ln>
        </p:spPr>
        <p:txBody>
          <a:bodyPr wrap="none">
            <a:spAutoFit/>
          </a:bodyPr>
          <a:p>
            <a:pPr algn="ctr" eaLnBrk="1" hangingPunct="1"/>
            <a:r>
              <a:rPr lang="zh-CN" altLang="en-US" b="1" dirty="0">
                <a:solidFill>
                  <a:srgbClr val="FF0000"/>
                </a:solidFill>
                <a:latin typeface="Monotype Corsiva" pitchFamily="66" charset="0"/>
                <a:ea typeface="楷体_GB2312" pitchFamily="1" charset="-122"/>
              </a:rPr>
              <a:t>文件编辑窗口</a:t>
            </a:r>
            <a:endParaRPr lang="zh-CN" altLang="en-US" b="1" dirty="0">
              <a:solidFill>
                <a:srgbClr val="FF0000"/>
              </a:solidFill>
              <a:latin typeface="Monotype Corsiva" pitchFamily="66" charset="0"/>
              <a:ea typeface="楷体_GB2312" pitchFamily="1" charset="-122"/>
            </a:endParaRPr>
          </a:p>
        </p:txBody>
      </p:sp>
      <p:sp>
        <p:nvSpPr>
          <p:cNvPr id="24586" name="Line 8"/>
          <p:cNvSpPr/>
          <p:nvPr/>
        </p:nvSpPr>
        <p:spPr>
          <a:xfrm>
            <a:off x="4565650" y="1722438"/>
            <a:ext cx="6350" cy="1346200"/>
          </a:xfrm>
          <a:prstGeom prst="line">
            <a:avLst/>
          </a:prstGeom>
          <a:ln w="9525" cap="flat" cmpd="sng">
            <a:solidFill>
              <a:srgbClr val="FF0000"/>
            </a:solidFill>
            <a:prstDash val="solid"/>
            <a:headEnd type="none" w="med" len="med"/>
            <a:tailEnd type="triangle" w="med" len="med"/>
          </a:ln>
        </p:spPr>
      </p:sp>
      <p:sp>
        <p:nvSpPr>
          <p:cNvPr id="24587" name="Text Box 9"/>
          <p:cNvSpPr txBox="1"/>
          <p:nvPr/>
        </p:nvSpPr>
        <p:spPr>
          <a:xfrm>
            <a:off x="679450" y="2560638"/>
            <a:ext cx="1444625" cy="376237"/>
          </a:xfrm>
          <a:prstGeom prst="rect">
            <a:avLst/>
          </a:prstGeom>
          <a:solidFill>
            <a:schemeClr val="bg1"/>
          </a:solidFill>
          <a:ln w="9525" cap="flat" cmpd="sng">
            <a:solidFill>
              <a:srgbClr val="CC0000"/>
            </a:solidFill>
            <a:prstDash val="solid"/>
            <a:miter/>
            <a:headEnd type="none" w="med" len="med"/>
            <a:tailEnd type="none" w="med" len="med"/>
          </a:ln>
        </p:spPr>
        <p:txBody>
          <a:bodyPr>
            <a:spAutoFit/>
          </a:bodyPr>
          <a:p>
            <a:pPr algn="ctr" eaLnBrk="1" hangingPunct="1"/>
            <a:r>
              <a:rPr lang="zh-CN" altLang="en-US" b="1" dirty="0">
                <a:solidFill>
                  <a:srgbClr val="FF0000"/>
                </a:solidFill>
                <a:latin typeface="Monotype Corsiva" pitchFamily="66" charset="0"/>
                <a:ea typeface="楷体_GB2312" pitchFamily="1" charset="-122"/>
              </a:rPr>
              <a:t>工作空间</a:t>
            </a:r>
            <a:endParaRPr lang="zh-CN" altLang="en-US" b="1" dirty="0">
              <a:solidFill>
                <a:srgbClr val="FF0000"/>
              </a:solidFill>
              <a:latin typeface="Monotype Corsiva" pitchFamily="66" charset="0"/>
              <a:ea typeface="楷体_GB2312" pitchFamily="1" charset="-122"/>
            </a:endParaRPr>
          </a:p>
        </p:txBody>
      </p:sp>
      <p:sp>
        <p:nvSpPr>
          <p:cNvPr id="24588" name="Line 10"/>
          <p:cNvSpPr/>
          <p:nvPr/>
        </p:nvSpPr>
        <p:spPr>
          <a:xfrm>
            <a:off x="2124075" y="2781300"/>
            <a:ext cx="765175" cy="922338"/>
          </a:xfrm>
          <a:prstGeom prst="line">
            <a:avLst/>
          </a:prstGeom>
          <a:ln w="9525" cap="flat" cmpd="sng">
            <a:solidFill>
              <a:srgbClr val="FF0000"/>
            </a:solidFill>
            <a:prstDash val="solid"/>
            <a:headEnd type="none" w="med" len="med"/>
            <a:tailEnd type="triangle" w="med" len="med"/>
          </a:ln>
        </p:spPr>
      </p:sp>
      <p:sp>
        <p:nvSpPr>
          <p:cNvPr id="24589" name="Text Box 11"/>
          <p:cNvSpPr txBox="1"/>
          <p:nvPr/>
        </p:nvSpPr>
        <p:spPr>
          <a:xfrm>
            <a:off x="682625" y="4160838"/>
            <a:ext cx="1368425" cy="650875"/>
          </a:xfrm>
          <a:prstGeom prst="rect">
            <a:avLst/>
          </a:prstGeom>
          <a:solidFill>
            <a:schemeClr val="bg1"/>
          </a:solidFill>
          <a:ln w="9525" cap="flat" cmpd="sng">
            <a:solidFill>
              <a:srgbClr val="CC0000"/>
            </a:solidFill>
            <a:prstDash val="solid"/>
            <a:miter/>
            <a:headEnd type="none" w="med" len="med"/>
            <a:tailEnd type="none" w="med" len="med"/>
          </a:ln>
        </p:spPr>
        <p:txBody>
          <a:bodyPr>
            <a:spAutoFit/>
          </a:bodyPr>
          <a:p>
            <a:pPr algn="ctr" eaLnBrk="1" hangingPunct="1"/>
            <a:r>
              <a:rPr lang="zh-CN" altLang="en-US" b="1" dirty="0">
                <a:solidFill>
                  <a:srgbClr val="FF0000"/>
                </a:solidFill>
                <a:latin typeface="Monotype Corsiva" pitchFamily="66" charset="0"/>
                <a:ea typeface="楷体_GB2312" pitchFamily="1" charset="-122"/>
              </a:rPr>
              <a:t>历史命令</a:t>
            </a:r>
            <a:endParaRPr lang="zh-CN" altLang="en-US" b="1" dirty="0">
              <a:solidFill>
                <a:srgbClr val="FF0000"/>
              </a:solidFill>
              <a:latin typeface="Monotype Corsiva" pitchFamily="66" charset="0"/>
              <a:ea typeface="楷体_GB2312" pitchFamily="1" charset="-122"/>
            </a:endParaRPr>
          </a:p>
          <a:p>
            <a:pPr algn="ctr" eaLnBrk="1" hangingPunct="1"/>
            <a:r>
              <a:rPr lang="zh-CN" altLang="en-US" b="1" dirty="0">
                <a:solidFill>
                  <a:srgbClr val="FF0000"/>
                </a:solidFill>
                <a:latin typeface="Monotype Corsiva" pitchFamily="66" charset="0"/>
                <a:ea typeface="楷体_GB2312" pitchFamily="1" charset="-122"/>
              </a:rPr>
              <a:t>窗口</a:t>
            </a:r>
            <a:endParaRPr lang="zh-CN" altLang="en-US" b="1" dirty="0">
              <a:solidFill>
                <a:srgbClr val="FF0000"/>
              </a:solidFill>
              <a:latin typeface="Monotype Corsiva" pitchFamily="66" charset="0"/>
              <a:ea typeface="楷体_GB2312" pitchFamily="1" charset="-122"/>
            </a:endParaRPr>
          </a:p>
        </p:txBody>
      </p:sp>
      <p:sp>
        <p:nvSpPr>
          <p:cNvPr id="24590" name="Line 12"/>
          <p:cNvSpPr/>
          <p:nvPr/>
        </p:nvSpPr>
        <p:spPr>
          <a:xfrm>
            <a:off x="1822450" y="4846638"/>
            <a:ext cx="1066800" cy="457200"/>
          </a:xfrm>
          <a:prstGeom prst="line">
            <a:avLst/>
          </a:prstGeom>
          <a:ln w="9525" cap="flat" cmpd="sng">
            <a:solidFill>
              <a:srgbClr val="FF0000"/>
            </a:solidFill>
            <a:prstDash val="solid"/>
            <a:headEnd type="none" w="med" len="med"/>
            <a:tailEnd type="triangle" w="med" len="med"/>
          </a:ln>
        </p:spPr>
      </p:sp>
      <p:sp>
        <p:nvSpPr>
          <p:cNvPr id="24591" name="Text Box 13"/>
          <p:cNvSpPr txBox="1"/>
          <p:nvPr/>
        </p:nvSpPr>
        <p:spPr>
          <a:xfrm>
            <a:off x="676275" y="5308600"/>
            <a:ext cx="1592263" cy="376238"/>
          </a:xfrm>
          <a:prstGeom prst="rect">
            <a:avLst/>
          </a:prstGeom>
          <a:solidFill>
            <a:schemeClr val="bg1"/>
          </a:solidFill>
          <a:ln w="9525" cap="flat" cmpd="sng">
            <a:solidFill>
              <a:srgbClr val="CC0000"/>
            </a:solidFill>
            <a:prstDash val="solid"/>
            <a:miter/>
            <a:headEnd type="none" w="med" len="med"/>
            <a:tailEnd type="none" w="med" len="med"/>
          </a:ln>
        </p:spPr>
        <p:txBody>
          <a:bodyPr>
            <a:spAutoFit/>
          </a:bodyPr>
          <a:p>
            <a:pPr algn="ctr" eaLnBrk="1" hangingPunct="1"/>
            <a:r>
              <a:rPr lang="en-US" altLang="zh-CN" b="1" dirty="0">
                <a:solidFill>
                  <a:srgbClr val="FF0000"/>
                </a:solidFill>
                <a:latin typeface="Monotype Corsiva" pitchFamily="66" charset="0"/>
              </a:rPr>
              <a:t>Start </a:t>
            </a:r>
            <a:r>
              <a:rPr lang="zh-CN" altLang="en-US" b="1" dirty="0">
                <a:solidFill>
                  <a:srgbClr val="FF0000"/>
                </a:solidFill>
                <a:latin typeface="Monotype Corsiva" pitchFamily="66" charset="0"/>
                <a:ea typeface="楷体_GB2312" pitchFamily="1" charset="-122"/>
              </a:rPr>
              <a:t>菜单</a:t>
            </a:r>
            <a:endParaRPr lang="zh-CN" altLang="en-US" b="1" dirty="0">
              <a:solidFill>
                <a:srgbClr val="FF0000"/>
              </a:solidFill>
              <a:latin typeface="Monotype Corsiva" pitchFamily="66" charset="0"/>
              <a:ea typeface="楷体_GB2312" pitchFamily="1" charset="-122"/>
            </a:endParaRPr>
          </a:p>
        </p:txBody>
      </p:sp>
      <p:sp>
        <p:nvSpPr>
          <p:cNvPr id="24592" name="Line 14"/>
          <p:cNvSpPr/>
          <p:nvPr/>
        </p:nvSpPr>
        <p:spPr>
          <a:xfrm>
            <a:off x="1822450" y="5684838"/>
            <a:ext cx="733425" cy="265112"/>
          </a:xfrm>
          <a:prstGeom prst="line">
            <a:avLst/>
          </a:prstGeom>
          <a:ln w="9525" cap="flat" cmpd="sng">
            <a:solidFill>
              <a:srgbClr val="FF0000"/>
            </a:solidFill>
            <a:prstDash val="solid"/>
            <a:headEnd type="none" w="med" len="med"/>
            <a:tailEnd type="triangle" w="med" len="med"/>
          </a:ln>
        </p:spPr>
      </p:sp>
      <p:sp>
        <p:nvSpPr>
          <p:cNvPr id="24593" name="Text Box 15"/>
          <p:cNvSpPr txBox="1"/>
          <p:nvPr/>
        </p:nvSpPr>
        <p:spPr>
          <a:xfrm>
            <a:off x="5937250" y="1341438"/>
            <a:ext cx="1295400" cy="376237"/>
          </a:xfrm>
          <a:prstGeom prst="rect">
            <a:avLst/>
          </a:prstGeom>
          <a:solidFill>
            <a:schemeClr val="bg1"/>
          </a:solidFill>
          <a:ln w="9525" cap="flat" cmpd="sng">
            <a:solidFill>
              <a:srgbClr val="CC0000"/>
            </a:solidFill>
            <a:prstDash val="solid"/>
            <a:miter/>
            <a:headEnd type="none" w="med" len="med"/>
            <a:tailEnd type="none" w="med" len="med"/>
          </a:ln>
        </p:spPr>
        <p:txBody>
          <a:bodyPr>
            <a:spAutoFit/>
          </a:bodyPr>
          <a:p>
            <a:pPr algn="ctr" eaLnBrk="1" hangingPunct="1"/>
            <a:r>
              <a:rPr lang="zh-CN" altLang="en-US" b="1" dirty="0">
                <a:solidFill>
                  <a:srgbClr val="FF0000"/>
                </a:solidFill>
                <a:latin typeface="Monotype Corsiva" pitchFamily="66" charset="0"/>
                <a:ea typeface="楷体_GB2312" pitchFamily="1" charset="-122"/>
              </a:rPr>
              <a:t>命令窗口</a:t>
            </a:r>
            <a:endParaRPr lang="zh-CN" altLang="en-US" b="1" dirty="0">
              <a:solidFill>
                <a:srgbClr val="FF0000"/>
              </a:solidFill>
              <a:latin typeface="Monotype Corsiva" pitchFamily="66" charset="0"/>
              <a:ea typeface="楷体_GB2312" pitchFamily="1" charset="-122"/>
            </a:endParaRPr>
          </a:p>
        </p:txBody>
      </p:sp>
      <p:sp>
        <p:nvSpPr>
          <p:cNvPr id="24594" name="Line 16"/>
          <p:cNvSpPr/>
          <p:nvPr/>
        </p:nvSpPr>
        <p:spPr>
          <a:xfrm flipH="1">
            <a:off x="6516688" y="1722438"/>
            <a:ext cx="30162" cy="3001962"/>
          </a:xfrm>
          <a:prstGeom prst="line">
            <a:avLst/>
          </a:prstGeom>
          <a:ln w="9525" cap="flat" cmpd="sng">
            <a:solidFill>
              <a:srgbClr val="FF0000"/>
            </a:solidFill>
            <a:prstDash val="solid"/>
            <a:headEnd type="none" w="med" len="med"/>
            <a:tailEnd type="triangle" w="med" len="med"/>
          </a:ln>
        </p:spPr>
      </p:sp>
      <p:sp>
        <p:nvSpPr>
          <p:cNvPr id="24595" name="Text Box 17"/>
          <p:cNvSpPr txBox="1"/>
          <p:nvPr/>
        </p:nvSpPr>
        <p:spPr>
          <a:xfrm>
            <a:off x="5435600" y="5300663"/>
            <a:ext cx="1447800" cy="376237"/>
          </a:xfrm>
          <a:prstGeom prst="rect">
            <a:avLst/>
          </a:prstGeom>
          <a:solidFill>
            <a:schemeClr val="bg1"/>
          </a:solidFill>
          <a:ln w="9525" cap="flat" cmpd="sng">
            <a:solidFill>
              <a:srgbClr val="CC0000"/>
            </a:solidFill>
            <a:prstDash val="solid"/>
            <a:miter/>
            <a:headEnd type="none" w="med" len="med"/>
            <a:tailEnd type="none" w="med" len="med"/>
          </a:ln>
        </p:spPr>
        <p:txBody>
          <a:bodyPr>
            <a:spAutoFit/>
          </a:bodyPr>
          <a:p>
            <a:pPr algn="ctr" eaLnBrk="1" hangingPunct="1"/>
            <a:r>
              <a:rPr lang="zh-CN" altLang="en-US" b="1" dirty="0">
                <a:solidFill>
                  <a:srgbClr val="FF0000"/>
                </a:solidFill>
                <a:latin typeface="Monotype Corsiva" pitchFamily="66" charset="0"/>
                <a:ea typeface="楷体_GB2312" pitchFamily="1" charset="-122"/>
              </a:rPr>
              <a:t>命令提示符</a:t>
            </a:r>
            <a:endParaRPr lang="zh-CN" altLang="en-US" b="1" dirty="0">
              <a:solidFill>
                <a:srgbClr val="FF0000"/>
              </a:solidFill>
              <a:latin typeface="Monotype Corsiva" pitchFamily="66" charset="0"/>
              <a:ea typeface="楷体_GB2312" pitchFamily="1" charset="-122"/>
            </a:endParaRPr>
          </a:p>
        </p:txBody>
      </p:sp>
      <p:sp>
        <p:nvSpPr>
          <p:cNvPr id="24596" name="Line 18"/>
          <p:cNvSpPr/>
          <p:nvPr/>
        </p:nvSpPr>
        <p:spPr>
          <a:xfrm flipH="1" flipV="1">
            <a:off x="3995738" y="4724400"/>
            <a:ext cx="1439862" cy="792163"/>
          </a:xfrm>
          <a:prstGeom prst="line">
            <a:avLst/>
          </a:prstGeom>
          <a:ln w="9525" cap="flat" cmpd="sng">
            <a:solidFill>
              <a:srgbClr val="FF0000"/>
            </a:solidFill>
            <a:prstDash val="solid"/>
            <a:headEnd type="none" w="med" len="med"/>
            <a:tailEnd type="triangle" w="med" len="med"/>
          </a:ln>
        </p:spPr>
      </p:sp>
      <p:sp>
        <p:nvSpPr>
          <p:cNvPr id="24597" name="Rectangle 20"/>
          <p:cNvSpPr/>
          <p:nvPr/>
        </p:nvSpPr>
        <p:spPr>
          <a:xfrm>
            <a:off x="1187450" y="363538"/>
            <a:ext cx="5099050" cy="646112"/>
          </a:xfrm>
          <a:prstGeom prst="rect">
            <a:avLst/>
          </a:prstGeom>
          <a:noFill/>
          <a:ln w="9525">
            <a:noFill/>
          </a:ln>
        </p:spPr>
        <p:txBody>
          <a:bodyPr wrap="none">
            <a:spAutoFit/>
          </a:bodyPr>
          <a:p>
            <a:pPr marL="838200" indent="-838200" eaLnBrk="1" hangingPunct="1">
              <a:spcBef>
                <a:spcPct val="20000"/>
              </a:spcBef>
            </a:pPr>
            <a:r>
              <a:rPr lang="en-US" altLang="zh-CN" sz="3600" b="1" dirty="0">
                <a:solidFill>
                  <a:srgbClr val="4D009A"/>
                </a:solidFill>
                <a:latin typeface="华文楷体" pitchFamily="2" charset="-122"/>
                <a:ea typeface="华文楷体" pitchFamily="2" charset="-122"/>
                <a:sym typeface="Arial" panose="020B0604020202020204" pitchFamily="34" charset="0"/>
              </a:rPr>
              <a:t>2.1 </a:t>
            </a:r>
            <a:r>
              <a:rPr lang="zh-CN" altLang="en-US" sz="3600" b="1" dirty="0">
                <a:solidFill>
                  <a:srgbClr val="4D009A"/>
                </a:solidFill>
                <a:latin typeface="华文楷体" pitchFamily="2" charset="-122"/>
                <a:ea typeface="华文楷体" pitchFamily="2" charset="-122"/>
                <a:sym typeface="Arial" panose="020B0604020202020204" pitchFamily="34" charset="0"/>
              </a:rPr>
              <a:t>启动与退出</a:t>
            </a:r>
            <a:r>
              <a:rPr lang="en-US" altLang="zh-CN" sz="3600" b="1" dirty="0">
                <a:solidFill>
                  <a:srgbClr val="4D009A"/>
                </a:solidFill>
                <a:latin typeface="华文楷体" pitchFamily="2" charset="-122"/>
                <a:ea typeface="华文楷体" pitchFamily="2" charset="-122"/>
                <a:sym typeface="Arial" panose="020B0604020202020204" pitchFamily="34" charset="0"/>
              </a:rPr>
              <a:t>MATLAB </a:t>
            </a:r>
            <a:endParaRPr lang="zh-CN" altLang="en-US" sz="3600" b="1" dirty="0">
              <a:solidFill>
                <a:srgbClr val="4D009A"/>
              </a:solidFill>
              <a:latin typeface="华文楷体" pitchFamily="2" charset="-122"/>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5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5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5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9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5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5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5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5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5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animBg="1"/>
      <p:bldP spid="24583" grpId="0" animBg="1"/>
      <p:bldP spid="24585" grpId="0" animBg="1"/>
      <p:bldP spid="24587" grpId="0" animBg="1"/>
      <p:bldP spid="24589" grpId="0" animBg="1"/>
      <p:bldP spid="24591" grpId="0" animBg="1"/>
      <p:bldP spid="24593" grpId="0" animBg="1"/>
      <p:bldP spid="24595"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Rectangle 2"/>
          <p:cNvSpPr>
            <a:spLocks noGrp="1"/>
          </p:cNvSpPr>
          <p:nvPr>
            <p:ph type="title" idx="4294967295"/>
          </p:nvPr>
        </p:nvSpPr>
        <p:spPr>
          <a:xfrm>
            <a:off x="1120775" y="-171450"/>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程序如下</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1811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1811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210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18117" name="Rectangle 3"/>
          <p:cNvSpPr>
            <a:spLocks noGrp="1"/>
          </p:cNvSpPr>
          <p:nvPr>
            <p:ph sz="quarter" idx="1"/>
          </p:nvPr>
        </p:nvSpPr>
        <p:spPr>
          <a:xfrm>
            <a:off x="900113" y="1268413"/>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price = input(‘</a:t>
            </a:r>
            <a:r>
              <a:rPr lang="zh-CN" altLang="en-US" b="1" dirty="0">
                <a:latin typeface="华文楷体" pitchFamily="2" charset="-122"/>
                <a:ea typeface="华文楷体" pitchFamily="2" charset="-122"/>
                <a:sym typeface="Arial" panose="020B0604020202020204" pitchFamily="34" charset="0"/>
              </a:rPr>
              <a:t>请输入商品价格</a:t>
            </a:r>
            <a:r>
              <a:rPr lang="zh-CN" altLang="en-US" b="1" dirty="0">
                <a:latin typeface="Times New Roman" panose="02020603050405020304" pitchFamily="18" charset="0"/>
                <a:sym typeface="Arial" panose="020B0604020202020204" pitchFamily="34" charset="0"/>
              </a:rPr>
              <a:t>’）；</a:t>
            </a:r>
            <a:endParaRPr lang="zh-CN" altLang="en-US"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switch fix</a:t>
            </a:r>
            <a:r>
              <a:rPr lang="zh-CN" altLang="en-US" b="1" dirty="0">
                <a:latin typeface="Times New Roman" panose="02020603050405020304" pitchFamily="18" charset="0"/>
                <a:sym typeface="Arial" panose="020B0604020202020204" pitchFamily="34" charset="0"/>
              </a:rPr>
              <a:t>（</a:t>
            </a:r>
            <a:r>
              <a:rPr lang="en-US" altLang="zh-CN" b="1" dirty="0">
                <a:latin typeface="Times New Roman" panose="02020603050405020304" pitchFamily="18" charset="0"/>
                <a:sym typeface="Arial" panose="020B0604020202020204" pitchFamily="34" charset="0"/>
              </a:rPr>
              <a:t>price/100)</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700" dirty="0"/>
              <a:t>    </a:t>
            </a:r>
            <a:r>
              <a:rPr lang="en-US" altLang="zh-CN" b="1" dirty="0">
                <a:latin typeface="Times New Roman" panose="02020603050405020304" pitchFamily="18" charset="0"/>
                <a:sym typeface="Arial" panose="020B0604020202020204" pitchFamily="34" charset="0"/>
              </a:rPr>
              <a:t>case{0,1}  </a:t>
            </a:r>
            <a:r>
              <a:rPr lang="en-US" altLang="zh-CN" sz="1700" dirty="0"/>
              <a:t>               </a:t>
            </a:r>
            <a:r>
              <a:rPr lang="en-US" altLang="zh-CN" b="1" dirty="0">
                <a:solidFill>
                  <a:srgbClr val="008000"/>
                </a:solidFill>
                <a:latin typeface="华文楷体" pitchFamily="2" charset="-122"/>
                <a:ea typeface="华文楷体" pitchFamily="2" charset="-122"/>
                <a:sym typeface="Arial" panose="020B0604020202020204" pitchFamily="34" charset="0"/>
              </a:rPr>
              <a:t>%</a:t>
            </a:r>
            <a:r>
              <a:rPr lang="zh-CN" altLang="en-US" b="1" dirty="0">
                <a:solidFill>
                  <a:srgbClr val="008000"/>
                </a:solidFill>
                <a:latin typeface="华文楷体" pitchFamily="2" charset="-122"/>
                <a:ea typeface="华文楷体" pitchFamily="2" charset="-122"/>
                <a:sym typeface="Arial" panose="020B0604020202020204" pitchFamily="34" charset="0"/>
              </a:rPr>
              <a:t>价格小于</a:t>
            </a:r>
            <a:r>
              <a:rPr lang="en-US" altLang="zh-CN" b="1" dirty="0">
                <a:solidFill>
                  <a:srgbClr val="008000"/>
                </a:solidFill>
                <a:latin typeface="华文楷体" pitchFamily="2" charset="-122"/>
                <a:ea typeface="华文楷体" pitchFamily="2" charset="-122"/>
                <a:sym typeface="Arial" panose="020B0604020202020204" pitchFamily="34" charset="0"/>
              </a:rPr>
              <a:t>200</a:t>
            </a:r>
            <a:endParaRPr lang="en-US" altLang="zh-CN" b="1" dirty="0">
              <a:solidFill>
                <a:srgbClr val="008000"/>
              </a:solidFill>
              <a:latin typeface="华文楷体" pitchFamily="2" charset="-122"/>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rate = 0;</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case{2,3,4}</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rate = 3/100;             </a:t>
            </a:r>
            <a:r>
              <a:rPr lang="en-US" altLang="zh-CN" b="1" dirty="0">
                <a:solidFill>
                  <a:srgbClr val="008000"/>
                </a:solidFill>
                <a:latin typeface="华文楷体" pitchFamily="2" charset="-122"/>
                <a:ea typeface="华文楷体" pitchFamily="2" charset="-122"/>
                <a:sym typeface="Arial" panose="020B0604020202020204" pitchFamily="34" charset="0"/>
              </a:rPr>
              <a:t>%</a:t>
            </a:r>
            <a:r>
              <a:rPr lang="zh-CN" altLang="en-US" b="1" dirty="0">
                <a:solidFill>
                  <a:srgbClr val="008000"/>
                </a:solidFill>
                <a:latin typeface="华文楷体" pitchFamily="2" charset="-122"/>
                <a:ea typeface="华文楷体" pitchFamily="2" charset="-122"/>
                <a:sym typeface="Arial" panose="020B0604020202020204" pitchFamily="34" charset="0"/>
              </a:rPr>
              <a:t>价格大于等于</a:t>
            </a:r>
            <a:r>
              <a:rPr lang="en-US" altLang="zh-CN" b="1" dirty="0">
                <a:solidFill>
                  <a:srgbClr val="008000"/>
                </a:solidFill>
                <a:latin typeface="华文楷体" pitchFamily="2" charset="-122"/>
                <a:ea typeface="华文楷体" pitchFamily="2" charset="-122"/>
                <a:sym typeface="Arial" panose="020B0604020202020204" pitchFamily="34" charset="0"/>
              </a:rPr>
              <a:t>200</a:t>
            </a:r>
            <a:r>
              <a:rPr lang="zh-CN" altLang="en-US" b="1" dirty="0">
                <a:solidFill>
                  <a:srgbClr val="008000"/>
                </a:solidFill>
                <a:latin typeface="华文楷体" pitchFamily="2" charset="-122"/>
                <a:ea typeface="华文楷体" pitchFamily="2" charset="-122"/>
                <a:sym typeface="Arial" panose="020B0604020202020204" pitchFamily="34" charset="0"/>
              </a:rPr>
              <a:t>但小于</a:t>
            </a:r>
            <a:r>
              <a:rPr lang="en-US" altLang="zh-CN" b="1" dirty="0">
                <a:solidFill>
                  <a:srgbClr val="008000"/>
                </a:solidFill>
                <a:latin typeface="华文楷体" pitchFamily="2" charset="-122"/>
                <a:ea typeface="华文楷体" pitchFamily="2" charset="-122"/>
                <a:sym typeface="Arial" panose="020B0604020202020204" pitchFamily="34" charset="0"/>
              </a:rPr>
              <a:t>500</a:t>
            </a:r>
            <a:endParaRPr lang="en-US" altLang="zh-CN" b="1" dirty="0">
              <a:solidFill>
                <a:srgbClr val="008000"/>
              </a:solidFill>
              <a:latin typeface="华文楷体" pitchFamily="2" charset="-122"/>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case num2cell(5:9)</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rate = 5/100;             </a:t>
            </a:r>
            <a:r>
              <a:rPr lang="en-US" altLang="zh-CN" b="1" dirty="0">
                <a:solidFill>
                  <a:srgbClr val="008000"/>
                </a:solidFill>
                <a:latin typeface="Times New Roman" panose="02020603050405020304" pitchFamily="18" charset="0"/>
                <a:sym typeface="Arial" panose="020B0604020202020204" pitchFamily="34" charset="0"/>
              </a:rPr>
              <a:t> </a:t>
            </a:r>
            <a:r>
              <a:rPr lang="en-US" altLang="zh-CN" b="1" dirty="0">
                <a:solidFill>
                  <a:srgbClr val="008000"/>
                </a:solidFill>
                <a:latin typeface="华文楷体" pitchFamily="2" charset="-122"/>
                <a:ea typeface="华文楷体" pitchFamily="2" charset="-122"/>
                <a:sym typeface="Arial" panose="020B0604020202020204" pitchFamily="34" charset="0"/>
              </a:rPr>
              <a:t>%</a:t>
            </a:r>
            <a:r>
              <a:rPr lang="zh-CN" altLang="en-US" b="1" dirty="0">
                <a:solidFill>
                  <a:srgbClr val="008000"/>
                </a:solidFill>
                <a:latin typeface="华文楷体" pitchFamily="2" charset="-122"/>
                <a:ea typeface="华文楷体" pitchFamily="2" charset="-122"/>
                <a:sym typeface="Arial" panose="020B0604020202020204" pitchFamily="34" charset="0"/>
              </a:rPr>
              <a:t>价格大于等于</a:t>
            </a:r>
            <a:r>
              <a:rPr lang="en-US" altLang="zh-CN" b="1" dirty="0">
                <a:solidFill>
                  <a:srgbClr val="008000"/>
                </a:solidFill>
                <a:latin typeface="华文楷体" pitchFamily="2" charset="-122"/>
                <a:ea typeface="华文楷体" pitchFamily="2" charset="-122"/>
                <a:sym typeface="Arial" panose="020B0604020202020204" pitchFamily="34" charset="0"/>
              </a:rPr>
              <a:t>500</a:t>
            </a:r>
            <a:r>
              <a:rPr lang="zh-CN" altLang="en-US" b="1" dirty="0">
                <a:solidFill>
                  <a:srgbClr val="008000"/>
                </a:solidFill>
                <a:latin typeface="华文楷体" pitchFamily="2" charset="-122"/>
                <a:ea typeface="华文楷体" pitchFamily="2" charset="-122"/>
                <a:sym typeface="Arial" panose="020B0604020202020204" pitchFamily="34" charset="0"/>
              </a:rPr>
              <a:t>但小于</a:t>
            </a:r>
            <a:r>
              <a:rPr lang="en-US" altLang="zh-CN" b="1" dirty="0">
                <a:solidFill>
                  <a:srgbClr val="008000"/>
                </a:solidFill>
                <a:latin typeface="华文楷体" pitchFamily="2" charset="-122"/>
                <a:ea typeface="华文楷体" pitchFamily="2" charset="-122"/>
                <a:sym typeface="Arial" panose="020B0604020202020204" pitchFamily="34" charset="0"/>
              </a:rPr>
              <a:t>1000</a:t>
            </a:r>
            <a:endParaRPr lang="en-US" altLang="zh-CN" b="1" dirty="0">
              <a:solidFill>
                <a:srgbClr val="008000"/>
              </a:solidFill>
              <a:latin typeface="华文楷体" pitchFamily="2" charset="-122"/>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case num2cell(10:24)</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rate = 8/100;             </a:t>
            </a:r>
            <a:r>
              <a:rPr lang="en-US" altLang="zh-CN" b="1" dirty="0">
                <a:solidFill>
                  <a:srgbClr val="008000"/>
                </a:solidFill>
                <a:latin typeface="Times New Roman" panose="02020603050405020304" pitchFamily="18" charset="0"/>
                <a:sym typeface="Arial" panose="020B0604020202020204" pitchFamily="34" charset="0"/>
              </a:rPr>
              <a:t> </a:t>
            </a:r>
            <a:r>
              <a:rPr lang="en-US" altLang="zh-CN" b="1" dirty="0">
                <a:solidFill>
                  <a:srgbClr val="008000"/>
                </a:solidFill>
                <a:latin typeface="华文楷体" pitchFamily="2" charset="-122"/>
                <a:ea typeface="华文楷体" pitchFamily="2" charset="-122"/>
                <a:sym typeface="Arial" panose="020B0604020202020204" pitchFamily="34" charset="0"/>
              </a:rPr>
              <a:t>%</a:t>
            </a:r>
            <a:r>
              <a:rPr lang="zh-CN" altLang="en-US" b="1" dirty="0">
                <a:solidFill>
                  <a:srgbClr val="008000"/>
                </a:solidFill>
                <a:latin typeface="华文楷体" pitchFamily="2" charset="-122"/>
                <a:ea typeface="华文楷体" pitchFamily="2" charset="-122"/>
                <a:sym typeface="Arial" panose="020B0604020202020204" pitchFamily="34" charset="0"/>
              </a:rPr>
              <a:t>价格大于等于</a:t>
            </a:r>
            <a:r>
              <a:rPr lang="en-US" altLang="zh-CN" b="1" dirty="0">
                <a:solidFill>
                  <a:srgbClr val="008000"/>
                </a:solidFill>
                <a:latin typeface="华文楷体" pitchFamily="2" charset="-122"/>
                <a:ea typeface="华文楷体" pitchFamily="2" charset="-122"/>
                <a:sym typeface="Arial" panose="020B0604020202020204" pitchFamily="34" charset="0"/>
              </a:rPr>
              <a:t>1000</a:t>
            </a:r>
            <a:r>
              <a:rPr lang="zh-CN" altLang="en-US" b="1" dirty="0">
                <a:solidFill>
                  <a:srgbClr val="008000"/>
                </a:solidFill>
                <a:latin typeface="华文楷体" pitchFamily="2" charset="-122"/>
                <a:ea typeface="华文楷体" pitchFamily="2" charset="-122"/>
                <a:sym typeface="Arial" panose="020B0604020202020204" pitchFamily="34" charset="0"/>
              </a:rPr>
              <a:t>但小于</a:t>
            </a:r>
            <a:r>
              <a:rPr lang="en-US" altLang="zh-CN" b="1" dirty="0">
                <a:solidFill>
                  <a:srgbClr val="008000"/>
                </a:solidFill>
                <a:latin typeface="华文楷体" pitchFamily="2" charset="-122"/>
                <a:ea typeface="华文楷体" pitchFamily="2" charset="-122"/>
                <a:sym typeface="Arial" panose="020B0604020202020204" pitchFamily="34" charset="0"/>
              </a:rPr>
              <a:t>2500</a:t>
            </a:r>
            <a:endParaRPr lang="en-US" altLang="zh-CN" b="1" dirty="0">
              <a:solidFill>
                <a:srgbClr val="008000"/>
              </a:solidFill>
              <a:latin typeface="华文楷体" pitchFamily="2" charset="-122"/>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case num2cell(25:49)</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rate = 10/100;           </a:t>
            </a:r>
            <a:r>
              <a:rPr lang="en-US" altLang="zh-CN" b="1" dirty="0">
                <a:solidFill>
                  <a:srgbClr val="008000"/>
                </a:solidFill>
                <a:latin typeface="Times New Roman" panose="02020603050405020304" pitchFamily="18" charset="0"/>
                <a:sym typeface="Arial" panose="020B0604020202020204" pitchFamily="34" charset="0"/>
              </a:rPr>
              <a:t> </a:t>
            </a:r>
            <a:r>
              <a:rPr lang="en-US" altLang="zh-CN" b="1" dirty="0">
                <a:solidFill>
                  <a:srgbClr val="008000"/>
                </a:solidFill>
                <a:latin typeface="华文楷体" pitchFamily="2" charset="-122"/>
                <a:ea typeface="华文楷体" pitchFamily="2" charset="-122"/>
                <a:sym typeface="Arial" panose="020B0604020202020204" pitchFamily="34" charset="0"/>
              </a:rPr>
              <a:t>%</a:t>
            </a:r>
            <a:r>
              <a:rPr lang="zh-CN" altLang="en-US" b="1" dirty="0">
                <a:solidFill>
                  <a:srgbClr val="008000"/>
                </a:solidFill>
                <a:latin typeface="华文楷体" pitchFamily="2" charset="-122"/>
                <a:ea typeface="华文楷体" pitchFamily="2" charset="-122"/>
                <a:sym typeface="Arial" panose="020B0604020202020204" pitchFamily="34" charset="0"/>
              </a:rPr>
              <a:t>价格大于等于</a:t>
            </a:r>
            <a:r>
              <a:rPr lang="en-US" altLang="zh-CN" b="1" dirty="0">
                <a:solidFill>
                  <a:srgbClr val="008000"/>
                </a:solidFill>
                <a:latin typeface="华文楷体" pitchFamily="2" charset="-122"/>
                <a:ea typeface="华文楷体" pitchFamily="2" charset="-122"/>
                <a:sym typeface="Arial" panose="020B0604020202020204" pitchFamily="34" charset="0"/>
              </a:rPr>
              <a:t>2500</a:t>
            </a:r>
            <a:r>
              <a:rPr lang="zh-CN" altLang="en-US" b="1" dirty="0">
                <a:solidFill>
                  <a:srgbClr val="008000"/>
                </a:solidFill>
                <a:latin typeface="华文楷体" pitchFamily="2" charset="-122"/>
                <a:ea typeface="华文楷体" pitchFamily="2" charset="-122"/>
                <a:sym typeface="Arial" panose="020B0604020202020204" pitchFamily="34" charset="0"/>
              </a:rPr>
              <a:t>但小于</a:t>
            </a:r>
            <a:r>
              <a:rPr lang="en-US" altLang="zh-CN" b="1" dirty="0">
                <a:solidFill>
                  <a:srgbClr val="008000"/>
                </a:solidFill>
                <a:latin typeface="华文楷体" pitchFamily="2" charset="-122"/>
                <a:ea typeface="华文楷体" pitchFamily="2" charset="-122"/>
                <a:sym typeface="Arial" panose="020B0604020202020204" pitchFamily="34" charset="0"/>
              </a:rPr>
              <a:t>5000</a:t>
            </a:r>
            <a:endParaRPr lang="en-US" altLang="zh-CN" b="1" dirty="0">
              <a:solidFill>
                <a:srgbClr val="008000"/>
              </a:solidFill>
              <a:latin typeface="华文楷体" pitchFamily="2" charset="-122"/>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otherwise</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rate = 14/100;           </a:t>
            </a:r>
            <a:r>
              <a:rPr lang="en-US" altLang="zh-CN" b="1" dirty="0">
                <a:solidFill>
                  <a:srgbClr val="008000"/>
                </a:solidFill>
                <a:latin typeface="华文楷体" pitchFamily="2" charset="-122"/>
                <a:ea typeface="华文楷体" pitchFamily="2" charset="-122"/>
                <a:sym typeface="Arial" panose="020B0604020202020204" pitchFamily="34" charset="0"/>
              </a:rPr>
              <a:t>%</a:t>
            </a:r>
            <a:r>
              <a:rPr lang="zh-CN" altLang="en-US" b="1" dirty="0">
                <a:solidFill>
                  <a:srgbClr val="008000"/>
                </a:solidFill>
                <a:latin typeface="华文楷体" pitchFamily="2" charset="-122"/>
                <a:ea typeface="华文楷体" pitchFamily="2" charset="-122"/>
                <a:sym typeface="Arial" panose="020B0604020202020204" pitchFamily="34" charset="0"/>
              </a:rPr>
              <a:t>价格大于等于</a:t>
            </a:r>
            <a:r>
              <a:rPr lang="en-US" altLang="zh-CN" b="1" dirty="0">
                <a:solidFill>
                  <a:srgbClr val="008000"/>
                </a:solidFill>
                <a:latin typeface="华文楷体" pitchFamily="2" charset="-122"/>
                <a:ea typeface="华文楷体" pitchFamily="2" charset="-122"/>
                <a:sym typeface="Arial" panose="020B0604020202020204" pitchFamily="34" charset="0"/>
              </a:rPr>
              <a:t>5000</a:t>
            </a:r>
            <a:endParaRPr lang="en-US" altLang="zh-CN" b="1" dirty="0">
              <a:solidFill>
                <a:srgbClr val="008000"/>
              </a:solidFill>
              <a:latin typeface="华文楷体" pitchFamily="2" charset="-122"/>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end</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price = price*(1-rate)       </a:t>
            </a:r>
            <a:r>
              <a:rPr lang="en-US" altLang="zh-CN" b="1" dirty="0">
                <a:solidFill>
                  <a:srgbClr val="008000"/>
                </a:solidFill>
                <a:latin typeface="华文楷体" pitchFamily="2" charset="-122"/>
                <a:ea typeface="华文楷体" pitchFamily="2" charset="-122"/>
                <a:sym typeface="Arial" panose="020B0604020202020204" pitchFamily="34" charset="0"/>
              </a:rPr>
              <a:t>%</a:t>
            </a:r>
            <a:r>
              <a:rPr lang="zh-CN" altLang="en-US" b="1" dirty="0">
                <a:solidFill>
                  <a:srgbClr val="008000"/>
                </a:solidFill>
                <a:latin typeface="华文楷体" pitchFamily="2" charset="-122"/>
                <a:ea typeface="华文楷体" pitchFamily="2" charset="-122"/>
                <a:sym typeface="Arial" panose="020B0604020202020204" pitchFamily="34" charset="0"/>
              </a:rPr>
              <a:t>输出商品实际销售价格</a:t>
            </a:r>
            <a:endParaRPr lang="zh-CN" altLang="en-US" b="1" dirty="0">
              <a:solidFill>
                <a:srgbClr val="008000"/>
              </a:solidFill>
              <a:latin typeface="华文楷体" pitchFamily="2" charset="-122"/>
              <a:ea typeface="华文楷体" pitchFamily="2" charset="-122"/>
              <a:sym typeface="Arial" panose="020B0604020202020204" pitchFamily="34" charset="0"/>
            </a:endParaRPr>
          </a:p>
        </p:txBody>
      </p:sp>
      <p:sp>
        <p:nvSpPr>
          <p:cNvPr id="218118" name="Text Box 4"/>
          <p:cNvSpPr txBox="1"/>
          <p:nvPr/>
        </p:nvSpPr>
        <p:spPr>
          <a:xfrm>
            <a:off x="6011863" y="5084763"/>
            <a:ext cx="2808287" cy="701675"/>
          </a:xfrm>
          <a:prstGeom prst="rect">
            <a:avLst/>
          </a:prstGeom>
          <a:noFill/>
          <a:ln w="9525">
            <a:noFill/>
          </a:ln>
        </p:spPr>
        <p:txBody>
          <a:bodyPr>
            <a:spAutoFit/>
          </a:bodyPr>
          <a:p>
            <a:pPr algn="just" eaLnBrk="1" hangingPunct="1">
              <a:spcBef>
                <a:spcPct val="50000"/>
              </a:spcBef>
            </a:pPr>
            <a:r>
              <a:rPr lang="en-US" altLang="zh-CN" sz="2000" b="1" dirty="0">
                <a:solidFill>
                  <a:schemeClr val="hlink"/>
                </a:solidFill>
                <a:latin typeface="Times New Roman" panose="02020603050405020304" pitchFamily="18" charset="0"/>
                <a:ea typeface="华文楷体" pitchFamily="2" charset="-122"/>
              </a:rPr>
              <a:t>num2cell</a:t>
            </a:r>
            <a:r>
              <a:rPr lang="zh-CN" altLang="en-US" sz="2000" b="1" dirty="0">
                <a:solidFill>
                  <a:schemeClr val="hlink"/>
                </a:solidFill>
                <a:latin typeface="Times New Roman" panose="02020603050405020304" pitchFamily="18" charset="0"/>
                <a:ea typeface="华文楷体" pitchFamily="2" charset="-122"/>
              </a:rPr>
              <a:t>函数是将数值矩阵转化为单元矩阵。</a:t>
            </a:r>
            <a:endParaRPr lang="zh-CN" altLang="en-US" sz="2000" b="1" dirty="0">
              <a:solidFill>
                <a:schemeClr val="hlink"/>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8117">
                                            <p:txEl>
                                              <p:charRg st="0" end="26"/>
                                            </p:txEl>
                                          </p:spTgt>
                                        </p:tgtEl>
                                        <p:attrNameLst>
                                          <p:attrName>style.visibility</p:attrName>
                                        </p:attrNameLst>
                                      </p:cBhvr>
                                      <p:to>
                                        <p:strVal val="visible"/>
                                      </p:to>
                                    </p:set>
                                    <p:animEffect transition="in" filter="blinds(horizontal)">
                                      <p:cBhvr>
                                        <p:cTn id="7" dur="500"/>
                                        <p:tgtEl>
                                          <p:spTgt spid="218117">
                                            <p:txEl>
                                              <p:charRg st="0" end="2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8117">
                                            <p:txEl>
                                              <p:charRg st="26" end="48"/>
                                            </p:txEl>
                                          </p:spTgt>
                                        </p:tgtEl>
                                        <p:attrNameLst>
                                          <p:attrName>style.visibility</p:attrName>
                                        </p:attrNameLst>
                                      </p:cBhvr>
                                      <p:to>
                                        <p:strVal val="visible"/>
                                      </p:to>
                                    </p:set>
                                    <p:animEffect transition="in" filter="blinds(horizontal)">
                                      <p:cBhvr>
                                        <p:cTn id="10" dur="500"/>
                                        <p:tgtEl>
                                          <p:spTgt spid="218117">
                                            <p:txEl>
                                              <p:charRg st="26" end="4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8117">
                                            <p:txEl>
                                              <p:charRg st="48" end="87"/>
                                            </p:txEl>
                                          </p:spTgt>
                                        </p:tgtEl>
                                        <p:attrNameLst>
                                          <p:attrName>style.visibility</p:attrName>
                                        </p:attrNameLst>
                                      </p:cBhvr>
                                      <p:to>
                                        <p:strVal val="visible"/>
                                      </p:to>
                                    </p:set>
                                    <p:animEffect transition="in" filter="blinds(horizontal)">
                                      <p:cBhvr>
                                        <p:cTn id="13" dur="500"/>
                                        <p:tgtEl>
                                          <p:spTgt spid="218117">
                                            <p:txEl>
                                              <p:charRg st="48" end="8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18117">
                                            <p:txEl>
                                              <p:charRg st="87" end="105"/>
                                            </p:txEl>
                                          </p:spTgt>
                                        </p:tgtEl>
                                        <p:attrNameLst>
                                          <p:attrName>style.visibility</p:attrName>
                                        </p:attrNameLst>
                                      </p:cBhvr>
                                      <p:to>
                                        <p:strVal val="visible"/>
                                      </p:to>
                                    </p:set>
                                    <p:animEffect transition="in" filter="blinds(horizontal)">
                                      <p:cBhvr>
                                        <p:cTn id="16" dur="500"/>
                                        <p:tgtEl>
                                          <p:spTgt spid="218117">
                                            <p:txEl>
                                              <p:charRg st="87" end="10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18117">
                                            <p:txEl>
                                              <p:charRg st="105" end="121"/>
                                            </p:txEl>
                                          </p:spTgt>
                                        </p:tgtEl>
                                        <p:attrNameLst>
                                          <p:attrName>style.visibility</p:attrName>
                                        </p:attrNameLst>
                                      </p:cBhvr>
                                      <p:to>
                                        <p:strVal val="visible"/>
                                      </p:to>
                                    </p:set>
                                    <p:animEffect transition="in" filter="blinds(horizontal)">
                                      <p:cBhvr>
                                        <p:cTn id="19" dur="500"/>
                                        <p:tgtEl>
                                          <p:spTgt spid="218117">
                                            <p:txEl>
                                              <p:charRg st="105" end="12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18117">
                                            <p:txEl>
                                              <p:charRg st="121" end="172"/>
                                            </p:txEl>
                                          </p:spTgt>
                                        </p:tgtEl>
                                        <p:attrNameLst>
                                          <p:attrName>style.visibility</p:attrName>
                                        </p:attrNameLst>
                                      </p:cBhvr>
                                      <p:to>
                                        <p:strVal val="visible"/>
                                      </p:to>
                                    </p:set>
                                    <p:animEffect transition="in" filter="blinds(horizontal)">
                                      <p:cBhvr>
                                        <p:cTn id="22" dur="500"/>
                                        <p:tgtEl>
                                          <p:spTgt spid="218117">
                                            <p:txEl>
                                              <p:charRg st="121" end="17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8117">
                                            <p:txEl>
                                              <p:charRg st="172" end="195"/>
                                            </p:txEl>
                                          </p:spTgt>
                                        </p:tgtEl>
                                        <p:attrNameLst>
                                          <p:attrName>style.visibility</p:attrName>
                                        </p:attrNameLst>
                                      </p:cBhvr>
                                      <p:to>
                                        <p:strVal val="visible"/>
                                      </p:to>
                                    </p:set>
                                    <p:animEffect transition="in" filter="blinds(horizontal)">
                                      <p:cBhvr>
                                        <p:cTn id="25" dur="500"/>
                                        <p:tgtEl>
                                          <p:spTgt spid="218117">
                                            <p:txEl>
                                              <p:charRg st="172" end="19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18117">
                                            <p:txEl>
                                              <p:charRg st="195" end="248"/>
                                            </p:txEl>
                                          </p:spTgt>
                                        </p:tgtEl>
                                        <p:attrNameLst>
                                          <p:attrName>style.visibility</p:attrName>
                                        </p:attrNameLst>
                                      </p:cBhvr>
                                      <p:to>
                                        <p:strVal val="visible"/>
                                      </p:to>
                                    </p:set>
                                    <p:animEffect transition="in" filter="blinds(horizontal)">
                                      <p:cBhvr>
                                        <p:cTn id="28" dur="500"/>
                                        <p:tgtEl>
                                          <p:spTgt spid="218117">
                                            <p:txEl>
                                              <p:charRg st="195" end="24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18117">
                                            <p:txEl>
                                              <p:charRg st="248" end="274"/>
                                            </p:txEl>
                                          </p:spTgt>
                                        </p:tgtEl>
                                        <p:attrNameLst>
                                          <p:attrName>style.visibility</p:attrName>
                                        </p:attrNameLst>
                                      </p:cBhvr>
                                      <p:to>
                                        <p:strVal val="visible"/>
                                      </p:to>
                                    </p:set>
                                    <p:animEffect transition="in" filter="blinds(horizontal)">
                                      <p:cBhvr>
                                        <p:cTn id="31" dur="500"/>
                                        <p:tgtEl>
                                          <p:spTgt spid="218117">
                                            <p:txEl>
                                              <p:charRg st="248" end="274"/>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18117">
                                            <p:txEl>
                                              <p:charRg st="274" end="328"/>
                                            </p:txEl>
                                          </p:spTgt>
                                        </p:tgtEl>
                                        <p:attrNameLst>
                                          <p:attrName>style.visibility</p:attrName>
                                        </p:attrNameLst>
                                      </p:cBhvr>
                                      <p:to>
                                        <p:strVal val="visible"/>
                                      </p:to>
                                    </p:set>
                                    <p:animEffect transition="in" filter="blinds(horizontal)">
                                      <p:cBhvr>
                                        <p:cTn id="34" dur="500"/>
                                        <p:tgtEl>
                                          <p:spTgt spid="218117">
                                            <p:txEl>
                                              <p:charRg st="274" end="32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18117">
                                            <p:txEl>
                                              <p:charRg st="328" end="354"/>
                                            </p:txEl>
                                          </p:spTgt>
                                        </p:tgtEl>
                                        <p:attrNameLst>
                                          <p:attrName>style.visibility</p:attrName>
                                        </p:attrNameLst>
                                      </p:cBhvr>
                                      <p:to>
                                        <p:strVal val="visible"/>
                                      </p:to>
                                    </p:set>
                                    <p:animEffect transition="in" filter="blinds(horizontal)">
                                      <p:cBhvr>
                                        <p:cTn id="37" dur="500"/>
                                        <p:tgtEl>
                                          <p:spTgt spid="218117">
                                            <p:txEl>
                                              <p:charRg st="328" end="354"/>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18117">
                                            <p:txEl>
                                              <p:charRg st="354" end="407"/>
                                            </p:txEl>
                                          </p:spTgt>
                                        </p:tgtEl>
                                        <p:attrNameLst>
                                          <p:attrName>style.visibility</p:attrName>
                                        </p:attrNameLst>
                                      </p:cBhvr>
                                      <p:to>
                                        <p:strVal val="visible"/>
                                      </p:to>
                                    </p:set>
                                    <p:animEffect transition="in" filter="blinds(horizontal)">
                                      <p:cBhvr>
                                        <p:cTn id="40" dur="500"/>
                                        <p:tgtEl>
                                          <p:spTgt spid="218117">
                                            <p:txEl>
                                              <p:charRg st="354" end="407"/>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18117">
                                            <p:txEl>
                                              <p:charRg st="407" end="423"/>
                                            </p:txEl>
                                          </p:spTgt>
                                        </p:tgtEl>
                                        <p:attrNameLst>
                                          <p:attrName>style.visibility</p:attrName>
                                        </p:attrNameLst>
                                      </p:cBhvr>
                                      <p:to>
                                        <p:strVal val="visible"/>
                                      </p:to>
                                    </p:set>
                                    <p:animEffect transition="in" filter="blinds(horizontal)">
                                      <p:cBhvr>
                                        <p:cTn id="43" dur="500"/>
                                        <p:tgtEl>
                                          <p:spTgt spid="218117">
                                            <p:txEl>
                                              <p:charRg st="407" end="423"/>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218117">
                                            <p:txEl>
                                              <p:charRg st="423" end="469"/>
                                            </p:txEl>
                                          </p:spTgt>
                                        </p:tgtEl>
                                        <p:attrNameLst>
                                          <p:attrName>style.visibility</p:attrName>
                                        </p:attrNameLst>
                                      </p:cBhvr>
                                      <p:to>
                                        <p:strVal val="visible"/>
                                      </p:to>
                                    </p:set>
                                    <p:animEffect transition="in" filter="blinds(horizontal)">
                                      <p:cBhvr>
                                        <p:cTn id="46" dur="500"/>
                                        <p:tgtEl>
                                          <p:spTgt spid="218117">
                                            <p:txEl>
                                              <p:charRg st="423" end="469"/>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218117">
                                            <p:txEl>
                                              <p:charRg st="469" end="473"/>
                                            </p:txEl>
                                          </p:spTgt>
                                        </p:tgtEl>
                                        <p:attrNameLst>
                                          <p:attrName>style.visibility</p:attrName>
                                        </p:attrNameLst>
                                      </p:cBhvr>
                                      <p:to>
                                        <p:strVal val="visible"/>
                                      </p:to>
                                    </p:set>
                                    <p:animEffect transition="in" filter="blinds(horizontal)">
                                      <p:cBhvr>
                                        <p:cTn id="49" dur="500"/>
                                        <p:tgtEl>
                                          <p:spTgt spid="218117">
                                            <p:txEl>
                                              <p:charRg st="469" end="473"/>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218117">
                                            <p:txEl>
                                              <p:charRg st="473" end="514"/>
                                            </p:txEl>
                                          </p:spTgt>
                                        </p:tgtEl>
                                        <p:attrNameLst>
                                          <p:attrName>style.visibility</p:attrName>
                                        </p:attrNameLst>
                                      </p:cBhvr>
                                      <p:to>
                                        <p:strVal val="visible"/>
                                      </p:to>
                                    </p:set>
                                    <p:animEffect transition="in" filter="blinds(horizontal)">
                                      <p:cBhvr>
                                        <p:cTn id="52" dur="500"/>
                                        <p:tgtEl>
                                          <p:spTgt spid="218117">
                                            <p:txEl>
                                              <p:charRg st="473" end="5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18118">
                                            <p:txEl>
                                              <p:charRg st="0" end="25"/>
                                            </p:txEl>
                                          </p:spTgt>
                                        </p:tgtEl>
                                        <p:attrNameLst>
                                          <p:attrName>style.visibility</p:attrName>
                                        </p:attrNameLst>
                                      </p:cBhvr>
                                      <p:to>
                                        <p:strVal val="visible"/>
                                      </p:to>
                                    </p:set>
                                    <p:animEffect transition="in" filter="blinds(horizontal)">
                                      <p:cBhvr>
                                        <p:cTn id="57" dur="500"/>
                                        <p:tgtEl>
                                          <p:spTgt spid="218118">
                                            <p:txEl>
                                              <p:charRg st="0"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Rectangle 2"/>
          <p:cNvSpPr>
            <a:spLocks noGrp="1"/>
          </p:cNvSpPr>
          <p:nvPr>
            <p:ph type="title" idx="4294967295"/>
          </p:nvPr>
        </p:nvSpPr>
        <p:spPr>
          <a:xfrm>
            <a:off x="1344613" y="-227012"/>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7.2.2 选择结构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1913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1914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211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19141" name="Rectangle 3"/>
          <p:cNvSpPr>
            <a:spLocks noGrp="1"/>
          </p:cNvSpPr>
          <p:nvPr>
            <p:ph sz="quarter" idx="1"/>
          </p:nvPr>
        </p:nvSpPr>
        <p:spPr>
          <a:xfrm>
            <a:off x="900113" y="1233488"/>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11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3. try</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try</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语句是一种试探性执行语句，其语句格式为：</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zh-CN" altLang="en-US" sz="2800" dirty="0"/>
              <a:t>  </a:t>
            </a:r>
            <a:r>
              <a:rPr lang="zh-CN" altLang="en-US" sz="2400" b="1" dirty="0">
                <a:solidFill>
                  <a:schemeClr val="hlink"/>
                </a:solidFill>
                <a:latin typeface="Times New Roman" panose="02020603050405020304" pitchFamily="18" charset="0"/>
                <a:ea typeface="华文楷体" pitchFamily="2" charset="-122"/>
                <a:sym typeface="Arial" panose="020B0604020202020204" pitchFamily="34" charset="0"/>
              </a:rPr>
              <a:t>  </a:t>
            </a: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try</a:t>
            </a:r>
            <a:endPar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        </a:t>
            </a:r>
            <a:r>
              <a:rPr lang="zh-CN" altLang="en-US" sz="2400" b="1" dirty="0">
                <a:solidFill>
                  <a:schemeClr val="hlink"/>
                </a:solidFill>
                <a:latin typeface="Times New Roman" panose="02020603050405020304" pitchFamily="18" charset="0"/>
                <a:ea typeface="华文楷体" pitchFamily="2" charset="-122"/>
                <a:sym typeface="Arial" panose="020B0604020202020204" pitchFamily="34" charset="0"/>
              </a:rPr>
              <a:t>语句组</a:t>
            </a: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1</a:t>
            </a:r>
            <a:endPar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    catch</a:t>
            </a:r>
            <a:endPar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        </a:t>
            </a:r>
            <a:r>
              <a:rPr lang="zh-CN" altLang="en-US" sz="2400" b="1" dirty="0">
                <a:solidFill>
                  <a:schemeClr val="hlink"/>
                </a:solidFill>
                <a:latin typeface="Times New Roman" panose="02020603050405020304" pitchFamily="18" charset="0"/>
                <a:ea typeface="华文楷体" pitchFamily="2" charset="-122"/>
                <a:sym typeface="Arial" panose="020B0604020202020204" pitchFamily="34" charset="0"/>
              </a:rPr>
              <a:t>语句组</a:t>
            </a: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2</a:t>
            </a:r>
            <a:endPar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    end</a:t>
            </a:r>
            <a:endPar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sz="2400" b="1" dirty="0">
                <a:latin typeface="Times New Roman" panose="02020603050405020304" pitchFamily="18" charset="0"/>
                <a:sym typeface="Arial" panose="020B0604020202020204" pitchFamily="34" charset="0"/>
              </a:rPr>
              <a:t>try</a:t>
            </a:r>
            <a:r>
              <a:rPr lang="zh-CN" altLang="en-US" sz="2400" b="1" dirty="0">
                <a:latin typeface="Times New Roman" panose="02020603050405020304" pitchFamily="18" charset="0"/>
                <a:sym typeface="Arial" panose="020B0604020202020204" pitchFamily="34" charset="0"/>
              </a:rPr>
              <a:t>语句先试探性执行语句组</a:t>
            </a:r>
            <a:r>
              <a:rPr lang="en-US" altLang="zh-CN" sz="2400" b="1" dirty="0">
                <a:latin typeface="Times New Roman" panose="02020603050405020304" pitchFamily="18" charset="0"/>
                <a:sym typeface="Arial" panose="020B0604020202020204" pitchFamily="34" charset="0"/>
              </a:rPr>
              <a:t>1</a:t>
            </a:r>
            <a:r>
              <a:rPr lang="zh-CN" altLang="en-US" sz="2400" b="1" dirty="0">
                <a:latin typeface="Times New Roman" panose="02020603050405020304" pitchFamily="18" charset="0"/>
                <a:sym typeface="Arial" panose="020B0604020202020204" pitchFamily="34" charset="0"/>
              </a:rPr>
              <a:t>，如果在执行过程中出现错误，则将错误信息赋给保留的</a:t>
            </a:r>
            <a:r>
              <a:rPr lang="en-US" altLang="zh-CN" sz="2400" b="1" dirty="0">
                <a:latin typeface="Times New Roman" panose="02020603050405020304" pitchFamily="18" charset="0"/>
                <a:sym typeface="Arial" panose="020B0604020202020204" pitchFamily="34" charset="0"/>
              </a:rPr>
              <a:t>lasterr</a:t>
            </a:r>
            <a:r>
              <a:rPr lang="zh-CN" altLang="en-US" sz="2400" b="1" dirty="0">
                <a:latin typeface="Times New Roman" panose="02020603050405020304" pitchFamily="18" charset="0"/>
                <a:sym typeface="Arial" panose="020B0604020202020204" pitchFamily="34" charset="0"/>
              </a:rPr>
              <a:t>变量，并转去执行语句组</a:t>
            </a:r>
            <a:r>
              <a:rPr lang="en-US" altLang="zh-CN" sz="2400" b="1" dirty="0">
                <a:latin typeface="Times New Roman" panose="02020603050405020304" pitchFamily="18" charset="0"/>
                <a:sym typeface="Arial" panose="020B0604020202020204" pitchFamily="34" charset="0"/>
              </a:rPr>
              <a:t>2.</a:t>
            </a:r>
            <a:endParaRPr lang="en-US" altLang="zh-CN" sz="2400" b="1" dirty="0">
              <a:latin typeface="Times New Roman" panose="02020603050405020304" pitchFamily="18" charset="0"/>
              <a:sym typeface="Arial" panose="020B0604020202020204" pitchFamily="34" charset="0"/>
            </a:endParaRPr>
          </a:p>
        </p:txBody>
      </p:sp>
    </p:spTree>
  </p:cSld>
  <p:clrMapOvr>
    <a:masterClrMapping/>
  </p:clrMapOvr>
  <p:transition spd="slow"/>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Rectangle 2"/>
          <p:cNvSpPr>
            <a:spLocks noGrp="1"/>
          </p:cNvSpPr>
          <p:nvPr>
            <p:ph type="title" idx="4294967295"/>
          </p:nvPr>
        </p:nvSpPr>
        <p:spPr>
          <a:xfrm>
            <a:off x="1120775" y="-90487"/>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例7.2-5</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2016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2016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212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20165" name="Rectangle 3"/>
          <p:cNvSpPr>
            <a:spLocks noGrp="1"/>
          </p:cNvSpPr>
          <p:nvPr>
            <p:ph sz="quarter" idx="1"/>
          </p:nvPr>
        </p:nvSpPr>
        <p:spPr>
          <a:xfrm>
            <a:off x="900113" y="1196975"/>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11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矩阵乘法运算要求两矩阵的维数相容，否则会出错。先求两矩阵的乘积，若出错则自动转去求两矩阵的点乘。</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程序如下：</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A = [1,2,3;4,5,6];</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B = [7,8,9;10,11,12];</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try </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C = A*B;</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catch</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    C = A.*B;</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end</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C</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latin typeface="Times New Roman" panose="02020603050405020304" pitchFamily="18" charset="0"/>
                <a:sym typeface="Arial" panose="020B0604020202020204" pitchFamily="34" charset="0"/>
              </a:rPr>
              <a:t>lasterr    </a:t>
            </a:r>
            <a:r>
              <a:rPr lang="en-US" altLang="zh-CN" sz="1800" b="1" dirty="0">
                <a:latin typeface="Times New Roman" panose="02020603050405020304" pitchFamily="18" charset="0"/>
                <a:sym typeface="Arial" panose="020B0604020202020204" pitchFamily="34" charset="0"/>
              </a:rPr>
              <a:t>  </a:t>
            </a:r>
            <a:r>
              <a:rPr lang="en-US" altLang="zh-CN" dirty="0">
                <a:solidFill>
                  <a:schemeClr val="hlink"/>
                </a:solidFill>
              </a:rPr>
              <a:t> </a:t>
            </a:r>
            <a:r>
              <a:rPr lang="en-US" altLang="zh-CN" sz="1800" b="1" dirty="0">
                <a:solidFill>
                  <a:srgbClr val="008000"/>
                </a:solidFill>
                <a:latin typeface="Times New Roman" panose="02020603050405020304" pitchFamily="18" charset="0"/>
                <a:sym typeface="Arial" panose="020B0604020202020204" pitchFamily="34" charset="0"/>
              </a:rPr>
              <a:t> %</a:t>
            </a:r>
            <a:r>
              <a:rPr lang="zh-CN" altLang="en-US" sz="1800" b="1" dirty="0">
                <a:solidFill>
                  <a:srgbClr val="008000"/>
                </a:solidFill>
                <a:latin typeface="Times New Roman" panose="02020603050405020304" pitchFamily="18" charset="0"/>
                <a:sym typeface="Arial" panose="020B0604020202020204" pitchFamily="34" charset="0"/>
              </a:rPr>
              <a:t>显示出错原因</a:t>
            </a:r>
            <a:endParaRPr lang="zh-CN" altLang="en-US" sz="1800" b="1" dirty="0">
              <a:latin typeface="Times New Roman" panose="02020603050405020304" pitchFamily="18" charset="0"/>
              <a:sym typeface="Arial" panose="020B0604020202020204" pitchFamily="34" charset="0"/>
            </a:endParaRPr>
          </a:p>
        </p:txBody>
      </p:sp>
      <p:sp>
        <p:nvSpPr>
          <p:cNvPr id="220166" name="Text Box 4"/>
          <p:cNvSpPr txBox="1"/>
          <p:nvPr/>
        </p:nvSpPr>
        <p:spPr>
          <a:xfrm>
            <a:off x="4716463" y="3213100"/>
            <a:ext cx="3851275" cy="2530475"/>
          </a:xfrm>
          <a:prstGeom prst="rect">
            <a:avLst/>
          </a:prstGeom>
          <a:noFill/>
          <a:ln w="9525">
            <a:noFill/>
          </a:ln>
        </p:spPr>
        <p:txBody>
          <a:bodyPr>
            <a:spAutoFit/>
          </a:bodyPr>
          <a:p>
            <a:pPr algn="just" eaLnBrk="1" hangingPunct="1">
              <a:spcBef>
                <a:spcPct val="20000"/>
              </a:spcBef>
            </a:pPr>
            <a:r>
              <a:rPr lang="en-US" altLang="zh-CN" sz="2000" b="1" dirty="0">
                <a:latin typeface="Times New Roman" panose="02020603050405020304" pitchFamily="18" charset="0"/>
                <a:sym typeface="Arial" panose="020B0604020202020204" pitchFamily="34" charset="0"/>
              </a:rPr>
              <a:t>C =</a:t>
            </a:r>
            <a:endParaRPr lang="en-US" altLang="zh-CN" sz="2000" b="1" dirty="0">
              <a:latin typeface="Times New Roman" panose="02020603050405020304" pitchFamily="18" charset="0"/>
              <a:sym typeface="Arial" panose="020B0604020202020204" pitchFamily="34" charset="0"/>
            </a:endParaRPr>
          </a:p>
          <a:p>
            <a:pPr algn="just" eaLnBrk="1" hangingPunct="1">
              <a:spcBef>
                <a:spcPct val="20000"/>
              </a:spcBef>
            </a:pPr>
            <a:r>
              <a:rPr lang="en-US" altLang="zh-CN" sz="2000" b="1" dirty="0">
                <a:latin typeface="Times New Roman" panose="02020603050405020304" pitchFamily="18" charset="0"/>
                <a:sym typeface="Arial" panose="020B0604020202020204" pitchFamily="34" charset="0"/>
              </a:rPr>
              <a:t>     7    16    27</a:t>
            </a:r>
            <a:endParaRPr lang="en-US" altLang="zh-CN" sz="2000" b="1" dirty="0">
              <a:latin typeface="Times New Roman" panose="02020603050405020304" pitchFamily="18" charset="0"/>
              <a:sym typeface="Arial" panose="020B0604020202020204" pitchFamily="34" charset="0"/>
            </a:endParaRPr>
          </a:p>
          <a:p>
            <a:pPr algn="just" eaLnBrk="1" hangingPunct="1">
              <a:spcBef>
                <a:spcPct val="20000"/>
              </a:spcBef>
            </a:pPr>
            <a:r>
              <a:rPr lang="en-US" altLang="zh-CN" sz="2000" b="1" dirty="0">
                <a:latin typeface="Times New Roman" panose="02020603050405020304" pitchFamily="18" charset="0"/>
                <a:sym typeface="Arial" panose="020B0604020202020204" pitchFamily="34" charset="0"/>
              </a:rPr>
              <a:t>    40    55    72</a:t>
            </a:r>
            <a:endParaRPr lang="en-US" altLang="zh-CN" sz="2000" b="1" dirty="0">
              <a:latin typeface="Times New Roman" panose="02020603050405020304" pitchFamily="18" charset="0"/>
              <a:sym typeface="Arial" panose="020B0604020202020204" pitchFamily="34" charset="0"/>
            </a:endParaRPr>
          </a:p>
          <a:p>
            <a:pPr algn="just" eaLnBrk="1" hangingPunct="1">
              <a:spcBef>
                <a:spcPct val="20000"/>
              </a:spcBef>
            </a:pPr>
            <a:r>
              <a:rPr lang="en-US" altLang="zh-CN" sz="2000" b="1" dirty="0">
                <a:latin typeface="Times New Roman" panose="02020603050405020304" pitchFamily="18" charset="0"/>
                <a:sym typeface="Arial" panose="020B0604020202020204" pitchFamily="34" charset="0"/>
              </a:rPr>
              <a:t>ans =</a:t>
            </a:r>
            <a:endParaRPr lang="en-US" altLang="zh-CN" sz="2000" b="1" dirty="0">
              <a:latin typeface="Times New Roman" panose="02020603050405020304" pitchFamily="18" charset="0"/>
              <a:sym typeface="Arial" panose="020B0604020202020204" pitchFamily="34" charset="0"/>
            </a:endParaRPr>
          </a:p>
          <a:p>
            <a:pPr algn="just" eaLnBrk="1" hangingPunct="1">
              <a:spcBef>
                <a:spcPct val="20000"/>
              </a:spcBef>
            </a:pPr>
            <a:r>
              <a:rPr lang="en-US" altLang="zh-CN" sz="2000" b="1" dirty="0">
                <a:latin typeface="Times New Roman" panose="02020603050405020304" pitchFamily="18" charset="0"/>
                <a:sym typeface="Arial" panose="020B0604020202020204" pitchFamily="34" charset="0"/>
              </a:rPr>
              <a:t>Error using ==&gt; mtimes</a:t>
            </a:r>
            <a:endParaRPr lang="en-US" altLang="zh-CN" sz="2000" b="1" dirty="0">
              <a:latin typeface="Times New Roman" panose="02020603050405020304" pitchFamily="18" charset="0"/>
              <a:sym typeface="Arial" panose="020B0604020202020204" pitchFamily="34" charset="0"/>
            </a:endParaRPr>
          </a:p>
          <a:p>
            <a:pPr algn="just" eaLnBrk="1" hangingPunct="1">
              <a:spcBef>
                <a:spcPct val="20000"/>
              </a:spcBef>
            </a:pPr>
            <a:r>
              <a:rPr lang="en-US" altLang="zh-CN" sz="2000" b="1" dirty="0">
                <a:latin typeface="Times New Roman" panose="02020603050405020304" pitchFamily="18" charset="0"/>
                <a:sym typeface="Arial" panose="020B0604020202020204" pitchFamily="34" charset="0"/>
              </a:rPr>
              <a:t>Inner matrix dimensions must agree.</a:t>
            </a:r>
            <a:endParaRPr lang="en-US" altLang="zh-CN" sz="2000" b="1" dirty="0">
              <a:latin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0165">
                                            <p:txEl>
                                              <p:charRg st="49" end="55"/>
                                            </p:txEl>
                                          </p:spTgt>
                                        </p:tgtEl>
                                        <p:attrNameLst>
                                          <p:attrName>style.visibility</p:attrName>
                                        </p:attrNameLst>
                                      </p:cBhvr>
                                      <p:to>
                                        <p:strVal val="visible"/>
                                      </p:to>
                                    </p:set>
                                    <p:animEffect transition="in" filter="blinds(horizontal)">
                                      <p:cBhvr>
                                        <p:cTn id="7" dur="500"/>
                                        <p:tgtEl>
                                          <p:spTgt spid="220165">
                                            <p:txEl>
                                              <p:charRg st="49" end="5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0165">
                                            <p:txEl>
                                              <p:charRg st="55" end="74"/>
                                            </p:txEl>
                                          </p:spTgt>
                                        </p:tgtEl>
                                        <p:attrNameLst>
                                          <p:attrName>style.visibility</p:attrName>
                                        </p:attrNameLst>
                                      </p:cBhvr>
                                      <p:to>
                                        <p:strVal val="visible"/>
                                      </p:to>
                                    </p:set>
                                    <p:animEffect transition="in" filter="blinds(horizontal)">
                                      <p:cBhvr>
                                        <p:cTn id="10" dur="500"/>
                                        <p:tgtEl>
                                          <p:spTgt spid="220165">
                                            <p:txEl>
                                              <p:charRg st="55" end="7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0165">
                                            <p:txEl>
                                              <p:charRg st="74" end="96"/>
                                            </p:txEl>
                                          </p:spTgt>
                                        </p:tgtEl>
                                        <p:attrNameLst>
                                          <p:attrName>style.visibility</p:attrName>
                                        </p:attrNameLst>
                                      </p:cBhvr>
                                      <p:to>
                                        <p:strVal val="visible"/>
                                      </p:to>
                                    </p:set>
                                    <p:animEffect transition="in" filter="blinds(horizontal)">
                                      <p:cBhvr>
                                        <p:cTn id="13" dur="500"/>
                                        <p:tgtEl>
                                          <p:spTgt spid="220165">
                                            <p:txEl>
                                              <p:charRg st="74" end="9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20165">
                                            <p:txEl>
                                              <p:charRg st="96" end="101"/>
                                            </p:txEl>
                                          </p:spTgt>
                                        </p:tgtEl>
                                        <p:attrNameLst>
                                          <p:attrName>style.visibility</p:attrName>
                                        </p:attrNameLst>
                                      </p:cBhvr>
                                      <p:to>
                                        <p:strVal val="visible"/>
                                      </p:to>
                                    </p:set>
                                    <p:animEffect transition="in" filter="blinds(horizontal)">
                                      <p:cBhvr>
                                        <p:cTn id="16" dur="500"/>
                                        <p:tgtEl>
                                          <p:spTgt spid="220165">
                                            <p:txEl>
                                              <p:charRg st="96" end="10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20165">
                                            <p:txEl>
                                              <p:charRg st="101" end="114"/>
                                            </p:txEl>
                                          </p:spTgt>
                                        </p:tgtEl>
                                        <p:attrNameLst>
                                          <p:attrName>style.visibility</p:attrName>
                                        </p:attrNameLst>
                                      </p:cBhvr>
                                      <p:to>
                                        <p:strVal val="visible"/>
                                      </p:to>
                                    </p:set>
                                    <p:animEffect transition="in" filter="blinds(horizontal)">
                                      <p:cBhvr>
                                        <p:cTn id="19" dur="500"/>
                                        <p:tgtEl>
                                          <p:spTgt spid="220165">
                                            <p:txEl>
                                              <p:charRg st="101" end="11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20165">
                                            <p:txEl>
                                              <p:charRg st="114" end="120"/>
                                            </p:txEl>
                                          </p:spTgt>
                                        </p:tgtEl>
                                        <p:attrNameLst>
                                          <p:attrName>style.visibility</p:attrName>
                                        </p:attrNameLst>
                                      </p:cBhvr>
                                      <p:to>
                                        <p:strVal val="visible"/>
                                      </p:to>
                                    </p:set>
                                    <p:animEffect transition="in" filter="blinds(horizontal)">
                                      <p:cBhvr>
                                        <p:cTn id="22" dur="500"/>
                                        <p:tgtEl>
                                          <p:spTgt spid="220165">
                                            <p:txEl>
                                              <p:charRg st="114" end="12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20165">
                                            <p:txEl>
                                              <p:charRg st="120" end="134"/>
                                            </p:txEl>
                                          </p:spTgt>
                                        </p:tgtEl>
                                        <p:attrNameLst>
                                          <p:attrName>style.visibility</p:attrName>
                                        </p:attrNameLst>
                                      </p:cBhvr>
                                      <p:to>
                                        <p:strVal val="visible"/>
                                      </p:to>
                                    </p:set>
                                    <p:animEffect transition="in" filter="blinds(horizontal)">
                                      <p:cBhvr>
                                        <p:cTn id="25" dur="500"/>
                                        <p:tgtEl>
                                          <p:spTgt spid="220165">
                                            <p:txEl>
                                              <p:charRg st="120" end="13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20165">
                                            <p:txEl>
                                              <p:charRg st="134" end="138"/>
                                            </p:txEl>
                                          </p:spTgt>
                                        </p:tgtEl>
                                        <p:attrNameLst>
                                          <p:attrName>style.visibility</p:attrName>
                                        </p:attrNameLst>
                                      </p:cBhvr>
                                      <p:to>
                                        <p:strVal val="visible"/>
                                      </p:to>
                                    </p:set>
                                    <p:animEffect transition="in" filter="blinds(horizontal)">
                                      <p:cBhvr>
                                        <p:cTn id="28" dur="500"/>
                                        <p:tgtEl>
                                          <p:spTgt spid="220165">
                                            <p:txEl>
                                              <p:charRg st="134" end="13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20165">
                                            <p:txEl>
                                              <p:charRg st="138" end="140"/>
                                            </p:txEl>
                                          </p:spTgt>
                                        </p:tgtEl>
                                        <p:attrNameLst>
                                          <p:attrName>style.visibility</p:attrName>
                                        </p:attrNameLst>
                                      </p:cBhvr>
                                      <p:to>
                                        <p:strVal val="visible"/>
                                      </p:to>
                                    </p:set>
                                    <p:animEffect transition="in" filter="blinds(horizontal)">
                                      <p:cBhvr>
                                        <p:cTn id="31" dur="500"/>
                                        <p:tgtEl>
                                          <p:spTgt spid="220165">
                                            <p:txEl>
                                              <p:charRg st="138" end="140"/>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20165">
                                            <p:txEl>
                                              <p:charRg st="140" end="163"/>
                                            </p:txEl>
                                          </p:spTgt>
                                        </p:tgtEl>
                                        <p:attrNameLst>
                                          <p:attrName>style.visibility</p:attrName>
                                        </p:attrNameLst>
                                      </p:cBhvr>
                                      <p:to>
                                        <p:strVal val="visible"/>
                                      </p:to>
                                    </p:set>
                                    <p:animEffect transition="in" filter="blinds(horizontal)">
                                      <p:cBhvr>
                                        <p:cTn id="34" dur="500"/>
                                        <p:tgtEl>
                                          <p:spTgt spid="220165">
                                            <p:txEl>
                                              <p:charRg st="140" end="16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20166">
                                            <p:txEl>
                                              <p:charRg st="0" end="4"/>
                                            </p:txEl>
                                          </p:spTgt>
                                        </p:tgtEl>
                                        <p:attrNameLst>
                                          <p:attrName>style.visibility</p:attrName>
                                        </p:attrNameLst>
                                      </p:cBhvr>
                                      <p:to>
                                        <p:strVal val="visible"/>
                                      </p:to>
                                    </p:set>
                                    <p:animEffect transition="in" filter="blinds(horizontal)">
                                      <p:cBhvr>
                                        <p:cTn id="39" dur="500"/>
                                        <p:tgtEl>
                                          <p:spTgt spid="220166">
                                            <p:txEl>
                                              <p:charRg st="0"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220166">
                                            <p:txEl>
                                              <p:charRg st="4" end="23"/>
                                            </p:txEl>
                                          </p:spTgt>
                                        </p:tgtEl>
                                        <p:attrNameLst>
                                          <p:attrName>style.visibility</p:attrName>
                                        </p:attrNameLst>
                                      </p:cBhvr>
                                      <p:to>
                                        <p:strVal val="visible"/>
                                      </p:to>
                                    </p:set>
                                    <p:animEffect transition="in" filter="blinds(horizontal)">
                                      <p:cBhvr>
                                        <p:cTn id="42" dur="500"/>
                                        <p:tgtEl>
                                          <p:spTgt spid="220166">
                                            <p:txEl>
                                              <p:charRg st="4" end="23"/>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20166">
                                            <p:txEl>
                                              <p:charRg st="23" end="42"/>
                                            </p:txEl>
                                          </p:spTgt>
                                        </p:tgtEl>
                                        <p:attrNameLst>
                                          <p:attrName>style.visibility</p:attrName>
                                        </p:attrNameLst>
                                      </p:cBhvr>
                                      <p:to>
                                        <p:strVal val="visible"/>
                                      </p:to>
                                    </p:set>
                                    <p:animEffect transition="in" filter="blinds(horizontal)">
                                      <p:cBhvr>
                                        <p:cTn id="45" dur="500"/>
                                        <p:tgtEl>
                                          <p:spTgt spid="220166">
                                            <p:txEl>
                                              <p:charRg st="23" end="42"/>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220166">
                                            <p:txEl>
                                              <p:charRg st="42" end="48"/>
                                            </p:txEl>
                                          </p:spTgt>
                                        </p:tgtEl>
                                        <p:attrNameLst>
                                          <p:attrName>style.visibility</p:attrName>
                                        </p:attrNameLst>
                                      </p:cBhvr>
                                      <p:to>
                                        <p:strVal val="visible"/>
                                      </p:to>
                                    </p:set>
                                    <p:animEffect transition="in" filter="blinds(horizontal)">
                                      <p:cBhvr>
                                        <p:cTn id="48" dur="500"/>
                                        <p:tgtEl>
                                          <p:spTgt spid="220166">
                                            <p:txEl>
                                              <p:charRg st="42" end="48"/>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220166">
                                            <p:txEl>
                                              <p:charRg st="48" end="71"/>
                                            </p:txEl>
                                          </p:spTgt>
                                        </p:tgtEl>
                                        <p:attrNameLst>
                                          <p:attrName>style.visibility</p:attrName>
                                        </p:attrNameLst>
                                      </p:cBhvr>
                                      <p:to>
                                        <p:strVal val="visible"/>
                                      </p:to>
                                    </p:set>
                                    <p:animEffect transition="in" filter="blinds(horizontal)">
                                      <p:cBhvr>
                                        <p:cTn id="51" dur="500"/>
                                        <p:tgtEl>
                                          <p:spTgt spid="220166">
                                            <p:txEl>
                                              <p:charRg st="48" end="71"/>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220166">
                                            <p:txEl>
                                              <p:charRg st="71" end="107"/>
                                            </p:txEl>
                                          </p:spTgt>
                                        </p:tgtEl>
                                        <p:attrNameLst>
                                          <p:attrName>style.visibility</p:attrName>
                                        </p:attrNameLst>
                                      </p:cBhvr>
                                      <p:to>
                                        <p:strVal val="visible"/>
                                      </p:to>
                                    </p:set>
                                    <p:animEffect transition="in" filter="blinds(horizontal)">
                                      <p:cBhvr>
                                        <p:cTn id="54" dur="500"/>
                                        <p:tgtEl>
                                          <p:spTgt spid="220166">
                                            <p:txEl>
                                              <p:charRg st="71" end="10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a:spLocks noGrp="1"/>
          </p:cNvSpPr>
          <p:nvPr>
            <p:ph type="title" idx="4294967295"/>
          </p:nvPr>
        </p:nvSpPr>
        <p:spPr>
          <a:xfrm>
            <a:off x="1263650" y="-171450"/>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7.2.3 循环结构</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2118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2118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213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21189" name="Rectangle 3"/>
          <p:cNvSpPr>
            <a:spLocks noGrp="1"/>
          </p:cNvSpPr>
          <p:nvPr>
            <p:ph sz="quarter" idx="1"/>
          </p:nvPr>
        </p:nvSpPr>
        <p:spPr>
          <a:xfrm>
            <a:off x="900113" y="1233488"/>
            <a:ext cx="795655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11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循环是指按照给定的条件，重复执行指定的语句，</a:t>
            </a:r>
            <a:r>
              <a:rPr lang="en-US" altLang="zh-CN" sz="2400" b="1" dirty="0">
                <a:latin typeface="Times New Roman" panose="02020603050405020304" pitchFamily="18" charset="0"/>
                <a:ea typeface="华文楷体" pitchFamily="2" charset="-122"/>
                <a:sym typeface="Arial" panose="020B0604020202020204" pitchFamily="34" charset="0"/>
              </a:rPr>
              <a:t>Matlab</a:t>
            </a:r>
            <a:r>
              <a:rPr lang="zh-CN" altLang="en-US" sz="2400" b="1" dirty="0">
                <a:latin typeface="Times New Roman" panose="02020603050405020304" pitchFamily="18" charset="0"/>
                <a:ea typeface="华文楷体" pitchFamily="2" charset="-122"/>
                <a:sym typeface="Arial" panose="020B0604020202020204" pitchFamily="34" charset="0"/>
              </a:rPr>
              <a:t>提供了两种实现循环结构的语句：</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for</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语句和</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while</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1</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for</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solidFill>
                  <a:schemeClr val="hlink"/>
                </a:solidFill>
                <a:latin typeface="Times New Roman" panose="02020603050405020304" pitchFamily="18" charset="0"/>
                <a:ea typeface="华文楷体" pitchFamily="2" charset="-122"/>
                <a:sym typeface="Arial" panose="020B0604020202020204" pitchFamily="34" charset="0"/>
              </a:rPr>
              <a:t>for</a:t>
            </a: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语句的格式为：</a:t>
            </a:r>
            <a:endParaRPr lang="zh-CN" altLang="en-US"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solidFill>
                  <a:schemeClr val="hlink"/>
                </a:solidFill>
                <a:latin typeface="Times New Roman" panose="02020603050405020304" pitchFamily="18" charset="0"/>
                <a:ea typeface="华文楷体" pitchFamily="2" charset="-122"/>
                <a:sym typeface="Arial" panose="020B0604020202020204" pitchFamily="34" charset="0"/>
              </a:rPr>
              <a:t>for </a:t>
            </a: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循环变量 </a:t>
            </a:r>
            <a:r>
              <a:rPr lang="en-US" altLang="zh-CN" b="1" dirty="0">
                <a:solidFill>
                  <a:schemeClr val="hlink"/>
                </a:solidFill>
                <a:latin typeface="Times New Roman" panose="02020603050405020304" pitchFamily="18" charset="0"/>
                <a:ea typeface="华文楷体" pitchFamily="2" charset="-122"/>
                <a:sym typeface="Arial" panose="020B0604020202020204" pitchFamily="34" charset="0"/>
              </a:rPr>
              <a:t>=</a:t>
            </a: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表达式</a:t>
            </a:r>
            <a:r>
              <a:rPr lang="en-US" altLang="zh-CN" b="1" dirty="0">
                <a:solidFill>
                  <a:schemeClr val="hlink"/>
                </a:solidFill>
                <a:latin typeface="Times New Roman" panose="02020603050405020304" pitchFamily="18" charset="0"/>
                <a:ea typeface="华文楷体" pitchFamily="2" charset="-122"/>
                <a:sym typeface="Arial" panose="020B0604020202020204" pitchFamily="34" charset="0"/>
              </a:rPr>
              <a:t>1</a:t>
            </a: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：表达式</a:t>
            </a:r>
            <a:r>
              <a:rPr lang="en-US" altLang="zh-CN" b="1" dirty="0">
                <a:solidFill>
                  <a:schemeClr val="hlink"/>
                </a:solidFill>
                <a:latin typeface="Times New Roman" panose="02020603050405020304" pitchFamily="18" charset="0"/>
                <a:ea typeface="华文楷体" pitchFamily="2" charset="-122"/>
                <a:sym typeface="Arial" panose="020B0604020202020204" pitchFamily="34" charset="0"/>
              </a:rPr>
              <a:t>2</a:t>
            </a: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：表达式</a:t>
            </a:r>
            <a:r>
              <a:rPr lang="en-US" altLang="zh-CN" b="1" dirty="0">
                <a:solidFill>
                  <a:schemeClr val="hlink"/>
                </a:solidFill>
                <a:latin typeface="Times New Roman" panose="02020603050405020304" pitchFamily="18" charset="0"/>
                <a:ea typeface="华文楷体" pitchFamily="2" charset="-122"/>
                <a:sym typeface="Arial" panose="020B0604020202020204" pitchFamily="34" charset="0"/>
              </a:rPr>
              <a:t>3</a:t>
            </a:r>
            <a:endParaRPr lang="en-US" altLang="zh-CN"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solidFill>
                  <a:schemeClr val="hlink"/>
                </a:solidFill>
                <a:latin typeface="Times New Roman" panose="02020603050405020304" pitchFamily="18" charset="0"/>
                <a:ea typeface="华文楷体" pitchFamily="2" charset="-122"/>
                <a:sym typeface="Arial" panose="020B0604020202020204" pitchFamily="34" charset="0"/>
              </a:rPr>
              <a:t>    </a:t>
            </a: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循环体语句</a:t>
            </a:r>
            <a:endParaRPr lang="zh-CN" altLang="en-US"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b="1" dirty="0">
                <a:solidFill>
                  <a:schemeClr val="hlink"/>
                </a:solidFill>
                <a:latin typeface="Times New Roman" panose="02020603050405020304" pitchFamily="18" charset="0"/>
                <a:ea typeface="华文楷体" pitchFamily="2" charset="-122"/>
                <a:sym typeface="Arial" panose="020B0604020202020204" pitchFamily="34" charset="0"/>
              </a:rPr>
              <a:t>end</a:t>
            </a:r>
            <a:endParaRPr lang="en-US" altLang="zh-CN"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其中表达式</a:t>
            </a:r>
            <a:r>
              <a:rPr lang="en-US" altLang="zh-CN" sz="2400" b="1" dirty="0">
                <a:latin typeface="Times New Roman" panose="02020603050405020304" pitchFamily="18" charset="0"/>
                <a:ea typeface="华文楷体" pitchFamily="2" charset="-122"/>
                <a:sym typeface="Arial" panose="020B0604020202020204" pitchFamily="34" charset="0"/>
              </a:rPr>
              <a:t>1</a:t>
            </a:r>
            <a:r>
              <a:rPr lang="zh-CN" altLang="en-US" sz="2400" b="1" dirty="0">
                <a:latin typeface="Times New Roman" panose="02020603050405020304" pitchFamily="18" charset="0"/>
                <a:ea typeface="华文楷体" pitchFamily="2" charset="-122"/>
                <a:sym typeface="Arial" panose="020B0604020202020204" pitchFamily="34" charset="0"/>
              </a:rPr>
              <a:t>的值为循环变量的初值，表达式</a:t>
            </a:r>
            <a:r>
              <a:rPr lang="en-US" altLang="zh-CN" sz="2400" b="1" dirty="0">
                <a:latin typeface="Times New Roman" panose="02020603050405020304" pitchFamily="18" charset="0"/>
                <a:ea typeface="华文楷体" pitchFamily="2" charset="-122"/>
                <a:sym typeface="Arial" panose="020B0604020202020204" pitchFamily="34" charset="0"/>
              </a:rPr>
              <a:t>2</a:t>
            </a:r>
            <a:r>
              <a:rPr lang="zh-CN" altLang="en-US" sz="2400" b="1" dirty="0">
                <a:latin typeface="Times New Roman" panose="02020603050405020304" pitchFamily="18" charset="0"/>
                <a:ea typeface="华文楷体" pitchFamily="2" charset="-122"/>
                <a:sym typeface="Arial" panose="020B0604020202020204" pitchFamily="34" charset="0"/>
              </a:rPr>
              <a:t>的值为步长，表达式</a:t>
            </a:r>
            <a:r>
              <a:rPr lang="en-US" altLang="zh-CN" sz="2400" b="1" dirty="0">
                <a:latin typeface="Times New Roman" panose="02020603050405020304" pitchFamily="18" charset="0"/>
                <a:ea typeface="华文楷体" pitchFamily="2" charset="-122"/>
                <a:sym typeface="Arial" panose="020B0604020202020204" pitchFamily="34" charset="0"/>
              </a:rPr>
              <a:t>3</a:t>
            </a:r>
            <a:r>
              <a:rPr lang="zh-CN" altLang="en-US" sz="2400" b="1" dirty="0">
                <a:latin typeface="Times New Roman" panose="02020603050405020304" pitchFamily="18" charset="0"/>
                <a:ea typeface="华文楷体" pitchFamily="2" charset="-122"/>
                <a:sym typeface="Arial" panose="020B0604020202020204" pitchFamily="34" charset="0"/>
              </a:rPr>
              <a:t>的值为循环变量的终值。步长为</a:t>
            </a:r>
            <a:r>
              <a:rPr lang="en-US" altLang="zh-CN" sz="2400" b="1" dirty="0">
                <a:latin typeface="Times New Roman" panose="02020603050405020304" pitchFamily="18" charset="0"/>
                <a:ea typeface="华文楷体" pitchFamily="2" charset="-122"/>
                <a:sym typeface="Arial" panose="020B0604020202020204" pitchFamily="34" charset="0"/>
              </a:rPr>
              <a:t>1</a:t>
            </a:r>
            <a:r>
              <a:rPr lang="zh-CN" altLang="en-US" sz="2400" b="1" dirty="0">
                <a:latin typeface="Times New Roman" panose="02020603050405020304" pitchFamily="18" charset="0"/>
                <a:ea typeface="华文楷体" pitchFamily="2" charset="-122"/>
                <a:sym typeface="Arial" panose="020B0604020202020204" pitchFamily="34" charset="0"/>
              </a:rPr>
              <a:t>时，表达式</a:t>
            </a:r>
            <a:r>
              <a:rPr lang="en-US" altLang="zh-CN" sz="2400" b="1" dirty="0">
                <a:latin typeface="Times New Roman" panose="02020603050405020304" pitchFamily="18" charset="0"/>
                <a:ea typeface="华文楷体" pitchFamily="2" charset="-122"/>
                <a:sym typeface="Arial" panose="020B0604020202020204" pitchFamily="34" charset="0"/>
              </a:rPr>
              <a:t>2</a:t>
            </a:r>
            <a:r>
              <a:rPr lang="zh-CN" altLang="en-US" sz="2400" b="1" dirty="0">
                <a:latin typeface="Times New Roman" panose="02020603050405020304" pitchFamily="18" charset="0"/>
                <a:ea typeface="华文楷体" pitchFamily="2" charset="-122"/>
                <a:sym typeface="Arial" panose="020B0604020202020204" pitchFamily="34" charset="0"/>
              </a:rPr>
              <a:t>可以省略。</a:t>
            </a:r>
            <a:endParaRPr lang="zh-CN" altLang="en-US" sz="24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1189">
                                            <p:txEl>
                                              <p:charRg st="58" end="66"/>
                                            </p:txEl>
                                          </p:spTgt>
                                        </p:tgtEl>
                                        <p:attrNameLst>
                                          <p:attrName>style.visibility</p:attrName>
                                        </p:attrNameLst>
                                      </p:cBhvr>
                                      <p:to>
                                        <p:strVal val="visible"/>
                                      </p:to>
                                    </p:set>
                                    <p:animEffect transition="in" filter="blinds(horizontal)">
                                      <p:cBhvr>
                                        <p:cTn id="7" dur="500"/>
                                        <p:tgtEl>
                                          <p:spTgt spid="221189">
                                            <p:txEl>
                                              <p:charRg st="58" end="6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1189">
                                            <p:txEl>
                                              <p:charRg st="66" end="77"/>
                                            </p:txEl>
                                          </p:spTgt>
                                        </p:tgtEl>
                                        <p:attrNameLst>
                                          <p:attrName>style.visibility</p:attrName>
                                        </p:attrNameLst>
                                      </p:cBhvr>
                                      <p:to>
                                        <p:strVal val="visible"/>
                                      </p:to>
                                    </p:set>
                                    <p:animEffect transition="in" filter="blinds(horizontal)">
                                      <p:cBhvr>
                                        <p:cTn id="10" dur="500"/>
                                        <p:tgtEl>
                                          <p:spTgt spid="221189">
                                            <p:txEl>
                                              <p:charRg st="66" end="7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1189">
                                            <p:txEl>
                                              <p:charRg st="77" end="102"/>
                                            </p:txEl>
                                          </p:spTgt>
                                        </p:tgtEl>
                                        <p:attrNameLst>
                                          <p:attrName>style.visibility</p:attrName>
                                        </p:attrNameLst>
                                      </p:cBhvr>
                                      <p:to>
                                        <p:strVal val="visible"/>
                                      </p:to>
                                    </p:set>
                                    <p:animEffect transition="in" filter="blinds(horizontal)">
                                      <p:cBhvr>
                                        <p:cTn id="13" dur="500"/>
                                        <p:tgtEl>
                                          <p:spTgt spid="221189">
                                            <p:txEl>
                                              <p:charRg st="77" end="10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21189">
                                            <p:txEl>
                                              <p:charRg st="102" end="112"/>
                                            </p:txEl>
                                          </p:spTgt>
                                        </p:tgtEl>
                                        <p:attrNameLst>
                                          <p:attrName>style.visibility</p:attrName>
                                        </p:attrNameLst>
                                      </p:cBhvr>
                                      <p:to>
                                        <p:strVal val="visible"/>
                                      </p:to>
                                    </p:set>
                                    <p:animEffect transition="in" filter="blinds(horizontal)">
                                      <p:cBhvr>
                                        <p:cTn id="16" dur="500"/>
                                        <p:tgtEl>
                                          <p:spTgt spid="221189">
                                            <p:txEl>
                                              <p:charRg st="102" end="11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21189">
                                            <p:txEl>
                                              <p:charRg st="112" end="116"/>
                                            </p:txEl>
                                          </p:spTgt>
                                        </p:tgtEl>
                                        <p:attrNameLst>
                                          <p:attrName>style.visibility</p:attrName>
                                        </p:attrNameLst>
                                      </p:cBhvr>
                                      <p:to>
                                        <p:strVal val="visible"/>
                                      </p:to>
                                    </p:set>
                                    <p:animEffect transition="in" filter="blinds(horizontal)">
                                      <p:cBhvr>
                                        <p:cTn id="19" dur="500"/>
                                        <p:tgtEl>
                                          <p:spTgt spid="221189">
                                            <p:txEl>
                                              <p:charRg st="112" end="11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21189">
                                            <p:txEl>
                                              <p:charRg st="116" end="174"/>
                                            </p:txEl>
                                          </p:spTgt>
                                        </p:tgtEl>
                                        <p:attrNameLst>
                                          <p:attrName>style.visibility</p:attrName>
                                        </p:attrNameLst>
                                      </p:cBhvr>
                                      <p:to>
                                        <p:strVal val="visible"/>
                                      </p:to>
                                    </p:set>
                                    <p:animEffect transition="in" filter="blinds(horizontal)">
                                      <p:cBhvr>
                                        <p:cTn id="24" dur="500"/>
                                        <p:tgtEl>
                                          <p:spTgt spid="221189">
                                            <p:txEl>
                                              <p:charRg st="116" end="17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10" name="Rectangle 2"/>
          <p:cNvSpPr>
            <a:spLocks noGrp="1"/>
          </p:cNvSpPr>
          <p:nvPr>
            <p:ph type="title" idx="4294967295"/>
          </p:nvPr>
        </p:nvSpPr>
        <p:spPr>
          <a:xfrm>
            <a:off x="1120775" y="-171450"/>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例7.2-6</a:t>
            </a:r>
            <a:r>
              <a:rPr lang="zh-CN" altLang="zh-CN" sz="3200" b="1" dirty="0">
                <a:solidFill>
                  <a:srgbClr val="4D009A"/>
                </a:solidFill>
                <a:latin typeface="华文楷体" pitchFamily="2" charset="-122"/>
                <a:ea typeface="华文楷体" pitchFamily="2" charset="-122"/>
                <a:sym typeface="Arial" panose="020B0604020202020204" pitchFamily="34" charset="0"/>
              </a:rPr>
              <a:t> </a:t>
            </a:r>
            <a:endParaRPr lang="zh-CN" altLang="zh-CN" sz="3200" b="1" dirty="0">
              <a:solidFill>
                <a:srgbClr val="4D009A"/>
              </a:solidFill>
              <a:latin typeface="华文楷体" pitchFamily="2" charset="-122"/>
              <a:ea typeface="华文楷体" pitchFamily="2" charset="-122"/>
              <a:sym typeface="Arial" panose="020B0604020202020204" pitchFamily="34" charset="0"/>
            </a:endParaRPr>
          </a:p>
        </p:txBody>
      </p:sp>
      <p:sp>
        <p:nvSpPr>
          <p:cNvPr id="22221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2221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214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22213" name="Rectangle 3"/>
          <p:cNvSpPr>
            <a:spLocks noGrp="1"/>
          </p:cNvSpPr>
          <p:nvPr>
            <p:ph sz="quarter" idx="1"/>
          </p:nvPr>
        </p:nvSpPr>
        <p:spPr>
          <a:xfrm>
            <a:off x="827088" y="1233488"/>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eaLnBrk="1" hangingPunct="1">
              <a:lnSpc>
                <a:spcPct val="9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已知</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当</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n=100</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时，求</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y</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的值。</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eaLnBrk="1" hangingPunct="1">
              <a:lnSpc>
                <a:spcPct val="90000"/>
              </a:lnSpc>
              <a:buFont typeface="Wingdings" panose="05000000000000000000" pitchFamily="2" charset="2"/>
              <a:buNone/>
            </a:pPr>
            <a:endParaRPr lang="zh-CN" altLang="en-US" sz="2400" dirty="0"/>
          </a:p>
          <a:p>
            <a:pPr marL="609600" lvl="0" indent="-609600" algn="just" eaLnBrk="1" hangingPunct="1">
              <a:lnSpc>
                <a:spcPct val="9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程序如下：</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y = 0;n = 100;</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for i=1:n</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y = y+1/i/i;</a:t>
            </a:r>
            <a:endParaRPr lang="en-US" altLang="zh-CN" sz="1800" b="1" dirty="0">
              <a:solidFill>
                <a:srgbClr val="0000FF"/>
              </a:solidFill>
              <a:latin typeface="Times New Roman" panose="02020603050405020304" pitchFamily="18" charset="0"/>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end</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y</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11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输出结果为：</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110000"/>
              </a:lnSpc>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y = </a:t>
            </a:r>
            <a:endParaRPr lang="en-US" altLang="zh-CN" sz="1800" b="1" dirty="0">
              <a:latin typeface="Times New Roman" panose="02020603050405020304" pitchFamily="18" charset="0"/>
              <a:sym typeface="Arial" panose="020B0604020202020204" pitchFamily="34" charset="0"/>
            </a:endParaRPr>
          </a:p>
          <a:p>
            <a:pPr marL="609600" lvl="0" indent="-609600" algn="just" eaLnBrk="1" hangingPunct="1">
              <a:lnSpc>
                <a:spcPct val="110000"/>
              </a:lnSpc>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1.6350</a:t>
            </a:r>
            <a:endParaRPr lang="en-US" altLang="zh-CN" sz="1800" b="1" dirty="0">
              <a:latin typeface="Times New Roman" panose="02020603050405020304" pitchFamily="18" charset="0"/>
              <a:sym typeface="Arial" panose="020B0604020202020204" pitchFamily="34" charset="0"/>
            </a:endParaRPr>
          </a:p>
          <a:p>
            <a:pPr marL="609600" lvl="0" indent="-609600" eaLnBrk="1" hangingPunct="1">
              <a:lnSpc>
                <a:spcPct val="90000"/>
              </a:lnSpc>
              <a:buFont typeface="Wingdings" panose="05000000000000000000" pitchFamily="2" charset="2"/>
              <a:buNone/>
            </a:pPr>
            <a:endParaRPr lang="en-US" altLang="zh-CN" sz="2400" dirty="0"/>
          </a:p>
        </p:txBody>
      </p:sp>
      <p:graphicFrame>
        <p:nvGraphicFramePr>
          <p:cNvPr id="222214" name="Object 6"/>
          <p:cNvGraphicFramePr>
            <a:graphicFrameLocks noChangeAspect="1"/>
          </p:cNvGraphicFramePr>
          <p:nvPr/>
        </p:nvGraphicFramePr>
        <p:xfrm>
          <a:off x="1511300" y="1125538"/>
          <a:ext cx="2757488" cy="627062"/>
        </p:xfrm>
        <a:graphic>
          <a:graphicData uri="http://schemas.openxmlformats.org/presentationml/2006/ole">
            <mc:AlternateContent xmlns:mc="http://schemas.openxmlformats.org/markup-compatibility/2006">
              <mc:Choice xmlns:v="urn:schemas-microsoft-com:vml" Requires="v">
                <p:oleObj spid="_x0000_s3094" name="" r:id="rId1" imgW="3238500" imgH="736600" progId="">
                  <p:embed/>
                </p:oleObj>
              </mc:Choice>
              <mc:Fallback>
                <p:oleObj name="" r:id="rId1" imgW="3238500" imgH="736600" progId="">
                  <p:embed/>
                  <p:pic>
                    <p:nvPicPr>
                      <p:cNvPr id="0" name="图片 3093"/>
                      <p:cNvPicPr/>
                      <p:nvPr/>
                    </p:nvPicPr>
                    <p:blipFill>
                      <a:blip r:embed="rId2"/>
                      <a:stretch>
                        <a:fillRect/>
                      </a:stretch>
                    </p:blipFill>
                    <p:spPr>
                      <a:xfrm>
                        <a:off x="1511300" y="1125538"/>
                        <a:ext cx="2757488" cy="627062"/>
                      </a:xfrm>
                      <a:prstGeom prst="rect">
                        <a:avLst/>
                      </a:prstGeom>
                      <a:noFill/>
                      <a:ln w="38100">
                        <a:noFill/>
                        <a:miter/>
                      </a:ln>
                    </p:spPr>
                  </p:pic>
                </p:oleObj>
              </mc:Fallback>
            </mc:AlternateContent>
          </a:graphicData>
        </a:graphic>
      </p:graphicFrame>
      <p:sp>
        <p:nvSpPr>
          <p:cNvPr id="222215" name="Rectangle 5"/>
          <p:cNvSpPr/>
          <p:nvPr/>
        </p:nvSpPr>
        <p:spPr>
          <a:xfrm>
            <a:off x="3419475" y="2241550"/>
            <a:ext cx="5508625" cy="3132138"/>
          </a:xfrm>
          <a:prstGeom prst="rect">
            <a:avLst/>
          </a:prstGeom>
          <a:noFill/>
          <a:ln w="9525">
            <a:noFill/>
          </a:ln>
        </p:spPr>
        <p:txBody>
          <a:bodyPr/>
          <a:p>
            <a:pPr marL="609600" indent="-609600" algn="just" eaLnBrk="1" hangingPunct="1">
              <a:spcBef>
                <a:spcPct val="20000"/>
              </a:spcBef>
              <a:buClr>
                <a:srgbClr val="4D009A"/>
              </a:buClr>
              <a:buFont typeface="Wingdings" panose="05000000000000000000" pitchFamily="2" charset="2"/>
            </a:pPr>
            <a:r>
              <a:rPr lang="zh-CN" altLang="en-US" sz="2400" b="1" dirty="0">
                <a:latin typeface="Times New Roman" panose="02020603050405020304" pitchFamily="18" charset="0"/>
                <a:ea typeface="华文楷体" pitchFamily="2" charset="-122"/>
                <a:sym typeface="Arial" panose="020B0604020202020204" pitchFamily="34" charset="0"/>
              </a:rPr>
              <a:t>利用</a:t>
            </a:r>
            <a:r>
              <a:rPr lang="en-US" altLang="zh-CN" sz="2400" b="1" dirty="0">
                <a:latin typeface="Times New Roman" panose="02020603050405020304" pitchFamily="18" charset="0"/>
                <a:ea typeface="华文楷体" pitchFamily="2" charset="-122"/>
                <a:sym typeface="Arial" panose="020B0604020202020204" pitchFamily="34" charset="0"/>
              </a:rPr>
              <a:t>Matlab</a:t>
            </a:r>
            <a:r>
              <a:rPr lang="zh-CN" altLang="en-US" sz="2400" b="1" dirty="0">
                <a:latin typeface="Times New Roman" panose="02020603050405020304" pitchFamily="18" charset="0"/>
                <a:ea typeface="华文楷体" pitchFamily="2" charset="-122"/>
                <a:sym typeface="Arial" panose="020B0604020202020204" pitchFamily="34" charset="0"/>
              </a:rPr>
              <a:t>的特点，常用向量运算来代</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buClr>
                <a:srgbClr val="4D009A"/>
              </a:buClr>
              <a:buFont typeface="Wingdings" panose="05000000000000000000" pitchFamily="2" charset="2"/>
            </a:pPr>
            <a:r>
              <a:rPr lang="zh-CN" altLang="en-US" sz="2400" b="1" dirty="0">
                <a:latin typeface="Times New Roman" panose="02020603050405020304" pitchFamily="18" charset="0"/>
                <a:ea typeface="华文楷体" pitchFamily="2" charset="-122"/>
                <a:sym typeface="Arial" panose="020B0604020202020204" pitchFamily="34" charset="0"/>
              </a:rPr>
              <a:t>替循环操作，程序可以如下</a:t>
            </a:r>
            <a:r>
              <a:rPr lang="en-US" altLang="zh-CN" sz="2400" b="1" dirty="0">
                <a:latin typeface="Times New Roman" panose="02020603050405020304" pitchFamily="18" charset="0"/>
                <a:ea typeface="华文楷体" pitchFamily="2" charset="-122"/>
                <a:sym typeface="Arial" panose="020B0604020202020204" pitchFamily="34" charset="0"/>
              </a:rPr>
              <a:t>:</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buClr>
                <a:srgbClr val="4D009A"/>
              </a:buClr>
              <a:buFont typeface="Wingdings" panose="05000000000000000000" pitchFamily="2" charset="2"/>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n = 100;</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buClr>
                <a:srgbClr val="4D009A"/>
              </a:buClr>
              <a:buFont typeface="Wingdings" panose="05000000000000000000" pitchFamily="2" charset="2"/>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i = 1:n;</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buClr>
                <a:srgbClr val="4D009A"/>
              </a:buClr>
              <a:buFont typeface="Wingdings" panose="05000000000000000000" pitchFamily="2" charset="2"/>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f = 1./i.^2;</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buClr>
                <a:srgbClr val="4D009A"/>
              </a:buClr>
              <a:buFont typeface="Wingdings" panose="05000000000000000000" pitchFamily="2" charset="2"/>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y = sum(f)</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2213">
                                            <p:txEl>
                                              <p:charRg st="63" end="69"/>
                                            </p:txEl>
                                          </p:spTgt>
                                        </p:tgtEl>
                                        <p:attrNameLst>
                                          <p:attrName>style.visibility</p:attrName>
                                        </p:attrNameLst>
                                      </p:cBhvr>
                                      <p:to>
                                        <p:strVal val="visible"/>
                                      </p:to>
                                    </p:set>
                                    <p:animEffect transition="in" filter="blinds(horizontal)">
                                      <p:cBhvr>
                                        <p:cTn id="7" dur="500"/>
                                        <p:tgtEl>
                                          <p:spTgt spid="222213">
                                            <p:txEl>
                                              <p:charRg st="63" end="6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2213">
                                            <p:txEl>
                                              <p:charRg st="69" end="84"/>
                                            </p:txEl>
                                          </p:spTgt>
                                        </p:tgtEl>
                                        <p:attrNameLst>
                                          <p:attrName>style.visibility</p:attrName>
                                        </p:attrNameLst>
                                      </p:cBhvr>
                                      <p:to>
                                        <p:strVal val="visible"/>
                                      </p:to>
                                    </p:set>
                                    <p:animEffect transition="in" filter="blinds(horizontal)">
                                      <p:cBhvr>
                                        <p:cTn id="10" dur="500"/>
                                        <p:tgtEl>
                                          <p:spTgt spid="222213">
                                            <p:txEl>
                                              <p:charRg st="69" end="8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2213">
                                            <p:txEl>
                                              <p:charRg st="84" end="94"/>
                                            </p:txEl>
                                          </p:spTgt>
                                        </p:tgtEl>
                                        <p:attrNameLst>
                                          <p:attrName>style.visibility</p:attrName>
                                        </p:attrNameLst>
                                      </p:cBhvr>
                                      <p:to>
                                        <p:strVal val="visible"/>
                                      </p:to>
                                    </p:set>
                                    <p:animEffect transition="in" filter="blinds(horizontal)">
                                      <p:cBhvr>
                                        <p:cTn id="13" dur="500"/>
                                        <p:tgtEl>
                                          <p:spTgt spid="222213">
                                            <p:txEl>
                                              <p:charRg st="84" end="9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22213">
                                            <p:txEl>
                                              <p:charRg st="94" end="111"/>
                                            </p:txEl>
                                          </p:spTgt>
                                        </p:tgtEl>
                                        <p:attrNameLst>
                                          <p:attrName>style.visibility</p:attrName>
                                        </p:attrNameLst>
                                      </p:cBhvr>
                                      <p:to>
                                        <p:strVal val="visible"/>
                                      </p:to>
                                    </p:set>
                                    <p:animEffect transition="in" filter="blinds(horizontal)">
                                      <p:cBhvr>
                                        <p:cTn id="16" dur="500"/>
                                        <p:tgtEl>
                                          <p:spTgt spid="222213">
                                            <p:txEl>
                                              <p:charRg st="94" end="11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22213">
                                            <p:txEl>
                                              <p:charRg st="111" end="115"/>
                                            </p:txEl>
                                          </p:spTgt>
                                        </p:tgtEl>
                                        <p:attrNameLst>
                                          <p:attrName>style.visibility</p:attrName>
                                        </p:attrNameLst>
                                      </p:cBhvr>
                                      <p:to>
                                        <p:strVal val="visible"/>
                                      </p:to>
                                    </p:set>
                                    <p:animEffect transition="in" filter="blinds(horizontal)">
                                      <p:cBhvr>
                                        <p:cTn id="19" dur="500"/>
                                        <p:tgtEl>
                                          <p:spTgt spid="222213">
                                            <p:txEl>
                                              <p:charRg st="111" end="11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22213">
                                            <p:txEl>
                                              <p:charRg st="115" end="117"/>
                                            </p:txEl>
                                          </p:spTgt>
                                        </p:tgtEl>
                                        <p:attrNameLst>
                                          <p:attrName>style.visibility</p:attrName>
                                        </p:attrNameLst>
                                      </p:cBhvr>
                                      <p:to>
                                        <p:strVal val="visible"/>
                                      </p:to>
                                    </p:set>
                                    <p:animEffect transition="in" filter="blinds(horizontal)">
                                      <p:cBhvr>
                                        <p:cTn id="22" dur="500"/>
                                        <p:tgtEl>
                                          <p:spTgt spid="222213">
                                            <p:txEl>
                                              <p:charRg st="115" end="11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22213">
                                            <p:txEl>
                                              <p:charRg st="117" end="124"/>
                                            </p:txEl>
                                          </p:spTgt>
                                        </p:tgtEl>
                                        <p:attrNameLst>
                                          <p:attrName>style.visibility</p:attrName>
                                        </p:attrNameLst>
                                      </p:cBhvr>
                                      <p:to>
                                        <p:strVal val="visible"/>
                                      </p:to>
                                    </p:set>
                                    <p:animEffect transition="in" filter="blinds(horizontal)">
                                      <p:cBhvr>
                                        <p:cTn id="25" dur="500"/>
                                        <p:tgtEl>
                                          <p:spTgt spid="222213">
                                            <p:txEl>
                                              <p:charRg st="117" end="12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22213">
                                            <p:txEl>
                                              <p:charRg st="124" end="129"/>
                                            </p:txEl>
                                          </p:spTgt>
                                        </p:tgtEl>
                                        <p:attrNameLst>
                                          <p:attrName>style.visibility</p:attrName>
                                        </p:attrNameLst>
                                      </p:cBhvr>
                                      <p:to>
                                        <p:strVal val="visible"/>
                                      </p:to>
                                    </p:set>
                                    <p:animEffect transition="in" filter="blinds(horizontal)">
                                      <p:cBhvr>
                                        <p:cTn id="28" dur="500"/>
                                        <p:tgtEl>
                                          <p:spTgt spid="222213">
                                            <p:txEl>
                                              <p:charRg st="124" end="129"/>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22213">
                                            <p:txEl>
                                              <p:charRg st="129" end="142"/>
                                            </p:txEl>
                                          </p:spTgt>
                                        </p:tgtEl>
                                        <p:attrNameLst>
                                          <p:attrName>style.visibility</p:attrName>
                                        </p:attrNameLst>
                                      </p:cBhvr>
                                      <p:to>
                                        <p:strVal val="visible"/>
                                      </p:to>
                                    </p:set>
                                    <p:animEffect transition="in" filter="blinds(horizontal)">
                                      <p:cBhvr>
                                        <p:cTn id="31" dur="500"/>
                                        <p:tgtEl>
                                          <p:spTgt spid="222213">
                                            <p:txEl>
                                              <p:charRg st="129" end="14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22215">
                                            <p:txEl>
                                              <p:charRg st="0" end="21"/>
                                            </p:txEl>
                                          </p:spTgt>
                                        </p:tgtEl>
                                        <p:attrNameLst>
                                          <p:attrName>style.visibility</p:attrName>
                                        </p:attrNameLst>
                                      </p:cBhvr>
                                      <p:to>
                                        <p:strVal val="visible"/>
                                      </p:to>
                                    </p:set>
                                    <p:animEffect transition="in" filter="blinds(horizontal)">
                                      <p:cBhvr>
                                        <p:cTn id="36" dur="500"/>
                                        <p:tgtEl>
                                          <p:spTgt spid="222215">
                                            <p:txEl>
                                              <p:charRg st="0" end="21"/>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22215">
                                            <p:txEl>
                                              <p:charRg st="35" end="44"/>
                                            </p:txEl>
                                          </p:spTgt>
                                        </p:tgtEl>
                                        <p:attrNameLst>
                                          <p:attrName>style.visibility</p:attrName>
                                        </p:attrNameLst>
                                      </p:cBhvr>
                                      <p:to>
                                        <p:strVal val="visible"/>
                                      </p:to>
                                    </p:set>
                                    <p:animEffect transition="in" filter="blinds(horizontal)">
                                      <p:cBhvr>
                                        <p:cTn id="39" dur="500"/>
                                        <p:tgtEl>
                                          <p:spTgt spid="222215">
                                            <p:txEl>
                                              <p:charRg st="35" end="4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222215">
                                            <p:txEl>
                                              <p:charRg st="44" end="53"/>
                                            </p:txEl>
                                          </p:spTgt>
                                        </p:tgtEl>
                                        <p:attrNameLst>
                                          <p:attrName>style.visibility</p:attrName>
                                        </p:attrNameLst>
                                      </p:cBhvr>
                                      <p:to>
                                        <p:strVal val="visible"/>
                                      </p:to>
                                    </p:set>
                                    <p:animEffect transition="in" filter="blinds(horizontal)">
                                      <p:cBhvr>
                                        <p:cTn id="42" dur="500"/>
                                        <p:tgtEl>
                                          <p:spTgt spid="222215">
                                            <p:txEl>
                                              <p:charRg st="44" end="53"/>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22215">
                                            <p:txEl>
                                              <p:charRg st="53" end="66"/>
                                            </p:txEl>
                                          </p:spTgt>
                                        </p:tgtEl>
                                        <p:attrNameLst>
                                          <p:attrName>style.visibility</p:attrName>
                                        </p:attrNameLst>
                                      </p:cBhvr>
                                      <p:to>
                                        <p:strVal val="visible"/>
                                      </p:to>
                                    </p:set>
                                    <p:animEffect transition="in" filter="blinds(horizontal)">
                                      <p:cBhvr>
                                        <p:cTn id="45" dur="500"/>
                                        <p:tgtEl>
                                          <p:spTgt spid="222215">
                                            <p:txEl>
                                              <p:charRg st="53" end="66"/>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222215">
                                            <p:txEl>
                                              <p:charRg st="66" end="77"/>
                                            </p:txEl>
                                          </p:spTgt>
                                        </p:tgtEl>
                                        <p:attrNameLst>
                                          <p:attrName>style.visibility</p:attrName>
                                        </p:attrNameLst>
                                      </p:cBhvr>
                                      <p:to>
                                        <p:strVal val="visible"/>
                                      </p:to>
                                    </p:set>
                                    <p:animEffect transition="in" filter="blinds(horizontal)">
                                      <p:cBhvr>
                                        <p:cTn id="48" dur="500"/>
                                        <p:tgtEl>
                                          <p:spTgt spid="222215">
                                            <p:txEl>
                                              <p:charRg st="66" end="77"/>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222215">
                                            <p:txEl>
                                              <p:charRg st="21" end="35"/>
                                            </p:txEl>
                                          </p:spTgt>
                                        </p:tgtEl>
                                        <p:attrNameLst>
                                          <p:attrName>style.visibility</p:attrName>
                                        </p:attrNameLst>
                                      </p:cBhvr>
                                      <p:to>
                                        <p:strVal val="visible"/>
                                      </p:to>
                                    </p:set>
                                    <p:animEffect transition="in" filter="blinds(horizontal)">
                                      <p:cBhvr>
                                        <p:cTn id="51" dur="500"/>
                                        <p:tgtEl>
                                          <p:spTgt spid="222215">
                                            <p:txEl>
                                              <p:charRg st="21" end="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4" name="Rectangle 2"/>
          <p:cNvSpPr>
            <a:spLocks noGrp="1"/>
          </p:cNvSpPr>
          <p:nvPr>
            <p:ph type="title" idx="4294967295"/>
          </p:nvPr>
        </p:nvSpPr>
        <p:spPr>
          <a:xfrm>
            <a:off x="1192213" y="-100012"/>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7.2.3 循环结构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2323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2323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215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23237" name="Rectangle 3"/>
          <p:cNvSpPr>
            <a:spLocks noGrp="1"/>
          </p:cNvSpPr>
          <p:nvPr>
            <p:ph sz="quarter" idx="1"/>
          </p:nvPr>
        </p:nvSpPr>
        <p:spPr>
          <a:xfrm>
            <a:off x="900113" y="1233488"/>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12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2</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while</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sym typeface="Arial" panose="020B0604020202020204" pitchFamily="34" charset="0"/>
              </a:rPr>
              <a:t>wh</a:t>
            </a:r>
            <a:r>
              <a:rPr lang="en-US" altLang="zh-CN" sz="2400" b="1" dirty="0">
                <a:latin typeface="Times New Roman" panose="02020603050405020304" pitchFamily="18" charset="0"/>
                <a:ea typeface="华文楷体" pitchFamily="2" charset="-122"/>
                <a:sym typeface="Arial" panose="020B0604020202020204" pitchFamily="34" charset="0"/>
              </a:rPr>
              <a:t>ile</a:t>
            </a:r>
            <a:r>
              <a:rPr lang="zh-CN" altLang="en-US" sz="2400" b="1" dirty="0">
                <a:latin typeface="Times New Roman" panose="02020603050405020304" pitchFamily="18" charset="0"/>
                <a:ea typeface="华文楷体" pitchFamily="2" charset="-122"/>
                <a:sym typeface="Arial" panose="020B0604020202020204" pitchFamily="34" charset="0"/>
              </a:rPr>
              <a:t>语句的一般格式为：</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while</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条件</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       循环体语句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end</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其执行过程为：</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若条件成立，则执行循环体语句，执行后再判断条件是否成立，如果不成立则跳出循环。</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Rectangle 3"/>
          <p:cNvSpPr>
            <a:spLocks noGrp="1"/>
          </p:cNvSpPr>
          <p:nvPr>
            <p:ph type="title" idx="4294967295"/>
          </p:nvPr>
        </p:nvSpPr>
        <p:spPr>
          <a:xfrm>
            <a:off x="1273175" y="-227012"/>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例7.2-7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2425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2426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216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24261" name="Rectangle 2"/>
          <p:cNvSpPr>
            <a:spLocks noGrp="1"/>
          </p:cNvSpPr>
          <p:nvPr>
            <p:ph sz="quarter" idx="1"/>
          </p:nvPr>
        </p:nvSpPr>
        <p:spPr>
          <a:xfrm>
            <a:off x="827088" y="1268413"/>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从键盘输入若干个数，当输入</a:t>
            </a:r>
            <a:r>
              <a:rPr lang="en-US" altLang="zh-CN" sz="2400" b="1" dirty="0">
                <a:latin typeface="Times New Roman" panose="02020603050405020304" pitchFamily="18" charset="0"/>
                <a:ea typeface="华文楷体" pitchFamily="2" charset="-122"/>
                <a:sym typeface="Arial" panose="020B0604020202020204" pitchFamily="34" charset="0"/>
              </a:rPr>
              <a:t>0</a:t>
            </a:r>
            <a:r>
              <a:rPr lang="zh-CN" altLang="en-US" sz="2400" b="1" dirty="0">
                <a:latin typeface="Times New Roman" panose="02020603050405020304" pitchFamily="18" charset="0"/>
                <a:ea typeface="华文楷体" pitchFamily="2" charset="-122"/>
                <a:sym typeface="Arial" panose="020B0604020202020204" pitchFamily="34" charset="0"/>
              </a:rPr>
              <a:t>时结束输入，求这些数的平均值和它们的和。</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sum = 0;</a:t>
            </a:r>
            <a:endParaRPr lang="en-US" altLang="zh-CN" sz="1600" b="1" dirty="0">
              <a:latin typeface="Tahoma" panose="020B0604030504040204" pitchFamily="34"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n = 0;</a:t>
            </a:r>
            <a:endParaRPr lang="en-US" altLang="zh-CN" sz="1600" b="1" dirty="0">
              <a:latin typeface="Tahoma" panose="020B0604030504040204" pitchFamily="34"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x = input(‘Enter a number(end in 0):’);</a:t>
            </a:r>
            <a:endParaRPr lang="en-US" altLang="zh-CN" sz="1600" b="1" dirty="0">
              <a:latin typeface="Tahoma" panose="020B0604030504040204" pitchFamily="34"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while(x~=0)</a:t>
            </a:r>
            <a:endParaRPr lang="en-US" altLang="zh-CN" sz="1600" b="1" dirty="0">
              <a:latin typeface="Tahoma" panose="020B0604030504040204" pitchFamily="34"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    sum = sum+x;</a:t>
            </a:r>
            <a:endParaRPr lang="en-US" altLang="zh-CN" sz="1600" b="1" dirty="0">
              <a:latin typeface="Tahoma" panose="020B0604030504040204" pitchFamily="34"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    n = n+1;</a:t>
            </a:r>
            <a:endParaRPr lang="en-US" altLang="zh-CN" sz="1600" b="1" dirty="0">
              <a:latin typeface="Tahoma" panose="020B0604030504040204" pitchFamily="34"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    x = input(‘Enter a number(end in 0):’);</a:t>
            </a:r>
            <a:endParaRPr lang="en-US" altLang="zh-CN" sz="1600" b="1" dirty="0">
              <a:latin typeface="Tahoma" panose="020B0604030504040204" pitchFamily="34"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end</a:t>
            </a:r>
            <a:endParaRPr lang="en-US" altLang="zh-CN" sz="1600" b="1" dirty="0">
              <a:latin typeface="Tahoma" panose="020B0604030504040204" pitchFamily="34"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if(n&gt;0)</a:t>
            </a:r>
            <a:endParaRPr lang="en-US" altLang="zh-CN" sz="1600" b="1" dirty="0">
              <a:latin typeface="Tahoma" panose="020B0604030504040204" pitchFamily="34"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    sum</a:t>
            </a:r>
            <a:endParaRPr lang="en-US" altLang="zh-CN" sz="1600" b="1" dirty="0">
              <a:latin typeface="Tahoma" panose="020B0604030504040204" pitchFamily="34"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    mean = sum/n</a:t>
            </a:r>
            <a:endParaRPr lang="en-US" altLang="zh-CN" sz="1600" b="1" dirty="0">
              <a:latin typeface="Tahoma" panose="020B0604030504040204" pitchFamily="34"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600" b="1" dirty="0">
                <a:latin typeface="Tahoma" panose="020B0604030504040204" pitchFamily="34" charset="0"/>
                <a:ea typeface="华文楷体" pitchFamily="2" charset="-122"/>
                <a:sym typeface="Arial" panose="020B0604020202020204" pitchFamily="34" charset="0"/>
              </a:rPr>
              <a:t>end</a:t>
            </a:r>
            <a:endParaRPr lang="en-US" altLang="zh-CN" sz="1600" b="1" dirty="0">
              <a:latin typeface="Tahoma" panose="020B0604030504040204" pitchFamily="34" charset="0"/>
              <a:ea typeface="华文楷体" pitchFamily="2" charset="-122"/>
              <a:sym typeface="Arial" panose="020B0604020202020204" pitchFamily="34" charset="0"/>
            </a:endParaRPr>
          </a:p>
        </p:txBody>
      </p:sp>
      <p:sp>
        <p:nvSpPr>
          <p:cNvPr id="224262" name="Text Box 4"/>
          <p:cNvSpPr txBox="1"/>
          <p:nvPr/>
        </p:nvSpPr>
        <p:spPr>
          <a:xfrm>
            <a:off x="5292725" y="1881188"/>
            <a:ext cx="3527425" cy="3749675"/>
          </a:xfrm>
          <a:prstGeom prst="rect">
            <a:avLst/>
          </a:prstGeom>
          <a:noFill/>
          <a:ln w="9525">
            <a:noFill/>
          </a:ln>
        </p:spPr>
        <p:txBody>
          <a:bodyPr>
            <a:spAutoFit/>
          </a:bodyPr>
          <a:p>
            <a:pPr algn="just" eaLnBrk="1" hangingPunct="1">
              <a:spcBef>
                <a:spcPct val="50000"/>
              </a:spcBef>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输出结果为：</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spcBef>
                <a:spcPct val="20000"/>
              </a:spcBef>
            </a:pPr>
            <a:r>
              <a:rPr lang="en-US" altLang="zh-CN" sz="2000" b="1" dirty="0">
                <a:solidFill>
                  <a:srgbClr val="0000FF"/>
                </a:solidFill>
                <a:latin typeface="Times New Roman" panose="02020603050405020304" pitchFamily="18" charset="0"/>
              </a:rPr>
              <a:t>Enter a number(end in 0):67</a:t>
            </a:r>
            <a:endParaRPr lang="en-US" altLang="zh-CN" sz="2000" b="1" dirty="0">
              <a:solidFill>
                <a:srgbClr val="0000FF"/>
              </a:solidFill>
              <a:latin typeface="Times New Roman" panose="02020603050405020304" pitchFamily="18" charset="0"/>
            </a:endParaRPr>
          </a:p>
          <a:p>
            <a:pPr algn="just" eaLnBrk="1" hangingPunct="1">
              <a:spcBef>
                <a:spcPct val="20000"/>
              </a:spcBef>
            </a:pPr>
            <a:r>
              <a:rPr lang="en-US" altLang="zh-CN" sz="2000" b="1" dirty="0">
                <a:solidFill>
                  <a:srgbClr val="0000FF"/>
                </a:solidFill>
                <a:latin typeface="Times New Roman" panose="02020603050405020304" pitchFamily="18" charset="0"/>
              </a:rPr>
              <a:t>Enter a number(end in 0):89</a:t>
            </a:r>
            <a:endParaRPr lang="en-US" altLang="zh-CN" sz="2000" b="1" dirty="0">
              <a:solidFill>
                <a:srgbClr val="0000FF"/>
              </a:solidFill>
              <a:latin typeface="Times New Roman" panose="02020603050405020304" pitchFamily="18" charset="0"/>
            </a:endParaRPr>
          </a:p>
          <a:p>
            <a:pPr algn="just" eaLnBrk="1" hangingPunct="1">
              <a:spcBef>
                <a:spcPct val="20000"/>
              </a:spcBef>
            </a:pPr>
            <a:r>
              <a:rPr lang="en-US" altLang="zh-CN" sz="2000" b="1" dirty="0">
                <a:solidFill>
                  <a:srgbClr val="0000FF"/>
                </a:solidFill>
                <a:latin typeface="Times New Roman" panose="02020603050405020304" pitchFamily="18" charset="0"/>
              </a:rPr>
              <a:t>Enter a number(end in 0):93</a:t>
            </a:r>
            <a:endParaRPr lang="en-US" altLang="zh-CN" sz="2000" b="1" dirty="0">
              <a:solidFill>
                <a:srgbClr val="0000FF"/>
              </a:solidFill>
              <a:latin typeface="Times New Roman" panose="02020603050405020304" pitchFamily="18" charset="0"/>
            </a:endParaRPr>
          </a:p>
          <a:p>
            <a:pPr algn="just" eaLnBrk="1" hangingPunct="1">
              <a:spcBef>
                <a:spcPct val="20000"/>
              </a:spcBef>
            </a:pPr>
            <a:r>
              <a:rPr lang="en-US" altLang="zh-CN" sz="2000" b="1" dirty="0">
                <a:solidFill>
                  <a:srgbClr val="0000FF"/>
                </a:solidFill>
                <a:latin typeface="Times New Roman" panose="02020603050405020304" pitchFamily="18" charset="0"/>
              </a:rPr>
              <a:t>Enter a number(end in 0):70</a:t>
            </a:r>
            <a:endParaRPr lang="en-US" altLang="zh-CN" sz="2000" b="1" dirty="0">
              <a:solidFill>
                <a:srgbClr val="0000FF"/>
              </a:solidFill>
              <a:latin typeface="Times New Roman" panose="02020603050405020304" pitchFamily="18" charset="0"/>
            </a:endParaRPr>
          </a:p>
          <a:p>
            <a:pPr algn="just" eaLnBrk="1" hangingPunct="1">
              <a:spcBef>
                <a:spcPct val="20000"/>
              </a:spcBef>
            </a:pPr>
            <a:r>
              <a:rPr lang="en-US" altLang="zh-CN" sz="2000" b="1" dirty="0">
                <a:solidFill>
                  <a:srgbClr val="0000FF"/>
                </a:solidFill>
                <a:latin typeface="Times New Roman" panose="02020603050405020304" pitchFamily="18" charset="0"/>
              </a:rPr>
              <a:t>Enter a number(end in 0):0</a:t>
            </a:r>
            <a:endParaRPr lang="en-US" altLang="zh-CN" sz="2000" b="1" dirty="0">
              <a:solidFill>
                <a:srgbClr val="0000FF"/>
              </a:solidFill>
              <a:latin typeface="Times New Roman" panose="02020603050405020304" pitchFamily="18" charset="0"/>
            </a:endParaRPr>
          </a:p>
          <a:p>
            <a:pPr algn="just" eaLnBrk="1" hangingPunct="1">
              <a:spcBef>
                <a:spcPct val="20000"/>
              </a:spcBef>
            </a:pPr>
            <a:r>
              <a:rPr lang="en-US" altLang="zh-CN" sz="2000" b="1" dirty="0">
                <a:solidFill>
                  <a:srgbClr val="0000FF"/>
                </a:solidFill>
                <a:latin typeface="Times New Roman" panose="02020603050405020304" pitchFamily="18" charset="0"/>
              </a:rPr>
              <a:t>sum =</a:t>
            </a:r>
            <a:endParaRPr lang="en-US" altLang="zh-CN" sz="2000" b="1" dirty="0">
              <a:solidFill>
                <a:srgbClr val="0000FF"/>
              </a:solidFill>
              <a:latin typeface="Times New Roman" panose="02020603050405020304" pitchFamily="18" charset="0"/>
            </a:endParaRPr>
          </a:p>
          <a:p>
            <a:pPr algn="just" eaLnBrk="1" hangingPunct="1">
              <a:spcBef>
                <a:spcPct val="20000"/>
              </a:spcBef>
            </a:pPr>
            <a:r>
              <a:rPr lang="en-US" altLang="zh-CN" sz="2000" b="1" dirty="0">
                <a:solidFill>
                  <a:srgbClr val="0000FF"/>
                </a:solidFill>
                <a:latin typeface="Times New Roman" panose="02020603050405020304" pitchFamily="18" charset="0"/>
              </a:rPr>
              <a:t>   319</a:t>
            </a:r>
            <a:endParaRPr lang="en-US" altLang="zh-CN" sz="2000" b="1" dirty="0">
              <a:solidFill>
                <a:srgbClr val="0000FF"/>
              </a:solidFill>
              <a:latin typeface="Times New Roman" panose="02020603050405020304" pitchFamily="18" charset="0"/>
            </a:endParaRPr>
          </a:p>
          <a:p>
            <a:pPr algn="just" eaLnBrk="1" hangingPunct="1">
              <a:spcBef>
                <a:spcPct val="20000"/>
              </a:spcBef>
            </a:pPr>
            <a:r>
              <a:rPr lang="en-US" altLang="zh-CN" sz="2000" b="1" dirty="0">
                <a:solidFill>
                  <a:srgbClr val="0000FF"/>
                </a:solidFill>
                <a:latin typeface="Times New Roman" panose="02020603050405020304" pitchFamily="18" charset="0"/>
              </a:rPr>
              <a:t>mean =</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spcBef>
                <a:spcPct val="20000"/>
              </a:spcBef>
            </a:pPr>
            <a:r>
              <a:rPr lang="en-US" altLang="zh-CN" sz="2000" b="1" dirty="0">
                <a:latin typeface="Times New Roman" panose="02020603050405020304" pitchFamily="18" charset="0"/>
              </a:rPr>
              <a:t>  </a:t>
            </a:r>
            <a:r>
              <a:rPr lang="en-US" altLang="zh-CN" b="1" dirty="0">
                <a:latin typeface="Times New Roman" panose="02020603050405020304" pitchFamily="18" charset="0"/>
                <a:sym typeface="Arial" panose="020B0604020202020204" pitchFamily="34" charset="0"/>
              </a:rPr>
              <a:t> 79.7500</a:t>
            </a:r>
            <a:endParaRPr lang="en-US" altLang="zh-CN" b="1" dirty="0">
              <a:latin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4261">
                                            <p:txEl>
                                              <p:charRg st="35" end="44"/>
                                            </p:txEl>
                                          </p:spTgt>
                                        </p:tgtEl>
                                        <p:attrNameLst>
                                          <p:attrName>style.visibility</p:attrName>
                                        </p:attrNameLst>
                                      </p:cBhvr>
                                      <p:to>
                                        <p:strVal val="visible"/>
                                      </p:to>
                                    </p:set>
                                    <p:animEffect transition="in" filter="blinds(horizontal)">
                                      <p:cBhvr>
                                        <p:cTn id="7" dur="500"/>
                                        <p:tgtEl>
                                          <p:spTgt spid="224261">
                                            <p:txEl>
                                              <p:charRg st="35" end="4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4261">
                                            <p:txEl>
                                              <p:charRg st="44" end="51"/>
                                            </p:txEl>
                                          </p:spTgt>
                                        </p:tgtEl>
                                        <p:attrNameLst>
                                          <p:attrName>style.visibility</p:attrName>
                                        </p:attrNameLst>
                                      </p:cBhvr>
                                      <p:to>
                                        <p:strVal val="visible"/>
                                      </p:to>
                                    </p:set>
                                    <p:animEffect transition="in" filter="blinds(horizontal)">
                                      <p:cBhvr>
                                        <p:cTn id="10" dur="500"/>
                                        <p:tgtEl>
                                          <p:spTgt spid="224261">
                                            <p:txEl>
                                              <p:charRg st="44" end="5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4261">
                                            <p:txEl>
                                              <p:charRg st="51" end="91"/>
                                            </p:txEl>
                                          </p:spTgt>
                                        </p:tgtEl>
                                        <p:attrNameLst>
                                          <p:attrName>style.visibility</p:attrName>
                                        </p:attrNameLst>
                                      </p:cBhvr>
                                      <p:to>
                                        <p:strVal val="visible"/>
                                      </p:to>
                                    </p:set>
                                    <p:animEffect transition="in" filter="blinds(horizontal)">
                                      <p:cBhvr>
                                        <p:cTn id="13" dur="500"/>
                                        <p:tgtEl>
                                          <p:spTgt spid="224261">
                                            <p:txEl>
                                              <p:charRg st="51" end="9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24261">
                                            <p:txEl>
                                              <p:charRg st="91" end="103"/>
                                            </p:txEl>
                                          </p:spTgt>
                                        </p:tgtEl>
                                        <p:attrNameLst>
                                          <p:attrName>style.visibility</p:attrName>
                                        </p:attrNameLst>
                                      </p:cBhvr>
                                      <p:to>
                                        <p:strVal val="visible"/>
                                      </p:to>
                                    </p:set>
                                    <p:animEffect transition="in" filter="blinds(horizontal)">
                                      <p:cBhvr>
                                        <p:cTn id="16" dur="500"/>
                                        <p:tgtEl>
                                          <p:spTgt spid="224261">
                                            <p:txEl>
                                              <p:charRg st="91" end="10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24261">
                                            <p:txEl>
                                              <p:charRg st="103" end="120"/>
                                            </p:txEl>
                                          </p:spTgt>
                                        </p:tgtEl>
                                        <p:attrNameLst>
                                          <p:attrName>style.visibility</p:attrName>
                                        </p:attrNameLst>
                                      </p:cBhvr>
                                      <p:to>
                                        <p:strVal val="visible"/>
                                      </p:to>
                                    </p:set>
                                    <p:animEffect transition="in" filter="blinds(horizontal)">
                                      <p:cBhvr>
                                        <p:cTn id="19" dur="500"/>
                                        <p:tgtEl>
                                          <p:spTgt spid="224261">
                                            <p:txEl>
                                              <p:charRg st="103" end="12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24261">
                                            <p:txEl>
                                              <p:charRg st="120" end="133"/>
                                            </p:txEl>
                                          </p:spTgt>
                                        </p:tgtEl>
                                        <p:attrNameLst>
                                          <p:attrName>style.visibility</p:attrName>
                                        </p:attrNameLst>
                                      </p:cBhvr>
                                      <p:to>
                                        <p:strVal val="visible"/>
                                      </p:to>
                                    </p:set>
                                    <p:animEffect transition="in" filter="blinds(horizontal)">
                                      <p:cBhvr>
                                        <p:cTn id="22" dur="500"/>
                                        <p:tgtEl>
                                          <p:spTgt spid="224261">
                                            <p:txEl>
                                              <p:charRg st="120" end="13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24261">
                                            <p:txEl>
                                              <p:charRg st="133" end="177"/>
                                            </p:txEl>
                                          </p:spTgt>
                                        </p:tgtEl>
                                        <p:attrNameLst>
                                          <p:attrName>style.visibility</p:attrName>
                                        </p:attrNameLst>
                                      </p:cBhvr>
                                      <p:to>
                                        <p:strVal val="visible"/>
                                      </p:to>
                                    </p:set>
                                    <p:animEffect transition="in" filter="blinds(horizontal)">
                                      <p:cBhvr>
                                        <p:cTn id="25" dur="500"/>
                                        <p:tgtEl>
                                          <p:spTgt spid="224261">
                                            <p:txEl>
                                              <p:charRg st="133" end="17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24261">
                                            <p:txEl>
                                              <p:charRg st="177" end="181"/>
                                            </p:txEl>
                                          </p:spTgt>
                                        </p:tgtEl>
                                        <p:attrNameLst>
                                          <p:attrName>style.visibility</p:attrName>
                                        </p:attrNameLst>
                                      </p:cBhvr>
                                      <p:to>
                                        <p:strVal val="visible"/>
                                      </p:to>
                                    </p:set>
                                    <p:animEffect transition="in" filter="blinds(horizontal)">
                                      <p:cBhvr>
                                        <p:cTn id="28" dur="500"/>
                                        <p:tgtEl>
                                          <p:spTgt spid="224261">
                                            <p:txEl>
                                              <p:charRg st="177" end="181"/>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24261">
                                            <p:txEl>
                                              <p:charRg st="181" end="189"/>
                                            </p:txEl>
                                          </p:spTgt>
                                        </p:tgtEl>
                                        <p:attrNameLst>
                                          <p:attrName>style.visibility</p:attrName>
                                        </p:attrNameLst>
                                      </p:cBhvr>
                                      <p:to>
                                        <p:strVal val="visible"/>
                                      </p:to>
                                    </p:set>
                                    <p:animEffect transition="in" filter="blinds(horizontal)">
                                      <p:cBhvr>
                                        <p:cTn id="31" dur="500"/>
                                        <p:tgtEl>
                                          <p:spTgt spid="224261">
                                            <p:txEl>
                                              <p:charRg st="181" end="189"/>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24261">
                                            <p:txEl>
                                              <p:charRg st="189" end="197"/>
                                            </p:txEl>
                                          </p:spTgt>
                                        </p:tgtEl>
                                        <p:attrNameLst>
                                          <p:attrName>style.visibility</p:attrName>
                                        </p:attrNameLst>
                                      </p:cBhvr>
                                      <p:to>
                                        <p:strVal val="visible"/>
                                      </p:to>
                                    </p:set>
                                    <p:animEffect transition="in" filter="blinds(horizontal)">
                                      <p:cBhvr>
                                        <p:cTn id="34" dur="500"/>
                                        <p:tgtEl>
                                          <p:spTgt spid="224261">
                                            <p:txEl>
                                              <p:charRg st="189" end="19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24261">
                                            <p:txEl>
                                              <p:charRg st="197" end="214"/>
                                            </p:txEl>
                                          </p:spTgt>
                                        </p:tgtEl>
                                        <p:attrNameLst>
                                          <p:attrName>style.visibility</p:attrName>
                                        </p:attrNameLst>
                                      </p:cBhvr>
                                      <p:to>
                                        <p:strVal val="visible"/>
                                      </p:to>
                                    </p:set>
                                    <p:animEffect transition="in" filter="blinds(horizontal)">
                                      <p:cBhvr>
                                        <p:cTn id="37" dur="500"/>
                                        <p:tgtEl>
                                          <p:spTgt spid="224261">
                                            <p:txEl>
                                              <p:charRg st="197" end="214"/>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24261">
                                            <p:txEl>
                                              <p:charRg st="214" end="218"/>
                                            </p:txEl>
                                          </p:spTgt>
                                        </p:tgtEl>
                                        <p:attrNameLst>
                                          <p:attrName>style.visibility</p:attrName>
                                        </p:attrNameLst>
                                      </p:cBhvr>
                                      <p:to>
                                        <p:strVal val="visible"/>
                                      </p:to>
                                    </p:set>
                                    <p:animEffect transition="in" filter="blinds(horizontal)">
                                      <p:cBhvr>
                                        <p:cTn id="40" dur="500"/>
                                        <p:tgtEl>
                                          <p:spTgt spid="224261">
                                            <p:txEl>
                                              <p:charRg st="214" end="21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24262">
                                            <p:txEl>
                                              <p:charRg st="0" end="7"/>
                                            </p:txEl>
                                          </p:spTgt>
                                        </p:tgtEl>
                                        <p:attrNameLst>
                                          <p:attrName>style.visibility</p:attrName>
                                        </p:attrNameLst>
                                      </p:cBhvr>
                                      <p:to>
                                        <p:strVal val="visible"/>
                                      </p:to>
                                    </p:set>
                                    <p:animEffect transition="in" filter="blinds(horizontal)">
                                      <p:cBhvr>
                                        <p:cTn id="45" dur="500"/>
                                        <p:tgtEl>
                                          <p:spTgt spid="224262">
                                            <p:txEl>
                                              <p:charRg st="0" end="7"/>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224262">
                                            <p:txEl>
                                              <p:charRg st="7" end="35"/>
                                            </p:txEl>
                                          </p:spTgt>
                                        </p:tgtEl>
                                        <p:attrNameLst>
                                          <p:attrName>style.visibility</p:attrName>
                                        </p:attrNameLst>
                                      </p:cBhvr>
                                      <p:to>
                                        <p:strVal val="visible"/>
                                      </p:to>
                                    </p:set>
                                    <p:animEffect transition="in" filter="blinds(horizontal)">
                                      <p:cBhvr>
                                        <p:cTn id="48" dur="500"/>
                                        <p:tgtEl>
                                          <p:spTgt spid="224262">
                                            <p:txEl>
                                              <p:charRg st="7" end="35"/>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224262">
                                            <p:txEl>
                                              <p:charRg st="35" end="63"/>
                                            </p:txEl>
                                          </p:spTgt>
                                        </p:tgtEl>
                                        <p:attrNameLst>
                                          <p:attrName>style.visibility</p:attrName>
                                        </p:attrNameLst>
                                      </p:cBhvr>
                                      <p:to>
                                        <p:strVal val="visible"/>
                                      </p:to>
                                    </p:set>
                                    <p:animEffect transition="in" filter="blinds(horizontal)">
                                      <p:cBhvr>
                                        <p:cTn id="51" dur="500"/>
                                        <p:tgtEl>
                                          <p:spTgt spid="224262">
                                            <p:txEl>
                                              <p:charRg st="35" end="63"/>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224262">
                                            <p:txEl>
                                              <p:charRg st="63" end="91"/>
                                            </p:txEl>
                                          </p:spTgt>
                                        </p:tgtEl>
                                        <p:attrNameLst>
                                          <p:attrName>style.visibility</p:attrName>
                                        </p:attrNameLst>
                                      </p:cBhvr>
                                      <p:to>
                                        <p:strVal val="visible"/>
                                      </p:to>
                                    </p:set>
                                    <p:animEffect transition="in" filter="blinds(horizontal)">
                                      <p:cBhvr>
                                        <p:cTn id="54" dur="500"/>
                                        <p:tgtEl>
                                          <p:spTgt spid="224262">
                                            <p:txEl>
                                              <p:charRg st="63" end="91"/>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224262">
                                            <p:txEl>
                                              <p:charRg st="91" end="119"/>
                                            </p:txEl>
                                          </p:spTgt>
                                        </p:tgtEl>
                                        <p:attrNameLst>
                                          <p:attrName>style.visibility</p:attrName>
                                        </p:attrNameLst>
                                      </p:cBhvr>
                                      <p:to>
                                        <p:strVal val="visible"/>
                                      </p:to>
                                    </p:set>
                                    <p:animEffect transition="in" filter="blinds(horizontal)">
                                      <p:cBhvr>
                                        <p:cTn id="57" dur="500"/>
                                        <p:tgtEl>
                                          <p:spTgt spid="224262">
                                            <p:txEl>
                                              <p:charRg st="91" end="119"/>
                                            </p:txEl>
                                          </p:spTgt>
                                        </p:tgtEl>
                                      </p:cBhvr>
                                    </p:animEffect>
                                  </p:childTnLst>
                                </p:cTn>
                              </p:par>
                              <p:par>
                                <p:cTn id="58" presetID="3" presetClass="entr" presetSubtype="10" fill="hold" nodeType="withEffect">
                                  <p:stCondLst>
                                    <p:cond delay="0"/>
                                  </p:stCondLst>
                                  <p:childTnLst>
                                    <p:set>
                                      <p:cBhvr>
                                        <p:cTn id="59" dur="1" fill="hold">
                                          <p:stCondLst>
                                            <p:cond delay="0"/>
                                          </p:stCondLst>
                                        </p:cTn>
                                        <p:tgtEl>
                                          <p:spTgt spid="224262">
                                            <p:txEl>
                                              <p:charRg st="119" end="146"/>
                                            </p:txEl>
                                          </p:spTgt>
                                        </p:tgtEl>
                                        <p:attrNameLst>
                                          <p:attrName>style.visibility</p:attrName>
                                        </p:attrNameLst>
                                      </p:cBhvr>
                                      <p:to>
                                        <p:strVal val="visible"/>
                                      </p:to>
                                    </p:set>
                                    <p:animEffect transition="in" filter="blinds(horizontal)">
                                      <p:cBhvr>
                                        <p:cTn id="60" dur="500"/>
                                        <p:tgtEl>
                                          <p:spTgt spid="224262">
                                            <p:txEl>
                                              <p:charRg st="119" end="146"/>
                                            </p:txEl>
                                          </p:spTgt>
                                        </p:tgtEl>
                                      </p:cBhvr>
                                    </p:animEffect>
                                  </p:childTnLst>
                                </p:cTn>
                              </p:par>
                              <p:par>
                                <p:cTn id="61" presetID="3" presetClass="entr" presetSubtype="10" fill="hold" nodeType="withEffect">
                                  <p:stCondLst>
                                    <p:cond delay="0"/>
                                  </p:stCondLst>
                                  <p:childTnLst>
                                    <p:set>
                                      <p:cBhvr>
                                        <p:cTn id="62" dur="1" fill="hold">
                                          <p:stCondLst>
                                            <p:cond delay="0"/>
                                          </p:stCondLst>
                                        </p:cTn>
                                        <p:tgtEl>
                                          <p:spTgt spid="224262">
                                            <p:txEl>
                                              <p:charRg st="146" end="152"/>
                                            </p:txEl>
                                          </p:spTgt>
                                        </p:tgtEl>
                                        <p:attrNameLst>
                                          <p:attrName>style.visibility</p:attrName>
                                        </p:attrNameLst>
                                      </p:cBhvr>
                                      <p:to>
                                        <p:strVal val="visible"/>
                                      </p:to>
                                    </p:set>
                                    <p:animEffect transition="in" filter="blinds(horizontal)">
                                      <p:cBhvr>
                                        <p:cTn id="63" dur="500"/>
                                        <p:tgtEl>
                                          <p:spTgt spid="224262">
                                            <p:txEl>
                                              <p:charRg st="146" end="152"/>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224262">
                                            <p:txEl>
                                              <p:charRg st="152" end="159"/>
                                            </p:txEl>
                                          </p:spTgt>
                                        </p:tgtEl>
                                        <p:attrNameLst>
                                          <p:attrName>style.visibility</p:attrName>
                                        </p:attrNameLst>
                                      </p:cBhvr>
                                      <p:to>
                                        <p:strVal val="visible"/>
                                      </p:to>
                                    </p:set>
                                    <p:animEffect transition="in" filter="blinds(horizontal)">
                                      <p:cBhvr>
                                        <p:cTn id="66" dur="500"/>
                                        <p:tgtEl>
                                          <p:spTgt spid="224262">
                                            <p:txEl>
                                              <p:charRg st="152" end="159"/>
                                            </p:txEl>
                                          </p:spTgt>
                                        </p:tgtEl>
                                      </p:cBhvr>
                                    </p:animEffect>
                                  </p:childTnLst>
                                </p:cTn>
                              </p:par>
                              <p:par>
                                <p:cTn id="67" presetID="3" presetClass="entr" presetSubtype="10" fill="hold" nodeType="withEffect">
                                  <p:stCondLst>
                                    <p:cond delay="0"/>
                                  </p:stCondLst>
                                  <p:childTnLst>
                                    <p:set>
                                      <p:cBhvr>
                                        <p:cTn id="68" dur="1" fill="hold">
                                          <p:stCondLst>
                                            <p:cond delay="0"/>
                                          </p:stCondLst>
                                        </p:cTn>
                                        <p:tgtEl>
                                          <p:spTgt spid="224262">
                                            <p:txEl>
                                              <p:charRg st="159" end="166"/>
                                            </p:txEl>
                                          </p:spTgt>
                                        </p:tgtEl>
                                        <p:attrNameLst>
                                          <p:attrName>style.visibility</p:attrName>
                                        </p:attrNameLst>
                                      </p:cBhvr>
                                      <p:to>
                                        <p:strVal val="visible"/>
                                      </p:to>
                                    </p:set>
                                    <p:animEffect transition="in" filter="blinds(horizontal)">
                                      <p:cBhvr>
                                        <p:cTn id="69" dur="500"/>
                                        <p:tgtEl>
                                          <p:spTgt spid="224262">
                                            <p:txEl>
                                              <p:charRg st="159" end="166"/>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224262">
                                            <p:txEl>
                                              <p:charRg st="166" end="177"/>
                                            </p:txEl>
                                          </p:spTgt>
                                        </p:tgtEl>
                                        <p:attrNameLst>
                                          <p:attrName>style.visibility</p:attrName>
                                        </p:attrNameLst>
                                      </p:cBhvr>
                                      <p:to>
                                        <p:strVal val="visible"/>
                                      </p:to>
                                    </p:set>
                                    <p:animEffect transition="in" filter="blinds(horizontal)">
                                      <p:cBhvr>
                                        <p:cTn id="72" dur="500"/>
                                        <p:tgtEl>
                                          <p:spTgt spid="224262">
                                            <p:txEl>
                                              <p:charRg st="166" end="17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Rectangle 2"/>
          <p:cNvSpPr>
            <a:spLocks noGrp="1"/>
          </p:cNvSpPr>
          <p:nvPr>
            <p:ph type="title" idx="4294967295"/>
          </p:nvPr>
        </p:nvSpPr>
        <p:spPr>
          <a:xfrm>
            <a:off x="1344613" y="-227012"/>
            <a:ext cx="7772400" cy="1143000"/>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7.2.3 循环结构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2528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2528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217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25285" name="Rectangle 3"/>
          <p:cNvSpPr>
            <a:spLocks noGrp="1"/>
          </p:cNvSpPr>
          <p:nvPr>
            <p:ph sz="quarter" idx="1"/>
          </p:nvPr>
        </p:nvSpPr>
        <p:spPr>
          <a:xfrm>
            <a:off x="719138" y="1196975"/>
            <a:ext cx="8174037"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12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3</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break</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语句和</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continue</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它们一般与</a:t>
            </a:r>
            <a:r>
              <a:rPr lang="en-US" altLang="zh-CN" sz="2400" b="1" dirty="0">
                <a:latin typeface="Times New Roman" panose="02020603050405020304" pitchFamily="18" charset="0"/>
                <a:ea typeface="华文楷体" pitchFamily="2" charset="-122"/>
                <a:sym typeface="Arial" panose="020B0604020202020204" pitchFamily="34" charset="0"/>
              </a:rPr>
              <a:t>if</a:t>
            </a:r>
            <a:r>
              <a:rPr lang="zh-CN" altLang="en-US" sz="2400" b="1" dirty="0">
                <a:latin typeface="Times New Roman" panose="02020603050405020304" pitchFamily="18" charset="0"/>
                <a:ea typeface="华文楷体" pitchFamily="2" charset="-122"/>
                <a:sym typeface="Arial" panose="020B0604020202020204" pitchFamily="34" charset="0"/>
              </a:rPr>
              <a:t>语句配合使用。</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break</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语句用于终止循环的执行。</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当在循环体内执行到该语句时，程序将跳出循环，继续执行循环语句的下一语句。</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continue</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语句控制跳过循环体中的某些语句。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当在循环体内执行到该语句时，程序将跳过循环体中所有剩下的语句，继续下一次循环。</a:t>
            </a:r>
            <a:endParaRPr lang="zh-CN" altLang="en-US" sz="24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285">
                                            <p:txEl>
                                              <p:charRg st="37" end="55"/>
                                            </p:txEl>
                                          </p:spTgt>
                                        </p:tgtEl>
                                        <p:attrNameLst>
                                          <p:attrName>style.visibility</p:attrName>
                                        </p:attrNameLst>
                                      </p:cBhvr>
                                      <p:to>
                                        <p:strVal val="visible"/>
                                      </p:to>
                                    </p:set>
                                    <p:animEffect transition="in" filter="blinds(horizontal)">
                                      <p:cBhvr>
                                        <p:cTn id="7" dur="500"/>
                                        <p:tgtEl>
                                          <p:spTgt spid="225285">
                                            <p:txEl>
                                              <p:charRg st="37" end="5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5285">
                                            <p:txEl>
                                              <p:charRg st="55" end="92"/>
                                            </p:txEl>
                                          </p:spTgt>
                                        </p:tgtEl>
                                        <p:attrNameLst>
                                          <p:attrName>style.visibility</p:attrName>
                                        </p:attrNameLst>
                                      </p:cBhvr>
                                      <p:to>
                                        <p:strVal val="visible"/>
                                      </p:to>
                                    </p:set>
                                    <p:animEffect transition="in" filter="blinds(horizontal)">
                                      <p:cBhvr>
                                        <p:cTn id="10" dur="500"/>
                                        <p:tgtEl>
                                          <p:spTgt spid="225285">
                                            <p:txEl>
                                              <p:charRg st="55" end="9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25285">
                                            <p:txEl>
                                              <p:charRg st="93" end="118"/>
                                            </p:txEl>
                                          </p:spTgt>
                                        </p:tgtEl>
                                        <p:attrNameLst>
                                          <p:attrName>style.visibility</p:attrName>
                                        </p:attrNameLst>
                                      </p:cBhvr>
                                      <p:to>
                                        <p:strVal val="visible"/>
                                      </p:to>
                                    </p:set>
                                    <p:animEffect transition="in" filter="blinds(horizontal)">
                                      <p:cBhvr>
                                        <p:cTn id="15" dur="500"/>
                                        <p:tgtEl>
                                          <p:spTgt spid="225285">
                                            <p:txEl>
                                              <p:charRg st="93" end="118"/>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25285">
                                            <p:txEl>
                                              <p:charRg st="118" end="158"/>
                                            </p:txEl>
                                          </p:spTgt>
                                        </p:tgtEl>
                                        <p:attrNameLst>
                                          <p:attrName>style.visibility</p:attrName>
                                        </p:attrNameLst>
                                      </p:cBhvr>
                                      <p:to>
                                        <p:strVal val="visible"/>
                                      </p:to>
                                    </p:set>
                                    <p:animEffect transition="in" filter="blinds(horizontal)">
                                      <p:cBhvr>
                                        <p:cTn id="18" dur="500"/>
                                        <p:tgtEl>
                                          <p:spTgt spid="225285">
                                            <p:txEl>
                                              <p:charRg st="118" end="15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Rectangle 2"/>
          <p:cNvSpPr>
            <a:spLocks noGrp="1"/>
          </p:cNvSpPr>
          <p:nvPr>
            <p:ph type="title" idx="4294967295"/>
          </p:nvPr>
        </p:nvSpPr>
        <p:spPr>
          <a:ln/>
        </p:spPr>
        <p:txBody>
          <a:bodyPr vert="horz" wrap="square" lIns="91440" tIns="45720" rIns="91440" bIns="91440" anchor="b" anchorCtr="0"/>
          <a:p>
            <a:pPr eaLnBrk="1" hangingPunct="1"/>
            <a:r>
              <a:rPr lang="zh-CN" altLang="zh-CN" sz="3200" b="1" dirty="0">
                <a:solidFill>
                  <a:srgbClr val="4D009A"/>
                </a:solidFill>
                <a:latin typeface="华文楷体" pitchFamily="2" charset="-122"/>
                <a:ea typeface="华文楷体" pitchFamily="2" charset="-122"/>
                <a:sym typeface="Arial" panose="020B0604020202020204" pitchFamily="34" charset="0"/>
              </a:rPr>
              <a:t>例7.2-8 求[100,200]之间第一个能被21整除的整数。</a:t>
            </a:r>
            <a:endParaRPr lang="zh-CN" altLang="zh-CN" sz="3200" b="1" dirty="0">
              <a:solidFill>
                <a:srgbClr val="4D009A"/>
              </a:solidFill>
              <a:latin typeface="华文楷体" pitchFamily="2" charset="-122"/>
              <a:ea typeface="华文楷体" pitchFamily="2" charset="-122"/>
              <a:sym typeface="Arial" panose="020B0604020202020204" pitchFamily="34" charset="0"/>
            </a:endParaRPr>
          </a:p>
        </p:txBody>
      </p:sp>
      <p:sp>
        <p:nvSpPr>
          <p:cNvPr id="22630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26308" name="页脚占位符 4"/>
          <p:cNvSpPr txBox="1">
            <a:spLocks noGrp="1"/>
          </p:cNvSpPr>
          <p:nvPr/>
        </p:nvSpPr>
        <p:spPr>
          <a:xfrm>
            <a:off x="900113"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218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26309" name="Rectangle 3"/>
          <p:cNvSpPr>
            <a:spLocks noGrp="1"/>
          </p:cNvSpPr>
          <p:nvPr>
            <p:ph sz="quarter" idx="1"/>
          </p:nvPr>
        </p:nvSpPr>
        <p:spPr>
          <a:xfrm>
            <a:off x="935038" y="1809750"/>
            <a:ext cx="7772400" cy="421322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程序如下：</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for n = 100:200</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if rem(n,21)~=0;</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continue</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end</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break</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end</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n</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程序输出结果为：</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n = </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105</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eaLnBrk="1" hangingPunct="1">
              <a:lnSpc>
                <a:spcPct val="90000"/>
              </a:lnSpc>
              <a:buFont typeface="Wingdings" panose="05000000000000000000" pitchFamily="2" charset="2"/>
              <a:buNone/>
            </a:pPr>
            <a:endParaRPr lang="en-US" altLang="zh-CN" sz="2400" dirty="0">
              <a:solidFill>
                <a:srgbClr val="0000FF"/>
              </a:solidFill>
            </a:endParaRPr>
          </a:p>
          <a:p>
            <a:pPr marL="0" lvl="0" indent="0" eaLnBrk="1" hangingPunct="1">
              <a:lnSpc>
                <a:spcPct val="90000"/>
              </a:lnSpc>
              <a:buFont typeface="Wingdings" panose="05000000000000000000" pitchFamily="2" charset="2"/>
              <a:buNone/>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6309">
                                            <p:txEl>
                                              <p:charRg st="83" end="92"/>
                                            </p:txEl>
                                          </p:spTgt>
                                        </p:tgtEl>
                                        <p:attrNameLst>
                                          <p:attrName>style.visibility</p:attrName>
                                        </p:attrNameLst>
                                      </p:cBhvr>
                                      <p:to>
                                        <p:strVal val="visible"/>
                                      </p:to>
                                    </p:set>
                                    <p:animEffect transition="in" filter="blinds(horizontal)">
                                      <p:cBhvr>
                                        <p:cTn id="7" dur="500"/>
                                        <p:tgtEl>
                                          <p:spTgt spid="226309">
                                            <p:txEl>
                                              <p:charRg st="83" end="9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6309">
                                            <p:txEl>
                                              <p:charRg st="92" end="97"/>
                                            </p:txEl>
                                          </p:spTgt>
                                        </p:tgtEl>
                                        <p:attrNameLst>
                                          <p:attrName>style.visibility</p:attrName>
                                        </p:attrNameLst>
                                      </p:cBhvr>
                                      <p:to>
                                        <p:strVal val="visible"/>
                                      </p:to>
                                    </p:set>
                                    <p:animEffect transition="in" filter="blinds(horizontal)">
                                      <p:cBhvr>
                                        <p:cTn id="10" dur="500"/>
                                        <p:tgtEl>
                                          <p:spTgt spid="226309">
                                            <p:txEl>
                                              <p:charRg st="92" end="9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6309">
                                            <p:txEl>
                                              <p:charRg st="97" end="107"/>
                                            </p:txEl>
                                          </p:spTgt>
                                        </p:tgtEl>
                                        <p:attrNameLst>
                                          <p:attrName>style.visibility</p:attrName>
                                        </p:attrNameLst>
                                      </p:cBhvr>
                                      <p:to>
                                        <p:strVal val="visible"/>
                                      </p:to>
                                    </p:set>
                                    <p:animEffect transition="in" filter="blinds(horizontal)">
                                      <p:cBhvr>
                                        <p:cTn id="13" dur="500"/>
                                        <p:tgtEl>
                                          <p:spTgt spid="226309">
                                            <p:txEl>
                                              <p:charRg st="97" end="10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Rectangle 2"/>
          <p:cNvSpPr>
            <a:spLocks noGrp="1"/>
          </p:cNvSpPr>
          <p:nvPr>
            <p:ph type="title" idx="4294967295"/>
          </p:nvPr>
        </p:nvSpPr>
        <p:spPr>
          <a:xfrm>
            <a:off x="1408113" y="261938"/>
            <a:ext cx="7772400" cy="638175"/>
          </a:xfrm>
          <a:ln/>
        </p:spPr>
        <p:txBody>
          <a:bodyPr vert="horz" wrap="square" lIns="91440" tIns="45720" rIns="91440" bIns="91440" anchor="b" anchorCtr="0"/>
          <a:p>
            <a:pPr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7.3 函数文件</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2733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2733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219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27333" name="Rectangle 3"/>
          <p:cNvSpPr>
            <a:spLocks noGrp="1"/>
          </p:cNvSpPr>
          <p:nvPr>
            <p:ph sz="quarter" idx="1"/>
          </p:nvPr>
        </p:nvSpPr>
        <p:spPr>
          <a:xfrm>
            <a:off x="914400" y="1806575"/>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180000"/>
              </a:lnSpc>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函数文件简介</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80000"/>
              </a:lnSpc>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函数调用</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80000"/>
              </a:lnSpc>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函数参数的可调性</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80000"/>
              </a:lnSpc>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全局变量与局部变量</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eaLnBrk="1" hangingPunct="1">
              <a:buFont typeface="Wingdings" panose="05000000000000000000" pitchFamily="2" charset="2"/>
              <a:buNone/>
            </a:pPr>
            <a:endParaRPr lang="zh-CN" altLang="en-US" sz="2600" dirty="0"/>
          </a:p>
          <a:p>
            <a:pPr marL="0" lvl="0" indent="0" eaLnBrk="1" hangingPunct="1">
              <a:buFont typeface="Wingdings" panose="05000000000000000000" pitchFamily="2" charset="2"/>
              <a:buNone/>
            </a:pPr>
            <a:r>
              <a:rPr lang="zh-CN" altLang="en-US" sz="2600" dirty="0"/>
              <a:t> </a:t>
            </a:r>
            <a:r>
              <a:rPr lang="zh-CN" altLang="en-US" sz="2400" b="1" dirty="0">
                <a:solidFill>
                  <a:srgbClr val="0000FF"/>
                </a:solidFill>
                <a:latin typeface="Times New Roman" panose="02020603050405020304" pitchFamily="18" charset="0"/>
                <a:sym typeface="Arial" panose="020B0604020202020204" pitchFamily="34" charset="0"/>
              </a:rPr>
              <a:t> </a:t>
            </a:r>
            <a:endParaRPr lang="en-US" altLang="zh-CN" sz="2800" b="1" dirty="0">
              <a:solidFill>
                <a:srgbClr val="0000FF"/>
              </a:solidFill>
              <a:latin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27333">
                                            <p:txEl>
                                              <p:charRg st="0" end="7"/>
                                            </p:txEl>
                                          </p:spTgt>
                                        </p:tgtEl>
                                        <p:attrNameLst>
                                          <p:attrName>style.visibility</p:attrName>
                                        </p:attrNameLst>
                                      </p:cBhvr>
                                      <p:to>
                                        <p:strVal val="visible"/>
                                      </p:to>
                                    </p:set>
                                    <p:animEffect transition="in" filter="blinds(horizontal)">
                                      <p:cBhvr>
                                        <p:cTn id="7" dur="500"/>
                                        <p:tgtEl>
                                          <p:spTgt spid="227333">
                                            <p:txEl>
                                              <p:charRg st="0"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7333">
                                            <p:txEl>
                                              <p:charRg st="7" end="12"/>
                                            </p:txEl>
                                          </p:spTgt>
                                        </p:tgtEl>
                                        <p:attrNameLst>
                                          <p:attrName>style.visibility</p:attrName>
                                        </p:attrNameLst>
                                      </p:cBhvr>
                                      <p:to>
                                        <p:strVal val="visible"/>
                                      </p:to>
                                    </p:set>
                                    <p:animEffect transition="in" filter="blinds(horizontal)">
                                      <p:cBhvr>
                                        <p:cTn id="10" dur="500"/>
                                        <p:tgtEl>
                                          <p:spTgt spid="227333">
                                            <p:txEl>
                                              <p:charRg st="7" end="1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7333">
                                            <p:txEl>
                                              <p:charRg st="12" end="21"/>
                                            </p:txEl>
                                          </p:spTgt>
                                        </p:tgtEl>
                                        <p:attrNameLst>
                                          <p:attrName>style.visibility</p:attrName>
                                        </p:attrNameLst>
                                      </p:cBhvr>
                                      <p:to>
                                        <p:strVal val="visible"/>
                                      </p:to>
                                    </p:set>
                                    <p:animEffect transition="in" filter="blinds(horizontal)">
                                      <p:cBhvr>
                                        <p:cTn id="13" dur="500"/>
                                        <p:tgtEl>
                                          <p:spTgt spid="227333">
                                            <p:txEl>
                                              <p:charRg st="12" end="2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27333">
                                            <p:txEl>
                                              <p:charRg st="21" end="31"/>
                                            </p:txEl>
                                          </p:spTgt>
                                        </p:tgtEl>
                                        <p:attrNameLst>
                                          <p:attrName>style.visibility</p:attrName>
                                        </p:attrNameLst>
                                      </p:cBhvr>
                                      <p:to>
                                        <p:strVal val="visible"/>
                                      </p:to>
                                    </p:set>
                                    <p:animEffect transition="in" filter="blinds(horizontal)">
                                      <p:cBhvr>
                                        <p:cTn id="16" dur="500"/>
                                        <p:tgtEl>
                                          <p:spTgt spid="227333">
                                            <p:txEl>
                                              <p:charRg st="21" end="3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27333">
                                            <p:txEl>
                                              <p:charRg st="32" end="35"/>
                                            </p:txEl>
                                          </p:spTgt>
                                        </p:tgtEl>
                                        <p:attrNameLst>
                                          <p:attrName>style.visibility</p:attrName>
                                        </p:attrNameLst>
                                      </p:cBhvr>
                                      <p:to>
                                        <p:strVal val="visible"/>
                                      </p:to>
                                    </p:set>
                                    <p:animEffect transition="in" filter="blinds(horizontal)">
                                      <p:cBhvr>
                                        <p:cTn id="21" dur="500"/>
                                        <p:tgtEl>
                                          <p:spTgt spid="227333">
                                            <p:txEl>
                                              <p:charRg st="32" end="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idx="4294967295"/>
          </p:nvPr>
        </p:nvSpPr>
        <p:spPr>
          <a:xfrm>
            <a:off x="1260475" y="0"/>
            <a:ext cx="7793038" cy="984250"/>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2.2 命令窗口的使用</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5603" name="Rectangle 3"/>
          <p:cNvSpPr>
            <a:spLocks noGrp="1"/>
          </p:cNvSpPr>
          <p:nvPr>
            <p:ph type="body" sz="half" idx="4294967295"/>
          </p:nvPr>
        </p:nvSpPr>
        <p:spPr>
          <a:xfrm>
            <a:off x="1182688" y="1341438"/>
            <a:ext cx="7421562" cy="4791075"/>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marL="609600" lvl="0" indent="-609600" eaLnBrk="1" hangingPunct="1">
              <a:lnSpc>
                <a:spcPct val="90000"/>
              </a:lnSpc>
              <a:buFont typeface="Wingdings" panose="05000000000000000000" pitchFamily="2" charset="2"/>
              <a:buChar char="±"/>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激活命令窗口。</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eaLnBrk="1" hangingPunct="1">
              <a:lnSpc>
                <a:spcPct val="90000"/>
              </a:lnSpc>
              <a:buFont typeface="Wingdings" panose="05000000000000000000" pitchFamily="2" charset="2"/>
              <a:buChar char="±"/>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&gt;&gt;”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与闪烁的光标一起表明系统就绪，等待输入。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eaLnBrk="1" hangingPunct="1">
              <a:lnSpc>
                <a:spcPct val="90000"/>
              </a:lnSpc>
              <a:buFont typeface="Wingdings" panose="05000000000000000000" pitchFamily="2" charset="2"/>
              <a:buChar char="±"/>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命令窗口脱离</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MATLAB</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桌面。 </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eaLnBrk="1" hangingPunct="1">
              <a:lnSpc>
                <a:spcPct val="90000"/>
              </a:lnSpc>
              <a:buFont typeface="Wingdings 2" pitchFamily="18" charset="2"/>
              <a:buChar char=""/>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简单计算</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2.2-1】</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计算</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eaLnBrk="1" hangingPunct="1">
              <a:lnSpc>
                <a:spcPct val="90000"/>
              </a:lnSpc>
              <a:buFont typeface="Wingdings" panose="05000000000000000000" pitchFamily="2" charset="2"/>
              <a:buNone/>
            </a:pPr>
            <a:r>
              <a:rPr lang="zh-CN" altLang="en-US" b="1" dirty="0">
                <a:latin typeface="Tahoma" panose="020B0604030504040204" pitchFamily="34" charset="0"/>
                <a:sym typeface="Arial" panose="020B0604020202020204" pitchFamily="34" charset="0"/>
              </a:rPr>
              <a:t>（</a:t>
            </a:r>
            <a:r>
              <a:rPr lang="en-US" altLang="zh-CN" b="1" dirty="0">
                <a:latin typeface="Tahoma" panose="020B0604030504040204" pitchFamily="34" charset="0"/>
                <a:sym typeface="Arial" panose="020B0604020202020204" pitchFamily="34" charset="0"/>
              </a:rPr>
              <a:t>1</a:t>
            </a:r>
            <a:r>
              <a:rPr lang="zh-CN" altLang="en-US" b="1" dirty="0">
                <a:latin typeface="Tahoma" panose="020B0604030504040204" pitchFamily="34" charset="0"/>
                <a:sym typeface="Arial" panose="020B0604020202020204" pitchFamily="34" charset="0"/>
              </a:rPr>
              <a:t>）在</a:t>
            </a:r>
            <a:r>
              <a:rPr lang="en-US" altLang="zh-CN" b="1" dirty="0">
                <a:latin typeface="Tahoma" panose="020B0604030504040204" pitchFamily="34" charset="0"/>
                <a:sym typeface="Arial" panose="020B0604020202020204" pitchFamily="34" charset="0"/>
              </a:rPr>
              <a:t>MATLAB</a:t>
            </a:r>
            <a:r>
              <a:rPr lang="zh-CN" altLang="en-US" b="1" dirty="0">
                <a:latin typeface="Tahoma" panose="020B0604030504040204" pitchFamily="34" charset="0"/>
                <a:sym typeface="Arial" panose="020B0604020202020204" pitchFamily="34" charset="0"/>
              </a:rPr>
              <a:t>命令窗口输入</a:t>
            </a:r>
            <a:endParaRPr lang="zh-CN" altLang="en-US" b="1" dirty="0">
              <a:latin typeface="Tahoma" panose="020B0604030504040204" pitchFamily="34" charset="0"/>
              <a:sym typeface="Arial" panose="020B0604020202020204" pitchFamily="34" charset="0"/>
            </a:endParaRPr>
          </a:p>
          <a:p>
            <a:pPr marL="609600" lvl="0" indent="-609600" eaLnBrk="1" hangingPunct="1">
              <a:lnSpc>
                <a:spcPct val="90000"/>
              </a:lnSpc>
              <a:buFont typeface="Wingdings" panose="05000000000000000000" pitchFamily="2" charset="2"/>
              <a:buNone/>
            </a:pPr>
            <a:r>
              <a:rPr lang="zh-CN" altLang="en-US" b="1" dirty="0">
                <a:latin typeface="Tahoma" panose="020B0604030504040204" pitchFamily="34" charset="0"/>
                <a:sym typeface="Arial" panose="020B0604020202020204" pitchFamily="34" charset="0"/>
              </a:rPr>
              <a:t>     以下内容：</a:t>
            </a:r>
            <a:endParaRPr lang="zh-CN" altLang="en-US" b="1" dirty="0">
              <a:latin typeface="Tahoma" panose="020B0604030504040204" pitchFamily="34" charset="0"/>
              <a:sym typeface="Arial" panose="020B0604020202020204" pitchFamily="34" charset="0"/>
            </a:endParaRPr>
          </a:p>
          <a:p>
            <a:pPr marL="609600" lvl="0" indent="-609600" eaLnBrk="1" hangingPunct="1">
              <a:lnSpc>
                <a:spcPct val="90000"/>
              </a:lnSpc>
              <a:buFont typeface="Wingdings" panose="05000000000000000000" pitchFamily="2" charset="2"/>
              <a:buNone/>
            </a:pPr>
            <a:r>
              <a:rPr lang="en-US" altLang="zh-CN" b="1" dirty="0">
                <a:latin typeface="Tahoma" panose="020B0604030504040204" pitchFamily="34" charset="0"/>
                <a:sym typeface="Arial" panose="020B0604020202020204" pitchFamily="34" charset="0"/>
              </a:rPr>
              <a:t>&gt;&gt;(12+2*(7-4))/3^2</a:t>
            </a:r>
            <a:endParaRPr lang="en-US" altLang="zh-CN" b="1" dirty="0">
              <a:latin typeface="Tahoma" panose="020B0604030504040204" pitchFamily="34" charset="0"/>
              <a:sym typeface="Arial" panose="020B0604020202020204" pitchFamily="34" charset="0"/>
            </a:endParaRPr>
          </a:p>
          <a:p>
            <a:pPr marL="609600" lvl="0" indent="-609600" eaLnBrk="1" hangingPunct="1">
              <a:lnSpc>
                <a:spcPct val="90000"/>
              </a:lnSpc>
              <a:buFont typeface="Wingdings" panose="05000000000000000000" pitchFamily="2" charset="2"/>
              <a:buNone/>
            </a:pPr>
            <a:r>
              <a:rPr lang="zh-CN" altLang="en-US" b="1" dirty="0">
                <a:latin typeface="Tahoma" panose="020B0604030504040204" pitchFamily="34" charset="0"/>
                <a:sym typeface="Arial" panose="020B0604020202020204" pitchFamily="34" charset="0"/>
              </a:rPr>
              <a:t>（</a:t>
            </a:r>
            <a:r>
              <a:rPr lang="en-US" altLang="zh-CN" b="1" dirty="0">
                <a:latin typeface="Tahoma" panose="020B0604030504040204" pitchFamily="34" charset="0"/>
                <a:sym typeface="Arial" panose="020B0604020202020204" pitchFamily="34" charset="0"/>
              </a:rPr>
              <a:t>2</a:t>
            </a:r>
            <a:r>
              <a:rPr lang="zh-CN" altLang="en-US" b="1" dirty="0">
                <a:latin typeface="Tahoma" panose="020B0604030504040204" pitchFamily="34" charset="0"/>
                <a:sym typeface="Arial" panose="020B0604020202020204" pitchFamily="34" charset="0"/>
              </a:rPr>
              <a:t>）按</a:t>
            </a:r>
            <a:r>
              <a:rPr lang="en-US" altLang="zh-CN" b="1" dirty="0">
                <a:latin typeface="Tahoma" panose="020B0604030504040204" pitchFamily="34" charset="0"/>
                <a:sym typeface="Arial" panose="020B0604020202020204" pitchFamily="34" charset="0"/>
              </a:rPr>
              <a:t>【Enter】</a:t>
            </a:r>
            <a:r>
              <a:rPr lang="zh-CN" altLang="en-US" b="1" dirty="0">
                <a:latin typeface="Tahoma" panose="020B0604030504040204" pitchFamily="34" charset="0"/>
                <a:sym typeface="Arial" panose="020B0604020202020204" pitchFamily="34" charset="0"/>
              </a:rPr>
              <a:t>键，指令执行。</a:t>
            </a:r>
            <a:endParaRPr lang="zh-CN" altLang="en-US" b="1" dirty="0">
              <a:latin typeface="Tahoma" panose="020B0604030504040204" pitchFamily="34" charset="0"/>
              <a:sym typeface="Arial" panose="020B0604020202020204" pitchFamily="34" charset="0"/>
            </a:endParaRPr>
          </a:p>
          <a:p>
            <a:pPr marL="609600" lvl="0" indent="-609600" eaLnBrk="1" hangingPunct="1">
              <a:lnSpc>
                <a:spcPct val="90000"/>
              </a:lnSpc>
              <a:buFont typeface="Wingdings" panose="05000000000000000000" pitchFamily="2" charset="2"/>
              <a:buNone/>
            </a:pPr>
            <a:r>
              <a:rPr lang="zh-CN" altLang="en-US" b="1" dirty="0">
                <a:latin typeface="Tahoma" panose="020B0604030504040204" pitchFamily="34" charset="0"/>
                <a:sym typeface="Arial" panose="020B0604020202020204" pitchFamily="34" charset="0"/>
              </a:rPr>
              <a:t>（</a:t>
            </a:r>
            <a:r>
              <a:rPr lang="en-US" altLang="zh-CN" b="1" dirty="0">
                <a:latin typeface="Tahoma" panose="020B0604030504040204" pitchFamily="34" charset="0"/>
                <a:sym typeface="Arial" panose="020B0604020202020204" pitchFamily="34" charset="0"/>
              </a:rPr>
              <a:t>3</a:t>
            </a:r>
            <a:r>
              <a:rPr lang="zh-CN" altLang="en-US" b="1" dirty="0">
                <a:latin typeface="Tahoma" panose="020B0604030504040204" pitchFamily="34" charset="0"/>
                <a:sym typeface="Arial" panose="020B0604020202020204" pitchFamily="34" charset="0"/>
              </a:rPr>
              <a:t>）返回的计算结果：</a:t>
            </a:r>
            <a:endParaRPr lang="zh-CN" altLang="en-US" b="1" dirty="0">
              <a:latin typeface="Tahoma" panose="020B0604030504040204" pitchFamily="34" charset="0"/>
              <a:sym typeface="Arial" panose="020B0604020202020204" pitchFamily="34" charset="0"/>
            </a:endParaRPr>
          </a:p>
          <a:p>
            <a:pPr marL="609600" lvl="0" indent="-609600" eaLnBrk="1" hangingPunct="1">
              <a:lnSpc>
                <a:spcPct val="90000"/>
              </a:lnSpc>
              <a:buFont typeface="Wingdings" panose="05000000000000000000" pitchFamily="2" charset="2"/>
              <a:buNone/>
            </a:pPr>
            <a:r>
              <a:rPr lang="en-US" altLang="zh-CN" b="1" dirty="0">
                <a:latin typeface="Tahoma" panose="020B0604030504040204" pitchFamily="34" charset="0"/>
                <a:sym typeface="Arial" panose="020B0604020202020204" pitchFamily="34" charset="0"/>
              </a:rPr>
              <a:t>ans=</a:t>
            </a:r>
            <a:endParaRPr lang="en-US" altLang="zh-CN" b="1" dirty="0">
              <a:latin typeface="Tahoma" panose="020B0604030504040204" pitchFamily="34" charset="0"/>
              <a:sym typeface="Arial" panose="020B0604020202020204" pitchFamily="34" charset="0"/>
            </a:endParaRPr>
          </a:p>
          <a:p>
            <a:pPr marL="609600" lvl="0" indent="-609600" eaLnBrk="1" hangingPunct="1">
              <a:lnSpc>
                <a:spcPct val="90000"/>
              </a:lnSpc>
              <a:buFont typeface="Wingdings" panose="05000000000000000000" pitchFamily="2" charset="2"/>
              <a:buNone/>
            </a:pPr>
            <a:r>
              <a:rPr lang="zh-CN" altLang="en-US" b="1" dirty="0">
                <a:latin typeface="Tahoma" panose="020B0604030504040204" pitchFamily="34" charset="0"/>
                <a:sym typeface="Arial" panose="020B0604020202020204" pitchFamily="34" charset="0"/>
              </a:rPr>
              <a:t>  </a:t>
            </a:r>
            <a:r>
              <a:rPr lang="en-US" altLang="zh-CN" b="1" dirty="0">
                <a:latin typeface="Tahoma" panose="020B0604030504040204" pitchFamily="34" charset="0"/>
                <a:sym typeface="Arial" panose="020B0604020202020204" pitchFamily="34" charset="0"/>
              </a:rPr>
              <a:t> 2  </a:t>
            </a:r>
            <a:endParaRPr lang="en-US" altLang="zh-CN" b="1" dirty="0">
              <a:latin typeface="Tahoma" panose="020B0604030504040204" pitchFamily="34" charset="0"/>
              <a:sym typeface="Arial" panose="020B0604020202020204" pitchFamily="34" charset="0"/>
            </a:endParaRPr>
          </a:p>
        </p:txBody>
      </p:sp>
      <p:graphicFrame>
        <p:nvGraphicFramePr>
          <p:cNvPr id="25604" name="Object 4"/>
          <p:cNvGraphicFramePr>
            <a:graphicFrameLocks noGrp="1" noChangeAspect="1"/>
          </p:cNvGraphicFramePr>
          <p:nvPr>
            <p:ph sz="half" idx="1"/>
          </p:nvPr>
        </p:nvGraphicFramePr>
        <p:xfrm>
          <a:off x="3492500" y="2997200"/>
          <a:ext cx="2085975" cy="425450"/>
        </p:xfrm>
        <a:graphic>
          <a:graphicData uri="http://schemas.openxmlformats.org/presentationml/2006/ole">
            <mc:AlternateContent xmlns:mc="http://schemas.openxmlformats.org/markup-compatibility/2006">
              <mc:Choice xmlns:v="urn:schemas-microsoft-com:vml" Requires="v">
                <p:oleObj spid="_x0000_s3077" name="" r:id="rId1" imgW="1184275" imgH="241935" progId="">
                  <p:embed/>
                </p:oleObj>
              </mc:Choice>
              <mc:Fallback>
                <p:oleObj name="" r:id="rId1" imgW="1184275" imgH="241935" progId="">
                  <p:embed/>
                  <p:pic>
                    <p:nvPicPr>
                      <p:cNvPr id="0" name="图片 3076"/>
                      <p:cNvPicPr/>
                      <p:nvPr/>
                    </p:nvPicPr>
                    <p:blipFill>
                      <a:blip r:embed="rId2"/>
                      <a:srcRect/>
                      <a:stretch>
                        <a:fillRect/>
                      </a:stretch>
                    </p:blipFill>
                    <p:spPr>
                      <a:xfrm>
                        <a:off x="3492500" y="2997200"/>
                        <a:ext cx="2085975" cy="425450"/>
                      </a:xfrm>
                      <a:prstGeom prst="rect">
                        <a:avLst/>
                      </a:prstGeom>
                      <a:noFill/>
                      <a:ln w="38100">
                        <a:miter/>
                      </a:ln>
                    </p:spPr>
                  </p:pic>
                </p:oleObj>
              </mc:Fallback>
            </mc:AlternateContent>
          </a:graphicData>
        </a:graphic>
      </p:graphicFrame>
      <p:sp>
        <p:nvSpPr>
          <p:cNvPr id="25605" name="日期占位符 4"/>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5606" name="页脚占位符 5"/>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25607" name="Picture 8"/>
          <p:cNvPicPr>
            <a:picLocks noChangeAspect="1"/>
          </p:cNvPicPr>
          <p:nvPr/>
        </p:nvPicPr>
        <p:blipFill>
          <a:blip r:embed="rId3"/>
          <a:stretch>
            <a:fillRect/>
          </a:stretch>
        </p:blipFill>
        <p:spPr>
          <a:xfrm>
            <a:off x="5438775" y="3357563"/>
            <a:ext cx="3384550" cy="25733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3">
                                            <p:txEl>
                                              <p:charRg st="0" end="8"/>
                                            </p:txEl>
                                          </p:spTgt>
                                        </p:tgtEl>
                                        <p:attrNameLst>
                                          <p:attrName>style.visibility</p:attrName>
                                        </p:attrNameLst>
                                      </p:cBhvr>
                                      <p:to>
                                        <p:strVal val="visible"/>
                                      </p:to>
                                    </p:set>
                                    <p:animEffect transition="in" filter="blinds(horizontal)">
                                      <p:cBhvr>
                                        <p:cTn id="7" dur="500"/>
                                        <p:tgtEl>
                                          <p:spTgt spid="25603">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603">
                                            <p:txEl>
                                              <p:charRg st="8" end="34"/>
                                            </p:txEl>
                                          </p:spTgt>
                                        </p:tgtEl>
                                        <p:attrNameLst>
                                          <p:attrName>style.visibility</p:attrName>
                                        </p:attrNameLst>
                                      </p:cBhvr>
                                      <p:to>
                                        <p:strVal val="visible"/>
                                      </p:to>
                                    </p:set>
                                    <p:animEffect transition="in" filter="blinds(horizontal)">
                                      <p:cBhvr>
                                        <p:cTn id="12" dur="500"/>
                                        <p:tgtEl>
                                          <p:spTgt spid="25603">
                                            <p:txEl>
                                              <p:charRg st="8" end="3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603">
                                            <p:txEl>
                                              <p:charRg st="34" end="51"/>
                                            </p:txEl>
                                          </p:spTgt>
                                        </p:tgtEl>
                                        <p:attrNameLst>
                                          <p:attrName>style.visibility</p:attrName>
                                        </p:attrNameLst>
                                      </p:cBhvr>
                                      <p:to>
                                        <p:strVal val="visible"/>
                                      </p:to>
                                    </p:set>
                                    <p:animEffect transition="in" filter="blinds(horizontal)">
                                      <p:cBhvr>
                                        <p:cTn id="17" dur="500"/>
                                        <p:tgtEl>
                                          <p:spTgt spid="25603">
                                            <p:txEl>
                                              <p:charRg st="34" end="5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603">
                                            <p:txEl>
                                              <p:charRg st="51" end="56"/>
                                            </p:txEl>
                                          </p:spTgt>
                                        </p:tgtEl>
                                        <p:attrNameLst>
                                          <p:attrName>style.visibility</p:attrName>
                                        </p:attrNameLst>
                                      </p:cBhvr>
                                      <p:to>
                                        <p:strVal val="visible"/>
                                      </p:to>
                                    </p:set>
                                    <p:animEffect transition="in" filter="blinds(horizontal)">
                                      <p:cBhvr>
                                        <p:cTn id="22" dur="500"/>
                                        <p:tgtEl>
                                          <p:spTgt spid="25603">
                                            <p:txEl>
                                              <p:charRg st="51" end="5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603">
                                            <p:txEl>
                                              <p:charRg st="56" end="67"/>
                                            </p:txEl>
                                          </p:spTgt>
                                        </p:tgtEl>
                                        <p:attrNameLst>
                                          <p:attrName>style.visibility</p:attrName>
                                        </p:attrNameLst>
                                      </p:cBhvr>
                                      <p:to>
                                        <p:strVal val="visible"/>
                                      </p:to>
                                    </p:set>
                                    <p:animEffect transition="in" filter="blinds(horizontal)">
                                      <p:cBhvr>
                                        <p:cTn id="27" dur="500"/>
                                        <p:tgtEl>
                                          <p:spTgt spid="25603">
                                            <p:txEl>
                                              <p:charRg st="56" end="6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604"/>
                                        </p:tgtEl>
                                        <p:attrNameLst>
                                          <p:attrName>style.visibility</p:attrName>
                                        </p:attrNameLst>
                                      </p:cBhvr>
                                      <p:to>
                                        <p:strVal val="visible"/>
                                      </p:to>
                                    </p:set>
                                    <p:animEffect transition="in" filter="blinds(horizontal)">
                                      <p:cBhvr>
                                        <p:cTn id="32" dur="500"/>
                                        <p:tgtEl>
                                          <p:spTgt spid="2560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5603">
                                            <p:txEl>
                                              <p:charRg st="67" end="84"/>
                                            </p:txEl>
                                          </p:spTgt>
                                        </p:tgtEl>
                                        <p:attrNameLst>
                                          <p:attrName>style.visibility</p:attrName>
                                        </p:attrNameLst>
                                      </p:cBhvr>
                                      <p:to>
                                        <p:strVal val="visible"/>
                                      </p:to>
                                    </p:set>
                                    <p:animEffect transition="in" filter="blinds(horizontal)">
                                      <p:cBhvr>
                                        <p:cTn id="37" dur="500"/>
                                        <p:tgtEl>
                                          <p:spTgt spid="25603">
                                            <p:txEl>
                                              <p:charRg st="67" end="84"/>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5603">
                                            <p:txEl>
                                              <p:charRg st="84" end="95"/>
                                            </p:txEl>
                                          </p:spTgt>
                                        </p:tgtEl>
                                        <p:attrNameLst>
                                          <p:attrName>style.visibility</p:attrName>
                                        </p:attrNameLst>
                                      </p:cBhvr>
                                      <p:to>
                                        <p:strVal val="visible"/>
                                      </p:to>
                                    </p:set>
                                    <p:animEffect transition="in" filter="blinds(horizontal)">
                                      <p:cBhvr>
                                        <p:cTn id="40" dur="500"/>
                                        <p:tgtEl>
                                          <p:spTgt spid="25603">
                                            <p:txEl>
                                              <p:charRg st="84" end="95"/>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5603">
                                            <p:txEl>
                                              <p:charRg st="95" end="114"/>
                                            </p:txEl>
                                          </p:spTgt>
                                        </p:tgtEl>
                                        <p:attrNameLst>
                                          <p:attrName>style.visibility</p:attrName>
                                        </p:attrNameLst>
                                      </p:cBhvr>
                                      <p:to>
                                        <p:strVal val="visible"/>
                                      </p:to>
                                    </p:set>
                                    <p:animEffect transition="in" filter="blinds(horizontal)">
                                      <p:cBhvr>
                                        <p:cTn id="43" dur="500"/>
                                        <p:tgtEl>
                                          <p:spTgt spid="25603">
                                            <p:txEl>
                                              <p:charRg st="95" end="1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5603">
                                            <p:txEl>
                                              <p:charRg st="114" end="133"/>
                                            </p:txEl>
                                          </p:spTgt>
                                        </p:tgtEl>
                                        <p:attrNameLst>
                                          <p:attrName>style.visibility</p:attrName>
                                        </p:attrNameLst>
                                      </p:cBhvr>
                                      <p:to>
                                        <p:strVal val="visible"/>
                                      </p:to>
                                    </p:set>
                                    <p:animEffect transition="in" filter="blinds(horizontal)">
                                      <p:cBhvr>
                                        <p:cTn id="48" dur="500"/>
                                        <p:tgtEl>
                                          <p:spTgt spid="25603">
                                            <p:txEl>
                                              <p:charRg st="114" end="13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25603">
                                            <p:txEl>
                                              <p:charRg st="133" end="145"/>
                                            </p:txEl>
                                          </p:spTgt>
                                        </p:tgtEl>
                                        <p:attrNameLst>
                                          <p:attrName>style.visibility</p:attrName>
                                        </p:attrNameLst>
                                      </p:cBhvr>
                                      <p:to>
                                        <p:strVal val="visible"/>
                                      </p:to>
                                    </p:set>
                                    <p:animEffect transition="in" filter="blinds(horizontal)">
                                      <p:cBhvr>
                                        <p:cTn id="53" dur="500"/>
                                        <p:tgtEl>
                                          <p:spTgt spid="25603">
                                            <p:txEl>
                                              <p:charRg st="133" end="14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5603">
                                            <p:txEl>
                                              <p:charRg st="145" end="150"/>
                                            </p:txEl>
                                          </p:spTgt>
                                        </p:tgtEl>
                                        <p:attrNameLst>
                                          <p:attrName>style.visibility</p:attrName>
                                        </p:attrNameLst>
                                      </p:cBhvr>
                                      <p:to>
                                        <p:strVal val="visible"/>
                                      </p:to>
                                    </p:set>
                                    <p:animEffect transition="in" filter="blinds(horizontal)">
                                      <p:cBhvr>
                                        <p:cTn id="58" dur="500"/>
                                        <p:tgtEl>
                                          <p:spTgt spid="25603">
                                            <p:txEl>
                                              <p:charRg st="145" end="15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5603">
                                            <p:txEl>
                                              <p:charRg st="150" end="157"/>
                                            </p:txEl>
                                          </p:spTgt>
                                        </p:tgtEl>
                                        <p:attrNameLst>
                                          <p:attrName>style.visibility</p:attrName>
                                        </p:attrNameLst>
                                      </p:cBhvr>
                                      <p:to>
                                        <p:strVal val="visible"/>
                                      </p:to>
                                    </p:set>
                                    <p:animEffect transition="in" filter="blinds(horizontal)">
                                      <p:cBhvr>
                                        <p:cTn id="63" dur="500"/>
                                        <p:tgtEl>
                                          <p:spTgt spid="25603">
                                            <p:txEl>
                                              <p:charRg st="150" end="15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5607"/>
                                        </p:tgtEl>
                                        <p:attrNameLst>
                                          <p:attrName>style.visibility</p:attrName>
                                        </p:attrNameLst>
                                      </p:cBhvr>
                                      <p:to>
                                        <p:strVal val="visible"/>
                                      </p:to>
                                    </p:set>
                                    <p:animEffect transition="in" filter="wipe(up)">
                                      <p:cBhvr>
                                        <p:cTn id="68" dur="500"/>
                                        <p:tgtEl>
                                          <p:spTgt spid="25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Rectangle 2"/>
          <p:cNvSpPr>
            <a:spLocks noGrp="1"/>
          </p:cNvSpPr>
          <p:nvPr>
            <p:ph type="title" idx="4294967295"/>
          </p:nvPr>
        </p:nvSpPr>
        <p:spPr>
          <a:xfrm>
            <a:off x="1273175" y="-227012"/>
            <a:ext cx="7772400" cy="1143000"/>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7.3.1 函数文件</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2835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2835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220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28357" name="Rectangle 3"/>
          <p:cNvSpPr>
            <a:spLocks noGrp="1"/>
          </p:cNvSpPr>
          <p:nvPr>
            <p:ph sz="quarter" idx="1"/>
          </p:nvPr>
        </p:nvSpPr>
        <p:spPr>
          <a:xfrm>
            <a:off x="323850" y="1341438"/>
            <a:ext cx="8574088" cy="499745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110000"/>
              </a:lnSpc>
              <a:buFont typeface="Wingdings" panose="05000000000000000000" pitchFamily="2" charset="2"/>
              <a:buNone/>
            </a:pPr>
            <a:r>
              <a:rPr lang="en-US" altLang="zh-CN" sz="2400" dirty="0">
                <a:latin typeface="华文楷体" pitchFamily="2" charset="-122"/>
              </a:rPr>
              <a:t>  </a:t>
            </a:r>
            <a:r>
              <a:rPr lang="zh-CN" altLang="en-US" sz="2400" b="1" dirty="0">
                <a:latin typeface="Times New Roman" panose="02020603050405020304" pitchFamily="18" charset="0"/>
                <a:ea typeface="华文楷体" pitchFamily="2" charset="-122"/>
                <a:sym typeface="Arial" panose="020B0604020202020204" pitchFamily="34" charset="0"/>
              </a:rPr>
              <a:t>函数文件是另一种形式的</a:t>
            </a:r>
            <a:r>
              <a:rPr lang="en-US" altLang="zh-CN" sz="2400" b="1" dirty="0">
                <a:latin typeface="Times New Roman" panose="02020603050405020304" pitchFamily="18" charset="0"/>
                <a:ea typeface="华文楷体" pitchFamily="2" charset="-122"/>
                <a:sym typeface="Arial" panose="020B0604020202020204" pitchFamily="34" charset="0"/>
              </a:rPr>
              <a:t>M</a:t>
            </a:r>
            <a:r>
              <a:rPr lang="zh-CN" altLang="en-US" sz="2400" b="1" dirty="0">
                <a:latin typeface="Times New Roman" panose="02020603050405020304" pitchFamily="18" charset="0"/>
                <a:ea typeface="华文楷体" pitchFamily="2" charset="-122"/>
                <a:sym typeface="Arial" panose="020B0604020202020204" pitchFamily="34" charset="0"/>
              </a:rPr>
              <a:t>文件，每一个函数文件都定义一个函数。</a:t>
            </a:r>
            <a:r>
              <a:rPr lang="en-US" altLang="zh-CN" sz="2400" b="1" dirty="0">
                <a:latin typeface="Times New Roman" panose="02020603050405020304" pitchFamily="18" charset="0"/>
                <a:ea typeface="华文楷体" pitchFamily="2" charset="-122"/>
                <a:sym typeface="Arial" panose="020B0604020202020204" pitchFamily="34" charset="0"/>
              </a:rPr>
              <a:t>Matlab</a:t>
            </a:r>
            <a:r>
              <a:rPr lang="zh-CN" altLang="en-US" sz="2400" b="1" dirty="0">
                <a:latin typeface="Times New Roman" panose="02020603050405020304" pitchFamily="18" charset="0"/>
                <a:ea typeface="华文楷体" pitchFamily="2" charset="-122"/>
                <a:sym typeface="Arial" panose="020B0604020202020204" pitchFamily="34" charset="0"/>
              </a:rPr>
              <a:t>提供的标准函数大部分是由函数文件定义的。</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endParaRPr lang="zh-CN" altLang="en-US" sz="2400" dirty="0">
              <a:latin typeface="华文楷体" pitchFamily="2" charset="-122"/>
            </a:endParaRPr>
          </a:p>
          <a:p>
            <a:pPr marL="0" lvl="0" indent="0" algn="just" eaLnBrk="1" hangingPunct="1">
              <a:lnSpc>
                <a:spcPct val="11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函数文件的基本结构</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函数文件由</a:t>
            </a:r>
            <a:r>
              <a:rPr lang="en-US" altLang="zh-CN" sz="2400" b="1" dirty="0">
                <a:latin typeface="Times New Roman" panose="02020603050405020304" pitchFamily="18" charset="0"/>
                <a:ea typeface="华文楷体" pitchFamily="2" charset="-122"/>
                <a:sym typeface="Arial" panose="020B0604020202020204" pitchFamily="34" charset="0"/>
              </a:rPr>
              <a:t>function</a:t>
            </a:r>
            <a:r>
              <a:rPr lang="zh-CN" altLang="en-US" sz="2400" b="1" dirty="0">
                <a:latin typeface="Times New Roman" panose="02020603050405020304" pitchFamily="18" charset="0"/>
                <a:ea typeface="华文楷体" pitchFamily="2" charset="-122"/>
                <a:sym typeface="Arial" panose="020B0604020202020204" pitchFamily="34" charset="0"/>
              </a:rPr>
              <a:t>语句引导，其基本结构为：</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function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输出形参表 </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函数名（输入形参表）</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注释说明部分</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函数体语句</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1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其中，以</a:t>
            </a:r>
            <a:r>
              <a:rPr lang="en-US" altLang="zh-CN" sz="2400" b="1" dirty="0">
                <a:latin typeface="Times New Roman" panose="02020603050405020304" pitchFamily="18" charset="0"/>
                <a:ea typeface="华文楷体" pitchFamily="2" charset="-122"/>
                <a:sym typeface="Arial" panose="020B0604020202020204" pitchFamily="34" charset="0"/>
              </a:rPr>
              <a:t>function</a:t>
            </a:r>
            <a:r>
              <a:rPr lang="zh-CN" altLang="en-US" sz="2400" b="1" dirty="0">
                <a:latin typeface="Times New Roman" panose="02020603050405020304" pitchFamily="18" charset="0"/>
                <a:ea typeface="华文楷体" pitchFamily="2" charset="-122"/>
                <a:sym typeface="Arial" panose="020B0604020202020204" pitchFamily="34" charset="0"/>
              </a:rPr>
              <a:t>开头的一行为引导行，表示该</a:t>
            </a:r>
            <a:r>
              <a:rPr lang="en-US" altLang="zh-CN" sz="2400" b="1" dirty="0">
                <a:latin typeface="Times New Roman" panose="02020603050405020304" pitchFamily="18" charset="0"/>
                <a:ea typeface="华文楷体" pitchFamily="2" charset="-122"/>
                <a:sym typeface="Arial" panose="020B0604020202020204" pitchFamily="34" charset="0"/>
              </a:rPr>
              <a:t>M</a:t>
            </a:r>
            <a:r>
              <a:rPr lang="zh-CN" altLang="en-US" sz="2400" b="1" dirty="0">
                <a:latin typeface="Times New Roman" panose="02020603050405020304" pitchFamily="18" charset="0"/>
                <a:ea typeface="华文楷体" pitchFamily="2" charset="-122"/>
                <a:sym typeface="Arial" panose="020B0604020202020204" pitchFamily="34" charset="0"/>
              </a:rPr>
              <a:t>文件是一个函数文件。当输出形参多于一个时，应该用方括号括起来。</a:t>
            </a:r>
            <a:endParaRPr lang="zh-CN" altLang="en-US" sz="24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8357">
                                            <p:txEl>
                                              <p:charRg st="0" end="59"/>
                                            </p:txEl>
                                          </p:spTgt>
                                        </p:tgtEl>
                                        <p:attrNameLst>
                                          <p:attrName>style.visibility</p:attrName>
                                        </p:attrNameLst>
                                      </p:cBhvr>
                                      <p:to>
                                        <p:strVal val="visible"/>
                                      </p:to>
                                    </p:set>
                                    <p:animEffect transition="in" filter="blinds(horizontal)">
                                      <p:cBhvr>
                                        <p:cTn id="7" dur="500"/>
                                        <p:tgtEl>
                                          <p:spTgt spid="228357">
                                            <p:txEl>
                                              <p:charRg st="0" end="5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8357">
                                            <p:txEl>
                                              <p:charRg st="60" end="70"/>
                                            </p:txEl>
                                          </p:spTgt>
                                        </p:tgtEl>
                                        <p:attrNameLst>
                                          <p:attrName>style.visibility</p:attrName>
                                        </p:attrNameLst>
                                      </p:cBhvr>
                                      <p:to>
                                        <p:strVal val="visible"/>
                                      </p:to>
                                    </p:set>
                                    <p:animEffect transition="in" filter="blinds(horizontal)">
                                      <p:cBhvr>
                                        <p:cTn id="12" dur="500"/>
                                        <p:tgtEl>
                                          <p:spTgt spid="228357">
                                            <p:txEl>
                                              <p:charRg st="60" end="7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8357">
                                            <p:txEl>
                                              <p:charRg st="70" end="96"/>
                                            </p:txEl>
                                          </p:spTgt>
                                        </p:tgtEl>
                                        <p:attrNameLst>
                                          <p:attrName>style.visibility</p:attrName>
                                        </p:attrNameLst>
                                      </p:cBhvr>
                                      <p:to>
                                        <p:strVal val="visible"/>
                                      </p:to>
                                    </p:set>
                                    <p:animEffect transition="in" filter="blinds(horizontal)">
                                      <p:cBhvr>
                                        <p:cTn id="17" dur="500"/>
                                        <p:tgtEl>
                                          <p:spTgt spid="228357">
                                            <p:txEl>
                                              <p:charRg st="70" end="9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28357">
                                            <p:txEl>
                                              <p:charRg st="96" end="125"/>
                                            </p:txEl>
                                          </p:spTgt>
                                        </p:tgtEl>
                                        <p:attrNameLst>
                                          <p:attrName>style.visibility</p:attrName>
                                        </p:attrNameLst>
                                      </p:cBhvr>
                                      <p:to>
                                        <p:strVal val="visible"/>
                                      </p:to>
                                    </p:set>
                                    <p:animEffect transition="in" filter="blinds(horizontal)">
                                      <p:cBhvr>
                                        <p:cTn id="20" dur="500"/>
                                        <p:tgtEl>
                                          <p:spTgt spid="228357">
                                            <p:txEl>
                                              <p:charRg st="96" end="12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28357">
                                            <p:txEl>
                                              <p:charRg st="125" end="132"/>
                                            </p:txEl>
                                          </p:spTgt>
                                        </p:tgtEl>
                                        <p:attrNameLst>
                                          <p:attrName>style.visibility</p:attrName>
                                        </p:attrNameLst>
                                      </p:cBhvr>
                                      <p:to>
                                        <p:strVal val="visible"/>
                                      </p:to>
                                    </p:set>
                                    <p:animEffect transition="in" filter="blinds(horizontal)">
                                      <p:cBhvr>
                                        <p:cTn id="23" dur="500"/>
                                        <p:tgtEl>
                                          <p:spTgt spid="228357">
                                            <p:txEl>
                                              <p:charRg st="125" end="13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28357">
                                            <p:txEl>
                                              <p:charRg st="132" end="138"/>
                                            </p:txEl>
                                          </p:spTgt>
                                        </p:tgtEl>
                                        <p:attrNameLst>
                                          <p:attrName>style.visibility</p:attrName>
                                        </p:attrNameLst>
                                      </p:cBhvr>
                                      <p:to>
                                        <p:strVal val="visible"/>
                                      </p:to>
                                    </p:set>
                                    <p:animEffect transition="in" filter="blinds(horizontal)">
                                      <p:cBhvr>
                                        <p:cTn id="26" dur="500"/>
                                        <p:tgtEl>
                                          <p:spTgt spid="228357">
                                            <p:txEl>
                                              <p:charRg st="132" end="13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28357">
                                            <p:txEl>
                                              <p:charRg st="138" end="196"/>
                                            </p:txEl>
                                          </p:spTgt>
                                        </p:tgtEl>
                                        <p:attrNameLst>
                                          <p:attrName>style.visibility</p:attrName>
                                        </p:attrNameLst>
                                      </p:cBhvr>
                                      <p:to>
                                        <p:strVal val="visible"/>
                                      </p:to>
                                    </p:set>
                                    <p:animEffect transition="in" filter="blinds(horizontal)">
                                      <p:cBhvr>
                                        <p:cTn id="31" dur="500"/>
                                        <p:tgtEl>
                                          <p:spTgt spid="228357">
                                            <p:txEl>
                                              <p:charRg st="138" end="19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Rectangle 2"/>
          <p:cNvSpPr>
            <a:spLocks noGrp="1"/>
          </p:cNvSpPr>
          <p:nvPr>
            <p:ph type="title" idx="4294967295"/>
          </p:nvPr>
        </p:nvSpPr>
        <p:spPr>
          <a:xfrm>
            <a:off x="1192213" y="-171450"/>
            <a:ext cx="7772400" cy="1143000"/>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说明：</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2937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2938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221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29381" name="Rectangle 3"/>
          <p:cNvSpPr>
            <a:spLocks noGrp="1"/>
          </p:cNvSpPr>
          <p:nvPr>
            <p:ph sz="quarter" idx="1"/>
          </p:nvPr>
        </p:nvSpPr>
        <p:spPr>
          <a:xfrm>
            <a:off x="503238" y="1089025"/>
            <a:ext cx="8281987"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90000"/>
              </a:lnSpc>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1. </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关于函数文件名</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 </a:t>
            </a:r>
            <a:r>
              <a:rPr lang="zh-CN" altLang="en-US" sz="1800" b="1" dirty="0">
                <a:latin typeface="Times New Roman" panose="02020603050405020304" pitchFamily="18" charset="0"/>
                <a:sym typeface="Arial" panose="020B0604020202020204" pitchFamily="34" charset="0"/>
              </a:rPr>
              <a:t>   </a:t>
            </a:r>
            <a:r>
              <a:rPr lang="zh-CN" altLang="en-US" sz="2400" b="1" dirty="0">
                <a:latin typeface="Times New Roman" panose="02020603050405020304" pitchFamily="18" charset="0"/>
                <a:ea typeface="华文楷体" pitchFamily="2" charset="-122"/>
                <a:sym typeface="Arial" panose="020B0604020202020204" pitchFamily="34" charset="0"/>
              </a:rPr>
              <a:t>函数文件名通常由函数名再加上扩展名</a:t>
            </a:r>
            <a:r>
              <a:rPr lang="en-US" altLang="zh-CN" sz="2400" b="1" dirty="0">
                <a:latin typeface="Times New Roman" panose="02020603050405020304" pitchFamily="18" charset="0"/>
                <a:ea typeface="华文楷体" pitchFamily="2" charset="-122"/>
                <a:sym typeface="Arial" panose="020B0604020202020204" pitchFamily="34" charset="0"/>
              </a:rPr>
              <a:t>.m</a:t>
            </a:r>
            <a:r>
              <a:rPr lang="zh-CN" altLang="en-US" sz="2400" b="1" dirty="0">
                <a:latin typeface="Times New Roman" panose="02020603050405020304" pitchFamily="18" charset="0"/>
                <a:ea typeface="华文楷体" pitchFamily="2" charset="-122"/>
                <a:sym typeface="Arial" panose="020B0604020202020204" pitchFamily="34" charset="0"/>
              </a:rPr>
              <a:t>组成。</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   当函数文件名与函数名不同时，</a:t>
            </a:r>
            <a:r>
              <a:rPr lang="en-US" altLang="zh-CN" sz="2400" b="1" dirty="0">
                <a:latin typeface="Times New Roman" panose="02020603050405020304" pitchFamily="18" charset="0"/>
                <a:ea typeface="华文楷体" pitchFamily="2" charset="-122"/>
                <a:sym typeface="Arial" panose="020B0604020202020204" pitchFamily="34" charset="0"/>
              </a:rPr>
              <a:t>Matlab</a:t>
            </a:r>
            <a:r>
              <a:rPr lang="zh-CN" altLang="en-US" sz="2400" b="1" dirty="0">
                <a:latin typeface="Times New Roman" panose="02020603050405020304" pitchFamily="18" charset="0"/>
                <a:ea typeface="华文楷体" pitchFamily="2" charset="-122"/>
                <a:sym typeface="Arial" panose="020B0604020202020204" pitchFamily="34" charset="0"/>
              </a:rPr>
              <a:t>将忽略函数名而确</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   认文件名因此调用时使用函数文件名。</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2. </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关于注释说明部分</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dirty="0"/>
              <a:t>    </a:t>
            </a:r>
            <a:r>
              <a:rPr lang="zh-CN" altLang="en-US" sz="2400" b="1" dirty="0">
                <a:latin typeface="Times New Roman" panose="02020603050405020304" pitchFamily="18" charset="0"/>
                <a:ea typeface="华文楷体" pitchFamily="2" charset="-122"/>
                <a:sym typeface="Arial" panose="020B0604020202020204" pitchFamily="34" charset="0"/>
              </a:rPr>
              <a:t>注释说明包括</a:t>
            </a:r>
            <a:r>
              <a:rPr lang="en-US" altLang="zh-CN" sz="2400" b="1" dirty="0">
                <a:latin typeface="Times New Roman" panose="02020603050405020304" pitchFamily="18" charset="0"/>
                <a:ea typeface="华文楷体" pitchFamily="2" charset="-122"/>
                <a:sym typeface="Arial" panose="020B0604020202020204" pitchFamily="34" charset="0"/>
              </a:rPr>
              <a:t>3</a:t>
            </a:r>
            <a:r>
              <a:rPr lang="zh-CN" altLang="en-US" sz="2400" b="1" dirty="0">
                <a:latin typeface="Times New Roman" panose="02020603050405020304" pitchFamily="18" charset="0"/>
                <a:ea typeface="华文楷体" pitchFamily="2" charset="-122"/>
                <a:sym typeface="Arial" panose="020B0604020202020204" pitchFamily="34" charset="0"/>
              </a:rPr>
              <a:t>部分：</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dirty="0"/>
              <a:t>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① 紧随引导行之后以</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开头的第一注释行</a:t>
            </a:r>
            <a:r>
              <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dirty="0"/>
              <a:t>        </a:t>
            </a:r>
            <a:r>
              <a:rPr lang="zh-CN" altLang="en-US" sz="2400" b="1" dirty="0">
                <a:latin typeface="Times New Roman" panose="02020603050405020304" pitchFamily="18" charset="0"/>
                <a:ea typeface="华文楷体" pitchFamily="2" charset="-122"/>
                <a:sym typeface="Arial" panose="020B0604020202020204" pitchFamily="34" charset="0"/>
              </a:rPr>
              <a:t>这一行一般包括大写的函数文件名和函数功能简要描述，供</a:t>
            </a:r>
            <a:r>
              <a:rPr lang="en-US" altLang="zh-CN" sz="2400" b="1" dirty="0">
                <a:latin typeface="Times New Roman" panose="02020603050405020304" pitchFamily="18" charset="0"/>
                <a:ea typeface="华文楷体" pitchFamily="2" charset="-122"/>
                <a:sym typeface="Arial" panose="020B0604020202020204" pitchFamily="34" charset="0"/>
              </a:rPr>
              <a:t>lookfor</a:t>
            </a:r>
            <a:r>
              <a:rPr lang="zh-CN" altLang="en-US" sz="2400" b="1" dirty="0">
                <a:latin typeface="Times New Roman" panose="02020603050405020304" pitchFamily="18" charset="0"/>
                <a:ea typeface="华文楷体" pitchFamily="2" charset="-122"/>
                <a:sym typeface="Arial" panose="020B0604020202020204" pitchFamily="34" charset="0"/>
              </a:rPr>
              <a:t>关键词查询和</a:t>
            </a:r>
            <a:r>
              <a:rPr lang="en-US" altLang="zh-CN" sz="2400" b="1" dirty="0">
                <a:latin typeface="Times New Roman" panose="02020603050405020304" pitchFamily="18" charset="0"/>
                <a:ea typeface="华文楷体" pitchFamily="2" charset="-122"/>
                <a:sym typeface="Arial" panose="020B0604020202020204" pitchFamily="34" charset="0"/>
              </a:rPr>
              <a:t>help</a:t>
            </a:r>
            <a:r>
              <a:rPr lang="zh-CN" altLang="en-US" sz="2400" b="1" dirty="0">
                <a:latin typeface="Times New Roman" panose="02020603050405020304" pitchFamily="18" charset="0"/>
                <a:ea typeface="华文楷体" pitchFamily="2" charset="-122"/>
                <a:sym typeface="Arial" panose="020B0604020202020204" pitchFamily="34" charset="0"/>
              </a:rPr>
              <a:t>在线帮助时使用。</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dirty="0"/>
              <a:t>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② 第一注释行及之后连续的注释行。</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dirty="0"/>
              <a:t>      </a:t>
            </a:r>
            <a:r>
              <a:rPr lang="zh-CN" altLang="en-US" sz="1800" b="1" dirty="0">
                <a:latin typeface="Times New Roman" panose="02020603050405020304" pitchFamily="18" charset="0"/>
                <a:sym typeface="Arial" panose="020B0604020202020204" pitchFamily="34" charset="0"/>
              </a:rPr>
              <a:t>  </a:t>
            </a:r>
            <a:r>
              <a:rPr lang="zh-CN" altLang="en-US" sz="2400" b="1" dirty="0">
                <a:latin typeface="Times New Roman" panose="02020603050405020304" pitchFamily="18" charset="0"/>
                <a:ea typeface="华文楷体" pitchFamily="2" charset="-122"/>
                <a:sym typeface="Arial" panose="020B0604020202020204" pitchFamily="34" charset="0"/>
              </a:rPr>
              <a:t>通常包括函数输入</a:t>
            </a:r>
            <a:r>
              <a:rPr lang="en-US" altLang="zh-CN" sz="2400" b="1" dirty="0">
                <a:latin typeface="Times New Roman" panose="02020603050405020304" pitchFamily="18" charset="0"/>
                <a:ea typeface="华文楷体" pitchFamily="2" charset="-122"/>
                <a:sym typeface="Arial" panose="020B0604020202020204" pitchFamily="34" charset="0"/>
              </a:rPr>
              <a:t>/</a:t>
            </a:r>
            <a:r>
              <a:rPr lang="zh-CN" altLang="en-US" sz="2400" b="1" dirty="0">
                <a:latin typeface="Times New Roman" panose="02020603050405020304" pitchFamily="18" charset="0"/>
                <a:ea typeface="华文楷体" pitchFamily="2" charset="-122"/>
                <a:sym typeface="Arial" panose="020B0604020202020204" pitchFamily="34" charset="0"/>
              </a:rPr>
              <a:t>输出参数的含义及调用格式说明等信息，构成全部在线帮助文本。</a:t>
            </a:r>
            <a:endParaRPr lang="zh-CN" altLang="en-US" sz="24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9381">
                                            <p:txEl>
                                              <p:charRg st="0" end="11"/>
                                            </p:txEl>
                                          </p:spTgt>
                                        </p:tgtEl>
                                        <p:attrNameLst>
                                          <p:attrName>style.visibility</p:attrName>
                                        </p:attrNameLst>
                                      </p:cBhvr>
                                      <p:to>
                                        <p:strVal val="visible"/>
                                      </p:to>
                                    </p:set>
                                    <p:animEffect transition="in" filter="blinds(horizontal)">
                                      <p:cBhvr>
                                        <p:cTn id="7" dur="500"/>
                                        <p:tgtEl>
                                          <p:spTgt spid="229381">
                                            <p:txEl>
                                              <p:charRg st="0" end="1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9381">
                                            <p:txEl>
                                              <p:charRg st="11" end="38"/>
                                            </p:txEl>
                                          </p:spTgt>
                                        </p:tgtEl>
                                        <p:attrNameLst>
                                          <p:attrName>style.visibility</p:attrName>
                                        </p:attrNameLst>
                                      </p:cBhvr>
                                      <p:to>
                                        <p:strVal val="visible"/>
                                      </p:to>
                                    </p:set>
                                    <p:animEffect transition="in" filter="blinds(horizontal)">
                                      <p:cBhvr>
                                        <p:cTn id="10" dur="500"/>
                                        <p:tgtEl>
                                          <p:spTgt spid="229381">
                                            <p:txEl>
                                              <p:charRg st="11" end="3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9381">
                                            <p:txEl>
                                              <p:charRg st="38" end="70"/>
                                            </p:txEl>
                                          </p:spTgt>
                                        </p:tgtEl>
                                        <p:attrNameLst>
                                          <p:attrName>style.visibility</p:attrName>
                                        </p:attrNameLst>
                                      </p:cBhvr>
                                      <p:to>
                                        <p:strVal val="visible"/>
                                      </p:to>
                                    </p:set>
                                    <p:animEffect transition="in" filter="blinds(horizontal)">
                                      <p:cBhvr>
                                        <p:cTn id="13" dur="500"/>
                                        <p:tgtEl>
                                          <p:spTgt spid="229381">
                                            <p:txEl>
                                              <p:charRg st="38" end="7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29381">
                                            <p:txEl>
                                              <p:charRg st="70" end="91"/>
                                            </p:txEl>
                                          </p:spTgt>
                                        </p:tgtEl>
                                        <p:attrNameLst>
                                          <p:attrName>style.visibility</p:attrName>
                                        </p:attrNameLst>
                                      </p:cBhvr>
                                      <p:to>
                                        <p:strVal val="visible"/>
                                      </p:to>
                                    </p:set>
                                    <p:animEffect transition="in" filter="blinds(horizontal)">
                                      <p:cBhvr>
                                        <p:cTn id="16" dur="500"/>
                                        <p:tgtEl>
                                          <p:spTgt spid="229381">
                                            <p:txEl>
                                              <p:charRg st="70" end="9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29381">
                                            <p:txEl>
                                              <p:charRg st="91" end="103"/>
                                            </p:txEl>
                                          </p:spTgt>
                                        </p:tgtEl>
                                        <p:attrNameLst>
                                          <p:attrName>style.visibility</p:attrName>
                                        </p:attrNameLst>
                                      </p:cBhvr>
                                      <p:to>
                                        <p:strVal val="visible"/>
                                      </p:to>
                                    </p:set>
                                    <p:animEffect transition="in" filter="blinds(horizontal)">
                                      <p:cBhvr>
                                        <p:cTn id="21" dur="500"/>
                                        <p:tgtEl>
                                          <p:spTgt spid="229381">
                                            <p:txEl>
                                              <p:charRg st="91" end="103"/>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29381">
                                            <p:txEl>
                                              <p:charRg st="103" end="118"/>
                                            </p:txEl>
                                          </p:spTgt>
                                        </p:tgtEl>
                                        <p:attrNameLst>
                                          <p:attrName>style.visibility</p:attrName>
                                        </p:attrNameLst>
                                      </p:cBhvr>
                                      <p:to>
                                        <p:strVal val="visible"/>
                                      </p:to>
                                    </p:set>
                                    <p:animEffect transition="in" filter="blinds(horizontal)">
                                      <p:cBhvr>
                                        <p:cTn id="24" dur="500"/>
                                        <p:tgtEl>
                                          <p:spTgt spid="229381">
                                            <p:txEl>
                                              <p:charRg st="103" end="11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29381">
                                            <p:txEl>
                                              <p:charRg st="118" end="143"/>
                                            </p:txEl>
                                          </p:spTgt>
                                        </p:tgtEl>
                                        <p:attrNameLst>
                                          <p:attrName>style.visibility</p:attrName>
                                        </p:attrNameLst>
                                      </p:cBhvr>
                                      <p:to>
                                        <p:strVal val="visible"/>
                                      </p:to>
                                    </p:set>
                                    <p:animEffect transition="in" filter="blinds(horizontal)">
                                      <p:cBhvr>
                                        <p:cTn id="27" dur="500"/>
                                        <p:tgtEl>
                                          <p:spTgt spid="229381">
                                            <p:txEl>
                                              <p:charRg st="118" end="143"/>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29381">
                                            <p:txEl>
                                              <p:charRg st="143" end="203"/>
                                            </p:txEl>
                                          </p:spTgt>
                                        </p:tgtEl>
                                        <p:attrNameLst>
                                          <p:attrName>style.visibility</p:attrName>
                                        </p:attrNameLst>
                                      </p:cBhvr>
                                      <p:to>
                                        <p:strVal val="visible"/>
                                      </p:to>
                                    </p:set>
                                    <p:animEffect transition="in" filter="blinds(horizontal)">
                                      <p:cBhvr>
                                        <p:cTn id="30" dur="500"/>
                                        <p:tgtEl>
                                          <p:spTgt spid="229381">
                                            <p:txEl>
                                              <p:charRg st="143" end="20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29381">
                                            <p:txEl>
                                              <p:charRg st="203" end="225"/>
                                            </p:txEl>
                                          </p:spTgt>
                                        </p:tgtEl>
                                        <p:attrNameLst>
                                          <p:attrName>style.visibility</p:attrName>
                                        </p:attrNameLst>
                                      </p:cBhvr>
                                      <p:to>
                                        <p:strVal val="visible"/>
                                      </p:to>
                                    </p:set>
                                    <p:animEffect transition="in" filter="blinds(horizontal)">
                                      <p:cBhvr>
                                        <p:cTn id="35" dur="500"/>
                                        <p:tgtEl>
                                          <p:spTgt spid="229381">
                                            <p:txEl>
                                              <p:charRg st="203" end="225"/>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29381">
                                            <p:txEl>
                                              <p:charRg st="225" end="272"/>
                                            </p:txEl>
                                          </p:spTgt>
                                        </p:tgtEl>
                                        <p:attrNameLst>
                                          <p:attrName>style.visibility</p:attrName>
                                        </p:attrNameLst>
                                      </p:cBhvr>
                                      <p:to>
                                        <p:strVal val="visible"/>
                                      </p:to>
                                    </p:set>
                                    <p:animEffect transition="in" filter="blinds(horizontal)">
                                      <p:cBhvr>
                                        <p:cTn id="38" dur="500"/>
                                        <p:tgtEl>
                                          <p:spTgt spid="229381">
                                            <p:txEl>
                                              <p:charRg st="225" end="27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2" name="Rectangle 2"/>
          <p:cNvSpPr>
            <a:spLocks noGrp="1"/>
          </p:cNvSpPr>
          <p:nvPr>
            <p:ph type="title" idx="4294967295"/>
          </p:nvPr>
        </p:nvSpPr>
        <p:spPr>
          <a:xfrm>
            <a:off x="1192213" y="-171450"/>
            <a:ext cx="7772400" cy="1143000"/>
          </a:xfrm>
          <a:ln/>
        </p:spPr>
        <p:txBody>
          <a:bodyPr vert="horz" wrap="square" lIns="91440" tIns="45720" rIns="91440" bIns="91440" anchor="b" anchorCtr="0"/>
          <a:p>
            <a:pPr eaLnBrk="1" hangingPunct="1"/>
            <a:r>
              <a:rPr lang="zh-CN" altLang="zh-CN" sz="3600" b="1" dirty="0">
                <a:solidFill>
                  <a:srgbClr val="4D009A"/>
                </a:solidFill>
                <a:latin typeface="Times New Roman" panose="02020603050405020304" pitchFamily="18" charset="0"/>
                <a:ea typeface="华文楷体" pitchFamily="2" charset="-122"/>
                <a:sym typeface="Arial" panose="020B0604020202020204" pitchFamily="34" charset="0"/>
              </a:rPr>
              <a:t>说明：</a:t>
            </a:r>
            <a:endParaRPr lang="zh-CN" altLang="zh-CN" sz="3600" b="1" dirty="0">
              <a:solidFill>
                <a:srgbClr val="4D009A"/>
              </a:solidFill>
              <a:latin typeface="Times New Roman" panose="02020603050405020304" pitchFamily="18" charset="0"/>
              <a:ea typeface="华文楷体" pitchFamily="2" charset="-122"/>
              <a:sym typeface="Arial" panose="020B0604020202020204" pitchFamily="34" charset="0"/>
            </a:endParaRPr>
          </a:p>
        </p:txBody>
      </p:sp>
      <p:sp>
        <p:nvSpPr>
          <p:cNvPr id="23040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3040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222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30405" name="Rectangle 3"/>
          <p:cNvSpPr>
            <a:spLocks noGrp="1"/>
          </p:cNvSpPr>
          <p:nvPr>
            <p:ph sz="quarter" idx="1"/>
          </p:nvPr>
        </p:nvSpPr>
        <p:spPr>
          <a:xfrm>
            <a:off x="612775" y="1127125"/>
            <a:ext cx="8029575" cy="503872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80000"/>
              </a:lnSpc>
              <a:buFont typeface="Wingdings" panose="05000000000000000000" pitchFamily="2" charset="2"/>
              <a:buNone/>
            </a:pPr>
            <a:r>
              <a:rPr lang="en-US" altLang="zh-CN" sz="1300" dirty="0"/>
              <a:t>     </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③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与在线帮助文本相隔一空行的注释行。</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300" dirty="0"/>
              <a:t>          </a:t>
            </a:r>
            <a:r>
              <a:rPr lang="zh-CN" altLang="en-US" sz="1800" b="1" dirty="0">
                <a:latin typeface="Times New Roman" panose="02020603050405020304" pitchFamily="18" charset="0"/>
                <a:ea typeface="华文楷体" pitchFamily="2" charset="-122"/>
                <a:sym typeface="Arial" panose="020B0604020202020204" pitchFamily="34" charset="0"/>
              </a:rPr>
              <a:t>包括函数文件编写和修改的信息，如作者和版本等。</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3</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、关于</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return</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语句</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500" dirty="0"/>
              <a:t>    </a:t>
            </a:r>
            <a:r>
              <a:rPr lang="zh-CN" altLang="en-US" sz="1400" b="1" dirty="0">
                <a:latin typeface="Times New Roman" panose="02020603050405020304" pitchFamily="18" charset="0"/>
                <a:sym typeface="Arial" panose="020B0604020202020204" pitchFamily="34" charset="0"/>
              </a:rPr>
              <a:t> </a:t>
            </a:r>
            <a:r>
              <a:rPr lang="zh-CN" altLang="en-US" sz="1800" b="1" dirty="0">
                <a:latin typeface="Times New Roman" panose="02020603050405020304" pitchFamily="18" charset="0"/>
                <a:ea typeface="华文楷体" pitchFamily="2" charset="-122"/>
                <a:sym typeface="Arial" panose="020B0604020202020204" pitchFamily="34" charset="0"/>
              </a:rPr>
              <a:t>如果在函数文件中插入了</a:t>
            </a:r>
            <a:r>
              <a:rPr lang="en-US" altLang="zh-CN" sz="1800" b="1" dirty="0">
                <a:latin typeface="Times New Roman" panose="02020603050405020304" pitchFamily="18" charset="0"/>
                <a:ea typeface="华文楷体" pitchFamily="2" charset="-122"/>
                <a:sym typeface="Arial" panose="020B0604020202020204" pitchFamily="34" charset="0"/>
              </a:rPr>
              <a:t>return</a:t>
            </a:r>
            <a:r>
              <a:rPr lang="zh-CN" altLang="en-US" sz="1800" b="1" dirty="0">
                <a:latin typeface="Times New Roman" panose="02020603050405020304" pitchFamily="18" charset="0"/>
                <a:ea typeface="华文楷体" pitchFamily="2" charset="-122"/>
                <a:sym typeface="Arial" panose="020B0604020202020204" pitchFamily="34" charset="0"/>
              </a:rPr>
              <a:t>语句，则执行到该语句就结束函数</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的执行，流程转至调用该函数的位置。通常也不使用</a:t>
            </a:r>
            <a:r>
              <a:rPr lang="en-US" altLang="zh-CN" sz="1800" b="1" dirty="0">
                <a:latin typeface="Times New Roman" panose="02020603050405020304" pitchFamily="18" charset="0"/>
                <a:ea typeface="华文楷体" pitchFamily="2" charset="-122"/>
                <a:sym typeface="Arial" panose="020B0604020202020204" pitchFamily="34" charset="0"/>
              </a:rPr>
              <a:t>return</a:t>
            </a:r>
            <a:r>
              <a:rPr lang="zh-CN" altLang="en-US" sz="1800" b="1" dirty="0">
                <a:latin typeface="Times New Roman" panose="02020603050405020304" pitchFamily="18" charset="0"/>
                <a:ea typeface="华文楷体" pitchFamily="2" charset="-122"/>
                <a:sym typeface="Arial" panose="020B0604020202020204" pitchFamily="34" charset="0"/>
              </a:rPr>
              <a:t>语句。</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400" b="1" dirty="0">
                <a:latin typeface="Times New Roman" panose="02020603050405020304" pitchFamily="18" charset="0"/>
                <a:sym typeface="Arial" panose="020B0604020202020204" pitchFamily="34" charset="0"/>
              </a:rPr>
              <a:t>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  例7.3-1</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编写函数文件，求半径为</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r</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的圆的面积和周长。</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600" b="1" dirty="0">
                <a:latin typeface="Times New Roman" panose="02020603050405020304" pitchFamily="18" charset="0"/>
                <a:sym typeface="Arial" panose="020B0604020202020204" pitchFamily="34" charset="0"/>
              </a:rPr>
              <a:t>   </a:t>
            </a:r>
            <a:r>
              <a:rPr lang="zh-CN" altLang="en-US" sz="1800" b="1" dirty="0">
                <a:latin typeface="Times New Roman" panose="02020603050405020304" pitchFamily="18" charset="0"/>
                <a:sym typeface="Arial" panose="020B0604020202020204" pitchFamily="34" charset="0"/>
              </a:rPr>
              <a:t>  函数文件如下：</a:t>
            </a:r>
            <a:endParaRPr lang="zh-CN" altLang="en-US" sz="1800"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600" b="1" dirty="0">
                <a:latin typeface="Times New Roman" panose="02020603050405020304" pitchFamily="18" charset="0"/>
                <a:sym typeface="Arial" panose="020B0604020202020204" pitchFamily="34" charset="0"/>
              </a:rPr>
              <a:t>    </a:t>
            </a:r>
            <a:r>
              <a:rPr lang="zh-CN" altLang="en-US" sz="1800" b="1" dirty="0">
                <a:latin typeface="Times New Roman" panose="02020603050405020304" pitchFamily="18" charset="0"/>
                <a:sym typeface="Arial" panose="020B0604020202020204" pitchFamily="34" charset="0"/>
              </a:rPr>
              <a:t> </a:t>
            </a:r>
            <a:r>
              <a:rPr lang="en-US" altLang="zh-CN" sz="1800" b="1" dirty="0">
                <a:solidFill>
                  <a:srgbClr val="0000FF"/>
                </a:solidFill>
                <a:latin typeface="Times New Roman" panose="02020603050405020304" pitchFamily="18" charset="0"/>
                <a:sym typeface="Arial" panose="020B0604020202020204" pitchFamily="34" charset="0"/>
              </a:rPr>
              <a:t>function [s,p] = fcircle(r)</a:t>
            </a:r>
            <a:endParaRPr lang="en-US" altLang="zh-CN" sz="1800" b="1" dirty="0">
              <a:solidFill>
                <a:srgbClr val="0000FF"/>
              </a:solidFill>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a:t>
            </a:r>
            <a:r>
              <a:rPr lang="en-US" altLang="zh-CN" sz="1800" b="1" dirty="0">
                <a:solidFill>
                  <a:schemeClr val="hlink"/>
                </a:solidFill>
                <a:latin typeface="Times New Roman" panose="02020603050405020304" pitchFamily="18" charset="0"/>
                <a:sym typeface="Arial" panose="020B0604020202020204" pitchFamily="34" charset="0"/>
              </a:rPr>
              <a:t>   % FCIRCLE calculate the area and perimeter of a circle of radii r</a:t>
            </a:r>
            <a:endParaRPr lang="en-US" altLang="zh-CN" sz="1800" b="1" dirty="0">
              <a:solidFill>
                <a:schemeClr val="hlink"/>
              </a:solidFill>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800" b="1" dirty="0">
                <a:solidFill>
                  <a:schemeClr val="hlink"/>
                </a:solidFill>
                <a:latin typeface="Times New Roman" panose="02020603050405020304" pitchFamily="18" charset="0"/>
                <a:sym typeface="Arial" panose="020B0604020202020204" pitchFamily="34" charset="0"/>
              </a:rPr>
              <a:t>     % r       </a:t>
            </a:r>
            <a:r>
              <a:rPr lang="zh-CN" altLang="en-US" sz="1800" b="1" dirty="0">
                <a:solidFill>
                  <a:schemeClr val="hlink"/>
                </a:solidFill>
                <a:latin typeface="Times New Roman" panose="02020603050405020304" pitchFamily="18" charset="0"/>
                <a:sym typeface="Arial" panose="020B0604020202020204" pitchFamily="34" charset="0"/>
              </a:rPr>
              <a:t>圆半径</a:t>
            </a:r>
            <a:endParaRPr lang="zh-CN" altLang="en-US" sz="1800" b="1" dirty="0">
              <a:solidFill>
                <a:schemeClr val="hlink"/>
              </a:solidFill>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800" b="1" dirty="0">
                <a:solidFill>
                  <a:schemeClr val="hlink"/>
                </a:solidFill>
                <a:latin typeface="Times New Roman" panose="02020603050405020304" pitchFamily="18" charset="0"/>
                <a:sym typeface="Arial" panose="020B0604020202020204" pitchFamily="34" charset="0"/>
              </a:rPr>
              <a:t>     </a:t>
            </a:r>
            <a:r>
              <a:rPr lang="en-US" altLang="zh-CN" sz="1800" b="1" dirty="0">
                <a:solidFill>
                  <a:schemeClr val="hlink"/>
                </a:solidFill>
                <a:latin typeface="Times New Roman" panose="02020603050405020304" pitchFamily="18" charset="0"/>
                <a:sym typeface="Arial" panose="020B0604020202020204" pitchFamily="34" charset="0"/>
              </a:rPr>
              <a:t>% s       </a:t>
            </a:r>
            <a:r>
              <a:rPr lang="zh-CN" altLang="en-US" sz="1800" b="1" dirty="0">
                <a:solidFill>
                  <a:schemeClr val="hlink"/>
                </a:solidFill>
                <a:latin typeface="Times New Roman" panose="02020603050405020304" pitchFamily="18" charset="0"/>
                <a:sym typeface="Arial" panose="020B0604020202020204" pitchFamily="34" charset="0"/>
              </a:rPr>
              <a:t>圆面积</a:t>
            </a:r>
            <a:endParaRPr lang="zh-CN" altLang="en-US" sz="1800" b="1" dirty="0">
              <a:solidFill>
                <a:schemeClr val="hlink"/>
              </a:solidFill>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800" b="1" dirty="0">
                <a:solidFill>
                  <a:schemeClr val="hlink"/>
                </a:solidFill>
                <a:latin typeface="Times New Roman" panose="02020603050405020304" pitchFamily="18" charset="0"/>
                <a:sym typeface="Arial" panose="020B0604020202020204" pitchFamily="34" charset="0"/>
              </a:rPr>
              <a:t>     </a:t>
            </a:r>
            <a:r>
              <a:rPr lang="en-US" altLang="zh-CN" sz="1800" b="1" dirty="0">
                <a:solidFill>
                  <a:schemeClr val="hlink"/>
                </a:solidFill>
                <a:latin typeface="Times New Roman" panose="02020603050405020304" pitchFamily="18" charset="0"/>
                <a:sym typeface="Arial" panose="020B0604020202020204" pitchFamily="34" charset="0"/>
              </a:rPr>
              <a:t>% p      </a:t>
            </a:r>
            <a:r>
              <a:rPr lang="zh-CN" altLang="en-US" sz="1800" b="1" dirty="0">
                <a:solidFill>
                  <a:schemeClr val="hlink"/>
                </a:solidFill>
                <a:latin typeface="Times New Roman" panose="02020603050405020304" pitchFamily="18" charset="0"/>
                <a:sym typeface="Arial" panose="020B0604020202020204" pitchFamily="34" charset="0"/>
              </a:rPr>
              <a:t>圆周长</a:t>
            </a:r>
            <a:endParaRPr lang="zh-CN" altLang="en-US" sz="1800" b="1" dirty="0">
              <a:solidFill>
                <a:schemeClr val="hlink"/>
              </a:solidFill>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endParaRPr lang="zh-CN" altLang="en-US" b="1" dirty="0">
              <a:solidFill>
                <a:schemeClr val="hlink"/>
              </a:solidFill>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600" b="1" dirty="0">
                <a:solidFill>
                  <a:schemeClr val="hlink"/>
                </a:solidFill>
                <a:latin typeface="Times New Roman" panose="02020603050405020304" pitchFamily="18" charset="0"/>
                <a:sym typeface="Arial" panose="020B0604020202020204" pitchFamily="34" charset="0"/>
              </a:rPr>
              <a:t>     </a:t>
            </a:r>
            <a:r>
              <a:rPr lang="en-US" altLang="zh-CN" sz="1800" b="1" dirty="0">
                <a:solidFill>
                  <a:schemeClr val="hlink"/>
                </a:solidFill>
                <a:latin typeface="Times New Roman" panose="02020603050405020304" pitchFamily="18" charset="0"/>
                <a:sym typeface="Arial" panose="020B0604020202020204" pitchFamily="34" charset="0"/>
              </a:rPr>
              <a:t>%2006</a:t>
            </a:r>
            <a:r>
              <a:rPr lang="zh-CN" altLang="en-US" sz="1800" b="1" dirty="0">
                <a:solidFill>
                  <a:schemeClr val="hlink"/>
                </a:solidFill>
                <a:latin typeface="Times New Roman" panose="02020603050405020304" pitchFamily="18" charset="0"/>
                <a:sym typeface="Arial" panose="020B0604020202020204" pitchFamily="34" charset="0"/>
              </a:rPr>
              <a:t>年</a:t>
            </a:r>
            <a:r>
              <a:rPr lang="en-US" altLang="zh-CN" sz="1800" b="1" dirty="0">
                <a:solidFill>
                  <a:schemeClr val="hlink"/>
                </a:solidFill>
                <a:latin typeface="Times New Roman" panose="02020603050405020304" pitchFamily="18" charset="0"/>
                <a:sym typeface="Arial" panose="020B0604020202020204" pitchFamily="34" charset="0"/>
              </a:rPr>
              <a:t>2</a:t>
            </a:r>
            <a:r>
              <a:rPr lang="zh-CN" altLang="en-US" sz="1800" b="1" dirty="0">
                <a:solidFill>
                  <a:schemeClr val="hlink"/>
                </a:solidFill>
                <a:latin typeface="Times New Roman" panose="02020603050405020304" pitchFamily="18" charset="0"/>
                <a:sym typeface="Arial" panose="020B0604020202020204" pitchFamily="34" charset="0"/>
              </a:rPr>
              <a:t>月</a:t>
            </a:r>
            <a:r>
              <a:rPr lang="en-US" altLang="zh-CN" sz="1800" b="1" dirty="0">
                <a:solidFill>
                  <a:schemeClr val="hlink"/>
                </a:solidFill>
                <a:latin typeface="Times New Roman" panose="02020603050405020304" pitchFamily="18" charset="0"/>
                <a:sym typeface="Arial" panose="020B0604020202020204" pitchFamily="34" charset="0"/>
              </a:rPr>
              <a:t>30</a:t>
            </a:r>
            <a:r>
              <a:rPr lang="zh-CN" altLang="en-US" sz="1800" b="1" dirty="0">
                <a:solidFill>
                  <a:schemeClr val="hlink"/>
                </a:solidFill>
                <a:latin typeface="Times New Roman" panose="02020603050405020304" pitchFamily="18" charset="0"/>
                <a:sym typeface="Arial" panose="020B0604020202020204" pitchFamily="34" charset="0"/>
              </a:rPr>
              <a:t>日编</a:t>
            </a:r>
            <a:endParaRPr lang="zh-CN" altLang="en-US" sz="1800" b="1" dirty="0">
              <a:solidFill>
                <a:schemeClr val="hlink"/>
              </a:solidFill>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800" b="1" dirty="0">
                <a:latin typeface="Times New Roman" panose="02020603050405020304" pitchFamily="18" charset="0"/>
                <a:sym typeface="Arial" panose="020B0604020202020204" pitchFamily="34" charset="0"/>
              </a:rPr>
              <a:t>     </a:t>
            </a:r>
            <a:r>
              <a:rPr lang="en-US" altLang="zh-CN" sz="1800" b="1" dirty="0">
                <a:latin typeface="Times New Roman" panose="02020603050405020304" pitchFamily="18" charset="0"/>
                <a:sym typeface="Arial" panose="020B0604020202020204" pitchFamily="34" charset="0"/>
              </a:rPr>
              <a:t>s = pi*r*r;</a:t>
            </a:r>
            <a:endParaRPr lang="en-US" altLang="zh-CN" sz="1800"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p = 2*pi*r;</a:t>
            </a:r>
            <a:endParaRPr lang="en-US" altLang="zh-CN" sz="1800" b="1" dirty="0">
              <a:latin typeface="Times New Roman" panose="02020603050405020304" pitchFamily="18" charset="0"/>
              <a:sym typeface="Arial" panose="020B0604020202020204" pitchFamily="34" charset="0"/>
            </a:endParaRPr>
          </a:p>
        </p:txBody>
      </p:sp>
      <p:sp>
        <p:nvSpPr>
          <p:cNvPr id="230406" name="Text Box 4"/>
          <p:cNvSpPr txBox="1"/>
          <p:nvPr/>
        </p:nvSpPr>
        <p:spPr>
          <a:xfrm>
            <a:off x="3816350" y="5121275"/>
            <a:ext cx="4932363" cy="366713"/>
          </a:xfrm>
          <a:prstGeom prst="rect">
            <a:avLst/>
          </a:prstGeom>
          <a:noFill/>
          <a:ln w="9525">
            <a:noFill/>
          </a:ln>
        </p:spPr>
        <p:txBody>
          <a:bodyPr>
            <a:spAutoFit/>
          </a:bodyPr>
          <a:p>
            <a:pPr eaLnBrk="1" hangingPunct="1">
              <a:spcBef>
                <a:spcPct val="50000"/>
              </a:spcBef>
            </a:pPr>
            <a:endParaRPr lang="zh-CN" altLang="en-US"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0405">
                                            <p:txEl>
                                              <p:charRg st="0" end="25"/>
                                            </p:txEl>
                                          </p:spTgt>
                                        </p:tgtEl>
                                        <p:attrNameLst>
                                          <p:attrName>style.visibility</p:attrName>
                                        </p:attrNameLst>
                                      </p:cBhvr>
                                      <p:to>
                                        <p:strVal val="visible"/>
                                      </p:to>
                                    </p:set>
                                    <p:animEffect transition="in" filter="blinds(horizontal)">
                                      <p:cBhvr>
                                        <p:cTn id="7" dur="500"/>
                                        <p:tgtEl>
                                          <p:spTgt spid="230405">
                                            <p:txEl>
                                              <p:charRg st="0" end="2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0405">
                                            <p:txEl>
                                              <p:charRg st="25" end="59"/>
                                            </p:txEl>
                                          </p:spTgt>
                                        </p:tgtEl>
                                        <p:attrNameLst>
                                          <p:attrName>style.visibility</p:attrName>
                                        </p:attrNameLst>
                                      </p:cBhvr>
                                      <p:to>
                                        <p:strVal val="visible"/>
                                      </p:to>
                                    </p:set>
                                    <p:animEffect transition="in" filter="blinds(horizontal)">
                                      <p:cBhvr>
                                        <p:cTn id="10" dur="500"/>
                                        <p:tgtEl>
                                          <p:spTgt spid="230405">
                                            <p:txEl>
                                              <p:charRg st="25" end="5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30405">
                                            <p:txEl>
                                              <p:charRg st="59" end="72"/>
                                            </p:txEl>
                                          </p:spTgt>
                                        </p:tgtEl>
                                        <p:attrNameLst>
                                          <p:attrName>style.visibility</p:attrName>
                                        </p:attrNameLst>
                                      </p:cBhvr>
                                      <p:to>
                                        <p:strVal val="visible"/>
                                      </p:to>
                                    </p:set>
                                    <p:animEffect transition="in" filter="blinds(horizontal)">
                                      <p:cBhvr>
                                        <p:cTn id="15" dur="500"/>
                                        <p:tgtEl>
                                          <p:spTgt spid="230405">
                                            <p:txEl>
                                              <p:charRg st="59" end="7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30405">
                                            <p:txEl>
                                              <p:charRg st="72" end="110"/>
                                            </p:txEl>
                                          </p:spTgt>
                                        </p:tgtEl>
                                        <p:attrNameLst>
                                          <p:attrName>style.visibility</p:attrName>
                                        </p:attrNameLst>
                                      </p:cBhvr>
                                      <p:to>
                                        <p:strVal val="visible"/>
                                      </p:to>
                                    </p:set>
                                    <p:animEffect transition="in" filter="blinds(horizontal)">
                                      <p:cBhvr>
                                        <p:cTn id="18" dur="500"/>
                                        <p:tgtEl>
                                          <p:spTgt spid="230405">
                                            <p:txEl>
                                              <p:charRg st="72" end="110"/>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30405">
                                            <p:txEl>
                                              <p:charRg st="110" end="148"/>
                                            </p:txEl>
                                          </p:spTgt>
                                        </p:tgtEl>
                                        <p:attrNameLst>
                                          <p:attrName>style.visibility</p:attrName>
                                        </p:attrNameLst>
                                      </p:cBhvr>
                                      <p:to>
                                        <p:strVal val="visible"/>
                                      </p:to>
                                    </p:set>
                                    <p:animEffect transition="in" filter="blinds(horizontal)">
                                      <p:cBhvr>
                                        <p:cTn id="21" dur="500"/>
                                        <p:tgtEl>
                                          <p:spTgt spid="230405">
                                            <p:txEl>
                                              <p:charRg st="110" end="14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30405">
                                            <p:txEl>
                                              <p:charRg st="148" end="182"/>
                                            </p:txEl>
                                          </p:spTgt>
                                        </p:tgtEl>
                                        <p:attrNameLst>
                                          <p:attrName>style.visibility</p:attrName>
                                        </p:attrNameLst>
                                      </p:cBhvr>
                                      <p:to>
                                        <p:strVal val="visible"/>
                                      </p:to>
                                    </p:set>
                                    <p:animEffect transition="in" filter="blinds(horizontal)">
                                      <p:cBhvr>
                                        <p:cTn id="26" dur="500"/>
                                        <p:tgtEl>
                                          <p:spTgt spid="230405">
                                            <p:txEl>
                                              <p:charRg st="148" end="18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30405">
                                            <p:txEl>
                                              <p:charRg st="182" end="195"/>
                                            </p:txEl>
                                          </p:spTgt>
                                        </p:tgtEl>
                                        <p:attrNameLst>
                                          <p:attrName>style.visibility</p:attrName>
                                        </p:attrNameLst>
                                      </p:cBhvr>
                                      <p:to>
                                        <p:strVal val="visible"/>
                                      </p:to>
                                    </p:set>
                                    <p:animEffect transition="in" filter="blinds(horizontal)">
                                      <p:cBhvr>
                                        <p:cTn id="31" dur="500"/>
                                        <p:tgtEl>
                                          <p:spTgt spid="230405">
                                            <p:txEl>
                                              <p:charRg st="182" end="195"/>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30405">
                                            <p:txEl>
                                              <p:charRg st="195" end="228"/>
                                            </p:txEl>
                                          </p:spTgt>
                                        </p:tgtEl>
                                        <p:attrNameLst>
                                          <p:attrName>style.visibility</p:attrName>
                                        </p:attrNameLst>
                                      </p:cBhvr>
                                      <p:to>
                                        <p:strVal val="visible"/>
                                      </p:to>
                                    </p:set>
                                    <p:animEffect transition="in" filter="blinds(horizontal)">
                                      <p:cBhvr>
                                        <p:cTn id="34" dur="500"/>
                                        <p:tgtEl>
                                          <p:spTgt spid="230405">
                                            <p:txEl>
                                              <p:charRg st="195" end="22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30405">
                                            <p:txEl>
                                              <p:charRg st="228" end="299"/>
                                            </p:txEl>
                                          </p:spTgt>
                                        </p:tgtEl>
                                        <p:attrNameLst>
                                          <p:attrName>style.visibility</p:attrName>
                                        </p:attrNameLst>
                                      </p:cBhvr>
                                      <p:to>
                                        <p:strVal val="visible"/>
                                      </p:to>
                                    </p:set>
                                    <p:animEffect transition="in" filter="blinds(horizontal)">
                                      <p:cBhvr>
                                        <p:cTn id="37" dur="500"/>
                                        <p:tgtEl>
                                          <p:spTgt spid="230405">
                                            <p:txEl>
                                              <p:charRg st="228" end="299"/>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30405">
                                            <p:txEl>
                                              <p:charRg st="299" end="318"/>
                                            </p:txEl>
                                          </p:spTgt>
                                        </p:tgtEl>
                                        <p:attrNameLst>
                                          <p:attrName>style.visibility</p:attrName>
                                        </p:attrNameLst>
                                      </p:cBhvr>
                                      <p:to>
                                        <p:strVal val="visible"/>
                                      </p:to>
                                    </p:set>
                                    <p:animEffect transition="in" filter="blinds(horizontal)">
                                      <p:cBhvr>
                                        <p:cTn id="40" dur="500"/>
                                        <p:tgtEl>
                                          <p:spTgt spid="230405">
                                            <p:txEl>
                                              <p:charRg st="299" end="318"/>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30405">
                                            <p:txEl>
                                              <p:charRg st="318" end="337"/>
                                            </p:txEl>
                                          </p:spTgt>
                                        </p:tgtEl>
                                        <p:attrNameLst>
                                          <p:attrName>style.visibility</p:attrName>
                                        </p:attrNameLst>
                                      </p:cBhvr>
                                      <p:to>
                                        <p:strVal val="visible"/>
                                      </p:to>
                                    </p:set>
                                    <p:animEffect transition="in" filter="blinds(horizontal)">
                                      <p:cBhvr>
                                        <p:cTn id="43" dur="500"/>
                                        <p:tgtEl>
                                          <p:spTgt spid="230405">
                                            <p:txEl>
                                              <p:charRg st="318" end="33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230405">
                                            <p:txEl>
                                              <p:charRg st="337" end="355"/>
                                            </p:txEl>
                                          </p:spTgt>
                                        </p:tgtEl>
                                        <p:attrNameLst>
                                          <p:attrName>style.visibility</p:attrName>
                                        </p:attrNameLst>
                                      </p:cBhvr>
                                      <p:to>
                                        <p:strVal val="visible"/>
                                      </p:to>
                                    </p:set>
                                    <p:animEffect transition="in" filter="blinds(horizontal)">
                                      <p:cBhvr>
                                        <p:cTn id="46" dur="500"/>
                                        <p:tgtEl>
                                          <p:spTgt spid="230405">
                                            <p:txEl>
                                              <p:charRg st="337" end="355"/>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230405">
                                            <p:txEl>
                                              <p:charRg st="356" end="374"/>
                                            </p:txEl>
                                          </p:spTgt>
                                        </p:tgtEl>
                                        <p:attrNameLst>
                                          <p:attrName>style.visibility</p:attrName>
                                        </p:attrNameLst>
                                      </p:cBhvr>
                                      <p:to>
                                        <p:strVal val="visible"/>
                                      </p:to>
                                    </p:set>
                                    <p:animEffect transition="in" filter="blinds(horizontal)">
                                      <p:cBhvr>
                                        <p:cTn id="49" dur="500"/>
                                        <p:tgtEl>
                                          <p:spTgt spid="230405">
                                            <p:txEl>
                                              <p:charRg st="356" end="374"/>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230405">
                                            <p:txEl>
                                              <p:charRg st="374" end="391"/>
                                            </p:txEl>
                                          </p:spTgt>
                                        </p:tgtEl>
                                        <p:attrNameLst>
                                          <p:attrName>style.visibility</p:attrName>
                                        </p:attrNameLst>
                                      </p:cBhvr>
                                      <p:to>
                                        <p:strVal val="visible"/>
                                      </p:to>
                                    </p:set>
                                    <p:animEffect transition="in" filter="blinds(horizontal)">
                                      <p:cBhvr>
                                        <p:cTn id="52" dur="500"/>
                                        <p:tgtEl>
                                          <p:spTgt spid="230405">
                                            <p:txEl>
                                              <p:charRg st="374" end="391"/>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230405">
                                            <p:txEl>
                                              <p:charRg st="391" end="408"/>
                                            </p:txEl>
                                          </p:spTgt>
                                        </p:tgtEl>
                                        <p:attrNameLst>
                                          <p:attrName>style.visibility</p:attrName>
                                        </p:attrNameLst>
                                      </p:cBhvr>
                                      <p:to>
                                        <p:strVal val="visible"/>
                                      </p:to>
                                    </p:set>
                                    <p:animEffect transition="in" filter="blinds(horizontal)">
                                      <p:cBhvr>
                                        <p:cTn id="55" dur="500"/>
                                        <p:tgtEl>
                                          <p:spTgt spid="230405">
                                            <p:txEl>
                                              <p:charRg st="391" end="40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Rectangle 2"/>
          <p:cNvSpPr>
            <a:spLocks noGrp="1"/>
          </p:cNvSpPr>
          <p:nvPr>
            <p:ph type="title" idx="4294967295"/>
          </p:nvPr>
        </p:nvSpPr>
        <p:spPr>
          <a:xfrm>
            <a:off x="1273175" y="-227012"/>
            <a:ext cx="7772400" cy="1143000"/>
          </a:xfrm>
          <a:ln/>
        </p:spPr>
        <p:txBody>
          <a:bodyPr vert="horz" wrap="square" lIns="91440" tIns="45720" rIns="91440" bIns="91440" anchor="b" anchorCtr="0"/>
          <a:p>
            <a:pPr eaLnBrk="1" hangingPunct="1"/>
            <a:r>
              <a:rPr lang="zh-CN" altLang="zh-CN" sz="3600" b="1" dirty="0">
                <a:solidFill>
                  <a:srgbClr val="4D009A"/>
                </a:solidFill>
                <a:latin typeface="Times New Roman" panose="02020603050405020304" pitchFamily="18" charset="0"/>
                <a:ea typeface="华文楷体" pitchFamily="2" charset="-122"/>
                <a:sym typeface="Arial" panose="020B0604020202020204" pitchFamily="34" charset="0"/>
              </a:rPr>
              <a:t>说明：</a:t>
            </a:r>
            <a:endParaRPr lang="zh-CN" altLang="zh-CN" sz="3600" b="1" dirty="0">
              <a:solidFill>
                <a:srgbClr val="4D009A"/>
              </a:solidFill>
              <a:latin typeface="Times New Roman" panose="02020603050405020304" pitchFamily="18" charset="0"/>
              <a:ea typeface="华文楷体" pitchFamily="2" charset="-122"/>
              <a:sym typeface="Arial" panose="020B0604020202020204" pitchFamily="34" charset="0"/>
            </a:endParaRPr>
          </a:p>
        </p:txBody>
      </p:sp>
      <p:sp>
        <p:nvSpPr>
          <p:cNvPr id="23142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3142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223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31429" name="Rectangle 3"/>
          <p:cNvSpPr>
            <a:spLocks noGrp="1"/>
          </p:cNvSpPr>
          <p:nvPr>
            <p:ph sz="quarter" idx="1"/>
          </p:nvPr>
        </p:nvSpPr>
        <p:spPr>
          <a:xfrm>
            <a:off x="684213" y="1268413"/>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将以上函数文件以文件名</a:t>
            </a:r>
            <a:r>
              <a:rPr lang="en-US" altLang="zh-CN" b="1" dirty="0">
                <a:latin typeface="Times New Roman" panose="02020603050405020304" pitchFamily="18" charset="0"/>
                <a:ea typeface="华文楷体" pitchFamily="2" charset="-122"/>
                <a:sym typeface="Arial" panose="020B0604020202020204" pitchFamily="34" charset="0"/>
              </a:rPr>
              <a:t>fcircle.m</a:t>
            </a:r>
            <a:r>
              <a:rPr lang="zh-CN" altLang="en-US" b="1" dirty="0">
                <a:latin typeface="Times New Roman" panose="02020603050405020304" pitchFamily="18" charset="0"/>
                <a:ea typeface="华文楷体" pitchFamily="2" charset="-122"/>
                <a:sym typeface="Arial" panose="020B0604020202020204" pitchFamily="34" charset="0"/>
              </a:rPr>
              <a:t>保存，然后在命令窗口调用。</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spcBef>
                <a:spcPct val="50000"/>
              </a:spcBef>
              <a:buClrTx/>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[s,p] = fcircle(10)</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输出结果是：</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800" b="1" dirty="0">
                <a:latin typeface="Times New Roman" panose="02020603050405020304" pitchFamily="18" charset="0"/>
                <a:sym typeface="Arial" panose="020B0604020202020204" pitchFamily="34" charset="0"/>
              </a:rPr>
              <a:t> </a:t>
            </a:r>
            <a:r>
              <a:rPr lang="en-US" altLang="zh-CN" sz="1800" b="1" dirty="0">
                <a:latin typeface="Times New Roman" panose="02020603050405020304" pitchFamily="18" charset="0"/>
                <a:sym typeface="Arial" panose="020B0604020202020204" pitchFamily="34" charset="0"/>
              </a:rPr>
              <a:t>s = </a:t>
            </a:r>
            <a:endParaRPr lang="en-US" altLang="zh-CN" sz="1800"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314.1593</a:t>
            </a:r>
            <a:endParaRPr lang="en-US" altLang="zh-CN" sz="1800"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p =</a:t>
            </a:r>
            <a:endParaRPr lang="en-US" altLang="zh-CN" sz="1800"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62.8319</a:t>
            </a:r>
            <a:endParaRPr lang="en-US" altLang="zh-CN" sz="1800"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endParaRPr lang="en-US" altLang="zh-CN" sz="1800" b="1" dirty="0">
              <a:latin typeface="Times New Roman" panose="02020603050405020304" pitchFamily="18" charset="0"/>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采用</a:t>
            </a:r>
            <a:r>
              <a:rPr lang="en-US" altLang="zh-CN" b="1" dirty="0">
                <a:latin typeface="Times New Roman" panose="02020603050405020304" pitchFamily="18" charset="0"/>
                <a:ea typeface="华文楷体" pitchFamily="2" charset="-122"/>
                <a:sym typeface="Arial" panose="020B0604020202020204" pitchFamily="34" charset="0"/>
              </a:rPr>
              <a:t>help</a:t>
            </a:r>
            <a:r>
              <a:rPr lang="zh-CN" altLang="en-US" b="1" dirty="0">
                <a:latin typeface="Times New Roman" panose="02020603050405020304" pitchFamily="18" charset="0"/>
                <a:ea typeface="华文楷体" pitchFamily="2" charset="-122"/>
                <a:sym typeface="Arial" panose="020B0604020202020204" pitchFamily="34" charset="0"/>
              </a:rPr>
              <a:t>命令或</a:t>
            </a:r>
            <a:r>
              <a:rPr lang="en-US" altLang="zh-CN" b="1" dirty="0">
                <a:latin typeface="Times New Roman" panose="02020603050405020304" pitchFamily="18" charset="0"/>
                <a:ea typeface="华文楷体" pitchFamily="2" charset="-122"/>
                <a:sym typeface="Arial" panose="020B0604020202020204" pitchFamily="34" charset="0"/>
              </a:rPr>
              <a:t>lookfor</a:t>
            </a:r>
            <a:r>
              <a:rPr lang="zh-CN" altLang="en-US" b="1" dirty="0">
                <a:latin typeface="Times New Roman" panose="02020603050405020304" pitchFamily="18" charset="0"/>
                <a:ea typeface="华文楷体" pitchFamily="2" charset="-122"/>
                <a:sym typeface="Arial" panose="020B0604020202020204" pitchFamily="34" charset="0"/>
              </a:rPr>
              <a:t>命令可以显示出注释说明部分的内容。</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help fcircle</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屏幕显示</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800" b="1" dirty="0">
                <a:latin typeface="Times New Roman" panose="02020603050405020304" pitchFamily="18" charset="0"/>
                <a:sym typeface="Arial" panose="020B0604020202020204" pitchFamily="34" charset="0"/>
              </a:rPr>
              <a:t> </a:t>
            </a:r>
            <a:r>
              <a:rPr lang="en-US" altLang="zh-CN" sz="1600" b="1" dirty="0">
                <a:latin typeface="Times New Roman" panose="02020603050405020304" pitchFamily="18" charset="0"/>
                <a:ea typeface="华文楷体" pitchFamily="2" charset="-122"/>
                <a:sym typeface="Arial" panose="020B0604020202020204" pitchFamily="34" charset="0"/>
              </a:rPr>
              <a:t>FCIRCLE calculate the area and perimeter of a circle of radii r</a:t>
            </a:r>
            <a:endParaRPr lang="en-US" altLang="zh-CN" sz="1600"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a:t>
            </a:r>
            <a:r>
              <a:rPr lang="en-US" altLang="zh-CN" sz="1600" b="1" dirty="0">
                <a:latin typeface="Times New Roman" panose="02020603050405020304" pitchFamily="18" charset="0"/>
                <a:ea typeface="华文楷体" pitchFamily="2" charset="-122"/>
                <a:sym typeface="Arial" panose="020B0604020202020204" pitchFamily="34" charset="0"/>
              </a:rPr>
              <a:t> r    </a:t>
            </a:r>
            <a:r>
              <a:rPr lang="en-US" altLang="zh-CN" sz="1800" b="1" dirty="0">
                <a:latin typeface="Times New Roman" panose="02020603050405020304" pitchFamily="18" charset="0"/>
                <a:sym typeface="Arial" panose="020B0604020202020204" pitchFamily="34" charset="0"/>
              </a:rPr>
              <a:t>   </a:t>
            </a:r>
            <a:r>
              <a:rPr lang="zh-CN" altLang="en-US" b="1" dirty="0">
                <a:latin typeface="Times New Roman" panose="02020603050405020304" pitchFamily="18" charset="0"/>
                <a:ea typeface="华文楷体" pitchFamily="2" charset="-122"/>
                <a:sym typeface="Arial" panose="020B0604020202020204" pitchFamily="34" charset="0"/>
              </a:rPr>
              <a:t>圆半径</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600" b="1" dirty="0">
                <a:latin typeface="Times New Roman" panose="02020603050405020304" pitchFamily="18" charset="0"/>
                <a:ea typeface="华文楷体" pitchFamily="2" charset="-122"/>
                <a:sym typeface="Arial" panose="020B0604020202020204" pitchFamily="34" charset="0"/>
              </a:rPr>
              <a:t>  </a:t>
            </a:r>
            <a:r>
              <a:rPr lang="en-US" altLang="zh-CN" sz="1600" b="1" dirty="0">
                <a:latin typeface="Times New Roman" panose="02020603050405020304" pitchFamily="18" charset="0"/>
                <a:ea typeface="华文楷体" pitchFamily="2" charset="-122"/>
                <a:sym typeface="Arial" panose="020B0604020202020204" pitchFamily="34" charset="0"/>
              </a:rPr>
              <a:t>s       </a:t>
            </a:r>
            <a:r>
              <a:rPr lang="zh-CN" altLang="en-US" b="1" dirty="0">
                <a:latin typeface="Times New Roman" panose="02020603050405020304" pitchFamily="18" charset="0"/>
                <a:ea typeface="华文楷体" pitchFamily="2" charset="-122"/>
                <a:sym typeface="Arial" panose="020B0604020202020204" pitchFamily="34" charset="0"/>
              </a:rPr>
              <a:t>圆面积</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r>
              <a:rPr lang="zh-CN" altLang="en-US" sz="1600" b="1" dirty="0">
                <a:latin typeface="Times New Roman" panose="02020603050405020304" pitchFamily="18" charset="0"/>
                <a:ea typeface="华文楷体" pitchFamily="2" charset="-122"/>
                <a:sym typeface="Arial" panose="020B0604020202020204" pitchFamily="34" charset="0"/>
              </a:rPr>
              <a:t>  </a:t>
            </a:r>
            <a:r>
              <a:rPr lang="en-US" altLang="zh-CN" sz="1600" b="1" dirty="0">
                <a:latin typeface="Times New Roman" panose="02020603050405020304" pitchFamily="18" charset="0"/>
                <a:ea typeface="华文楷体" pitchFamily="2" charset="-122"/>
                <a:sym typeface="Arial" panose="020B0604020202020204" pitchFamily="34" charset="0"/>
              </a:rPr>
              <a:t>p       </a:t>
            </a:r>
            <a:r>
              <a:rPr lang="zh-CN" altLang="en-US" b="1" dirty="0">
                <a:latin typeface="Times New Roman" panose="02020603050405020304" pitchFamily="18" charset="0"/>
                <a:ea typeface="华文楷体" pitchFamily="2" charset="-122"/>
                <a:sym typeface="Arial" panose="020B0604020202020204" pitchFamily="34" charset="0"/>
              </a:rPr>
              <a:t>圆周长</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80000"/>
              </a:lnSpc>
              <a:buFont typeface="Wingdings" panose="05000000000000000000" pitchFamily="2" charset="2"/>
              <a:buNone/>
            </a:pPr>
            <a:endParaRPr lang="en-US" altLang="zh-CN" sz="1800" b="1" dirty="0">
              <a:latin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1429">
                                            <p:txEl>
                                              <p:charRg st="54" end="61"/>
                                            </p:txEl>
                                          </p:spTgt>
                                        </p:tgtEl>
                                        <p:attrNameLst>
                                          <p:attrName>style.visibility</p:attrName>
                                        </p:attrNameLst>
                                      </p:cBhvr>
                                      <p:to>
                                        <p:strVal val="visible"/>
                                      </p:to>
                                    </p:set>
                                    <p:animEffect transition="in" filter="blinds(horizontal)">
                                      <p:cBhvr>
                                        <p:cTn id="7" dur="500"/>
                                        <p:tgtEl>
                                          <p:spTgt spid="231429">
                                            <p:txEl>
                                              <p:charRg st="54" end="6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1429">
                                            <p:txEl>
                                              <p:charRg st="61" end="67"/>
                                            </p:txEl>
                                          </p:spTgt>
                                        </p:tgtEl>
                                        <p:attrNameLst>
                                          <p:attrName>style.visibility</p:attrName>
                                        </p:attrNameLst>
                                      </p:cBhvr>
                                      <p:to>
                                        <p:strVal val="visible"/>
                                      </p:to>
                                    </p:set>
                                    <p:animEffect transition="in" filter="blinds(horizontal)">
                                      <p:cBhvr>
                                        <p:cTn id="10" dur="500"/>
                                        <p:tgtEl>
                                          <p:spTgt spid="231429">
                                            <p:txEl>
                                              <p:charRg st="61" end="6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31429">
                                            <p:txEl>
                                              <p:charRg st="67" end="82"/>
                                            </p:txEl>
                                          </p:spTgt>
                                        </p:tgtEl>
                                        <p:attrNameLst>
                                          <p:attrName>style.visibility</p:attrName>
                                        </p:attrNameLst>
                                      </p:cBhvr>
                                      <p:to>
                                        <p:strVal val="visible"/>
                                      </p:to>
                                    </p:set>
                                    <p:animEffect transition="in" filter="blinds(horizontal)">
                                      <p:cBhvr>
                                        <p:cTn id="13" dur="500"/>
                                        <p:tgtEl>
                                          <p:spTgt spid="231429">
                                            <p:txEl>
                                              <p:charRg st="67" end="8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31429">
                                            <p:txEl>
                                              <p:charRg st="82" end="87"/>
                                            </p:txEl>
                                          </p:spTgt>
                                        </p:tgtEl>
                                        <p:attrNameLst>
                                          <p:attrName>style.visibility</p:attrName>
                                        </p:attrNameLst>
                                      </p:cBhvr>
                                      <p:to>
                                        <p:strVal val="visible"/>
                                      </p:to>
                                    </p:set>
                                    <p:animEffect transition="in" filter="blinds(horizontal)">
                                      <p:cBhvr>
                                        <p:cTn id="16" dur="500"/>
                                        <p:tgtEl>
                                          <p:spTgt spid="231429">
                                            <p:txEl>
                                              <p:charRg st="82" end="8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31429">
                                            <p:txEl>
                                              <p:charRg st="87" end="101"/>
                                            </p:txEl>
                                          </p:spTgt>
                                        </p:tgtEl>
                                        <p:attrNameLst>
                                          <p:attrName>style.visibility</p:attrName>
                                        </p:attrNameLst>
                                      </p:cBhvr>
                                      <p:to>
                                        <p:strVal val="visible"/>
                                      </p:to>
                                    </p:set>
                                    <p:animEffect transition="in" filter="blinds(horizontal)">
                                      <p:cBhvr>
                                        <p:cTn id="19" dur="500"/>
                                        <p:tgtEl>
                                          <p:spTgt spid="231429">
                                            <p:txEl>
                                              <p:charRg st="87" end="10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31429">
                                            <p:txEl>
                                              <p:charRg st="102" end="136"/>
                                            </p:txEl>
                                          </p:spTgt>
                                        </p:tgtEl>
                                        <p:attrNameLst>
                                          <p:attrName>style.visibility</p:attrName>
                                        </p:attrNameLst>
                                      </p:cBhvr>
                                      <p:to>
                                        <p:strVal val="visible"/>
                                      </p:to>
                                    </p:set>
                                    <p:animEffect transition="in" filter="blinds(horizontal)">
                                      <p:cBhvr>
                                        <p:cTn id="24" dur="500"/>
                                        <p:tgtEl>
                                          <p:spTgt spid="231429">
                                            <p:txEl>
                                              <p:charRg st="102" end="13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31429">
                                            <p:txEl>
                                              <p:charRg st="136" end="150"/>
                                            </p:txEl>
                                          </p:spTgt>
                                        </p:tgtEl>
                                        <p:attrNameLst>
                                          <p:attrName>style.visibility</p:attrName>
                                        </p:attrNameLst>
                                      </p:cBhvr>
                                      <p:to>
                                        <p:strVal val="visible"/>
                                      </p:to>
                                    </p:set>
                                    <p:animEffect transition="in" filter="blinds(horizontal)">
                                      <p:cBhvr>
                                        <p:cTn id="27" dur="500"/>
                                        <p:tgtEl>
                                          <p:spTgt spid="231429">
                                            <p:txEl>
                                              <p:charRg st="136" end="15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1429">
                                            <p:txEl>
                                              <p:charRg st="150" end="155"/>
                                            </p:txEl>
                                          </p:spTgt>
                                        </p:tgtEl>
                                        <p:attrNameLst>
                                          <p:attrName>style.visibility</p:attrName>
                                        </p:attrNameLst>
                                      </p:cBhvr>
                                      <p:to>
                                        <p:strVal val="visible"/>
                                      </p:to>
                                    </p:set>
                                    <p:animEffect transition="in" filter="blinds(horizontal)">
                                      <p:cBhvr>
                                        <p:cTn id="32" dur="500"/>
                                        <p:tgtEl>
                                          <p:spTgt spid="231429">
                                            <p:txEl>
                                              <p:charRg st="150" end="15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31429">
                                            <p:txEl>
                                              <p:charRg st="155" end="220"/>
                                            </p:txEl>
                                          </p:spTgt>
                                        </p:tgtEl>
                                        <p:attrNameLst>
                                          <p:attrName>style.visibility</p:attrName>
                                        </p:attrNameLst>
                                      </p:cBhvr>
                                      <p:to>
                                        <p:strVal val="visible"/>
                                      </p:to>
                                    </p:set>
                                    <p:animEffect transition="in" filter="blinds(horizontal)">
                                      <p:cBhvr>
                                        <p:cTn id="35" dur="500"/>
                                        <p:tgtEl>
                                          <p:spTgt spid="231429">
                                            <p:txEl>
                                              <p:charRg st="155" end="220"/>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31429">
                                            <p:txEl>
                                              <p:charRg st="220" end="234"/>
                                            </p:txEl>
                                          </p:spTgt>
                                        </p:tgtEl>
                                        <p:attrNameLst>
                                          <p:attrName>style.visibility</p:attrName>
                                        </p:attrNameLst>
                                      </p:cBhvr>
                                      <p:to>
                                        <p:strVal val="visible"/>
                                      </p:to>
                                    </p:set>
                                    <p:animEffect transition="in" filter="blinds(horizontal)">
                                      <p:cBhvr>
                                        <p:cTn id="38" dur="500"/>
                                        <p:tgtEl>
                                          <p:spTgt spid="231429">
                                            <p:txEl>
                                              <p:charRg st="220" end="234"/>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31429">
                                            <p:txEl>
                                              <p:charRg st="234" end="248"/>
                                            </p:txEl>
                                          </p:spTgt>
                                        </p:tgtEl>
                                        <p:attrNameLst>
                                          <p:attrName>style.visibility</p:attrName>
                                        </p:attrNameLst>
                                      </p:cBhvr>
                                      <p:to>
                                        <p:strVal val="visible"/>
                                      </p:to>
                                    </p:set>
                                    <p:animEffect transition="in" filter="blinds(horizontal)">
                                      <p:cBhvr>
                                        <p:cTn id="41" dur="500"/>
                                        <p:tgtEl>
                                          <p:spTgt spid="231429">
                                            <p:txEl>
                                              <p:charRg st="234" end="24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31429">
                                            <p:txEl>
                                              <p:charRg st="248" end="262"/>
                                            </p:txEl>
                                          </p:spTgt>
                                        </p:tgtEl>
                                        <p:attrNameLst>
                                          <p:attrName>style.visibility</p:attrName>
                                        </p:attrNameLst>
                                      </p:cBhvr>
                                      <p:to>
                                        <p:strVal val="visible"/>
                                      </p:to>
                                    </p:set>
                                    <p:animEffect transition="in" filter="blinds(horizontal)">
                                      <p:cBhvr>
                                        <p:cTn id="44" dur="500"/>
                                        <p:tgtEl>
                                          <p:spTgt spid="231429">
                                            <p:txEl>
                                              <p:charRg st="248" end="26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Rectangle 2"/>
          <p:cNvSpPr>
            <a:spLocks noGrp="1" noChangeArrowheads="1"/>
          </p:cNvSpPr>
          <p:nvPr>
            <p:ph type="title" idx="4294967295"/>
          </p:nvPr>
        </p:nvSpPr>
        <p:spPr>
          <a:xfrm>
            <a:off x="1344613" y="-227012"/>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7.3.2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函数调用</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3245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3245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224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32453" name="Rectangle 3"/>
          <p:cNvSpPr>
            <a:spLocks noGrp="1"/>
          </p:cNvSpPr>
          <p:nvPr>
            <p:ph sz="quarter" idx="1"/>
          </p:nvPr>
        </p:nvSpPr>
        <p:spPr>
          <a:xfrm>
            <a:off x="576263" y="1196975"/>
            <a:ext cx="8208962"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90000"/>
              </a:lnSpc>
              <a:buFont typeface="Wingdings" panose="05000000000000000000" pitchFamily="2" charset="2"/>
              <a:buNone/>
            </a:pPr>
            <a:r>
              <a:rPr lang="en-US" altLang="zh-CN" sz="2600" dirty="0"/>
              <a:t> </a:t>
            </a:r>
            <a:r>
              <a:rPr lang="zh-CN" altLang="en-US" b="1" dirty="0">
                <a:latin typeface="Times New Roman" panose="02020603050405020304" pitchFamily="18" charset="0"/>
                <a:ea typeface="华文楷体" pitchFamily="2" charset="-122"/>
                <a:sym typeface="Arial" panose="020B0604020202020204" pitchFamily="34" charset="0"/>
              </a:rPr>
              <a:t>函数调用的一般格式是：</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sz="2400" dirty="0"/>
              <a:t> </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输出实参表</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 </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函数名</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输入实参表）</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sz="2400" dirty="0">
                <a:solidFill>
                  <a:schemeClr val="hlink"/>
                </a:solidFill>
              </a:rPr>
              <a:t> </a:t>
            </a: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注意：函数调用时，各实参出现的顺序、个数，应与函数定义时相同。</a:t>
            </a:r>
            <a:endParaRPr lang="zh-CN" altLang="en-US"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endParaRPr lang="zh-CN" altLang="en-US"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endParaRPr lang="zh-CN" altLang="en-US"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例7.3-2</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利用函数文件，实现直角坐标</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(x,y)</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与极坐标</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a:t>
            </a:r>
            <a:r>
              <a:rPr lang="el-GR" altLang="en-US" b="1" dirty="0">
                <a:solidFill>
                  <a:srgbClr val="0000FF"/>
                </a:solidFill>
                <a:latin typeface="Times New Roman" panose="02020603050405020304" pitchFamily="18" charset="0"/>
                <a:ea typeface="华文楷体" pitchFamily="2" charset="-122"/>
                <a:sym typeface="Arial" panose="020B0604020202020204" pitchFamily="34" charset="0"/>
              </a:rPr>
              <a:t>ρ</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a:t>
            </a:r>
            <a:r>
              <a:rPr lang="el-GR" altLang="en-US" b="1" dirty="0">
                <a:solidFill>
                  <a:srgbClr val="0000FF"/>
                </a:solidFill>
                <a:latin typeface="Times New Roman" panose="02020603050405020304" pitchFamily="18" charset="0"/>
                <a:ea typeface="华文楷体" pitchFamily="2" charset="-122"/>
                <a:sym typeface="Arial" panose="020B0604020202020204" pitchFamily="34" charset="0"/>
              </a:rPr>
              <a:t>θ</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之间的转换。</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sz="2400" dirty="0">
                <a:solidFill>
                  <a:srgbClr val="0000FF"/>
                </a:solidFill>
                <a:cs typeface="Times New Roman" panose="02020603050405020304" pitchFamily="18" charset="0"/>
              </a:rPr>
              <a:t> </a:t>
            </a:r>
            <a:r>
              <a:rPr lang="zh-CN" altLang="en-US" sz="2400" dirty="0">
                <a:cs typeface="Times New Roman" panose="02020603050405020304" pitchFamily="18" charset="0"/>
              </a:rPr>
              <a:t>    </a:t>
            </a:r>
            <a:endParaRPr lang="zh-CN" altLang="en-US" sz="2400" dirty="0">
              <a:cs typeface="Times New Roman" panose="02020603050405020304" pitchFamily="18" charset="0"/>
            </a:endParaRPr>
          </a:p>
          <a:p>
            <a:pPr marL="0" lvl="0" indent="0" algn="just" eaLnBrk="1" hangingPunct="1">
              <a:lnSpc>
                <a:spcPct val="90000"/>
              </a:lnSpc>
              <a:buFont typeface="Wingdings" panose="05000000000000000000" pitchFamily="2" charset="2"/>
              <a:buNone/>
            </a:pPr>
            <a:r>
              <a:rPr lang="zh-CN" altLang="en-US" sz="2400" dirty="0">
                <a:cs typeface="Times New Roman" panose="02020603050405020304" pitchFamily="18" charset="0"/>
              </a:rPr>
              <a:t> </a:t>
            </a:r>
            <a:r>
              <a:rPr lang="zh-CN" altLang="en-US" b="1" dirty="0">
                <a:latin typeface="Times New Roman" panose="02020603050405020304" pitchFamily="18" charset="0"/>
                <a:ea typeface="华文楷体" pitchFamily="2" charset="-122"/>
                <a:sym typeface="Arial" panose="020B0604020202020204" pitchFamily="34" charset="0"/>
              </a:rPr>
              <a:t>函数文件：</a:t>
            </a:r>
            <a:r>
              <a:rPr lang="en-US" altLang="zh-CN" sz="1800" b="1" dirty="0">
                <a:latin typeface="Times New Roman" panose="02020603050405020304" pitchFamily="18" charset="0"/>
                <a:sym typeface="Arial" panose="020B0604020202020204" pitchFamily="34" charset="0"/>
              </a:rPr>
              <a:t>tran.m:</a:t>
            </a:r>
            <a:endParaRPr lang="en-US" altLang="zh-CN"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function [rho,theta] = tran(x,y)</a:t>
            </a:r>
            <a:endParaRPr lang="en-US" altLang="zh-CN" sz="1800" b="1" dirty="0">
              <a:latin typeface="Times New Roman" panose="02020603050405020304" pitchFamily="18" charset="0"/>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rho = sqrt(x*x+y*y);</a:t>
            </a:r>
            <a:endParaRPr lang="en-US" altLang="zh-CN" sz="1800" b="1" dirty="0">
              <a:latin typeface="Times New Roman" panose="02020603050405020304" pitchFamily="18" charset="0"/>
              <a:sym typeface="Arial" panose="020B0604020202020204" pitchFamily="34" charset="0"/>
            </a:endParaRPr>
          </a:p>
          <a:p>
            <a:pPr marL="0" lvl="0" indent="0" algn="just" eaLnBrk="1" hangingPunct="1">
              <a:lnSpc>
                <a:spcPct val="90000"/>
              </a:lnSpc>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theta = atan(y/x);</a:t>
            </a:r>
            <a:endParaRPr lang="en-US" altLang="zh-CN" sz="1800" b="1" dirty="0">
              <a:latin typeface="Times New Roman" panose="02020603050405020304" pitchFamily="18" charset="0"/>
              <a:sym typeface="Arial" panose="020B0604020202020204" pitchFamily="34" charset="0"/>
            </a:endParaRPr>
          </a:p>
          <a:p>
            <a:pPr marL="0" lvl="0" indent="0" eaLnBrk="1" hangingPunct="1">
              <a:lnSpc>
                <a:spcPct val="90000"/>
              </a:lnSpc>
              <a:buFont typeface="Wingdings" panose="05000000000000000000" pitchFamily="2" charset="2"/>
              <a:buNone/>
            </a:pPr>
            <a:r>
              <a:rPr lang="en-US" altLang="zh-CN" sz="1600" b="1" dirty="0">
                <a:latin typeface="Times New Roman" panose="02020603050405020304" pitchFamily="18" charset="0"/>
                <a:sym typeface="Arial" panose="020B0604020202020204" pitchFamily="34" charset="0"/>
              </a:rPr>
              <a:t> </a:t>
            </a:r>
            <a:endParaRPr lang="el-GR" altLang="en-US" sz="1600" b="1" dirty="0">
              <a:latin typeface="Times New Roman" panose="02020603050405020304" pitchFamily="18" charset="0"/>
              <a:sym typeface="Arial" panose="020B0604020202020204" pitchFamily="34" charset="0"/>
            </a:endParaRPr>
          </a:p>
        </p:txBody>
      </p:sp>
      <p:sp>
        <p:nvSpPr>
          <p:cNvPr id="232454" name="Text Box 4"/>
          <p:cNvSpPr txBox="1"/>
          <p:nvPr/>
        </p:nvSpPr>
        <p:spPr>
          <a:xfrm>
            <a:off x="6064250" y="3987800"/>
            <a:ext cx="184150" cy="519113"/>
          </a:xfrm>
          <a:prstGeom prst="rect">
            <a:avLst/>
          </a:prstGeom>
          <a:noFill/>
          <a:ln w="9525">
            <a:noFill/>
          </a:ln>
        </p:spPr>
        <p:txBody>
          <a:bodyPr wrap="none">
            <a:spAutoFit/>
          </a:bodyPr>
          <a:p>
            <a:pPr eaLnBrk="1" hangingPunct="1">
              <a:spcBef>
                <a:spcPct val="20000"/>
              </a:spcBef>
            </a:pPr>
            <a:endParaRPr lang="zh-CN" altLang="en-US" sz="2800" dirty="0">
              <a:latin typeface="Tahoma" panose="020B0604030504040204" pitchFamily="34" charset="0"/>
            </a:endParaRPr>
          </a:p>
        </p:txBody>
      </p:sp>
      <p:sp>
        <p:nvSpPr>
          <p:cNvPr id="232455" name="Text Box 5"/>
          <p:cNvSpPr txBox="1"/>
          <p:nvPr/>
        </p:nvSpPr>
        <p:spPr>
          <a:xfrm>
            <a:off x="4356100" y="3716338"/>
            <a:ext cx="4033838" cy="2039937"/>
          </a:xfrm>
          <a:prstGeom prst="rect">
            <a:avLst/>
          </a:prstGeom>
          <a:noFill/>
          <a:ln w="9525">
            <a:noFill/>
          </a:ln>
        </p:spPr>
        <p:txBody>
          <a:bodyPr>
            <a:sp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itchFamily="18" charset="2"/>
              <a:buChar char=""/>
              <a:defRPr sz="2400">
                <a:solidFill>
                  <a:schemeClr val="tx1"/>
                </a:solidFill>
                <a:latin typeface="+mn-lt"/>
                <a:ea typeface="+mn-ea"/>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a:solidFill>
                  <a:schemeClr val="tx1"/>
                </a:solidFill>
                <a:latin typeface="+mn-lt"/>
                <a:ea typeface="+mn-ea"/>
              </a:defRPr>
            </a:lvl3pPr>
            <a:lvl4pPr marL="1097280" indent="-228600" algn="l" rtl="0" eaLnBrk="0" fontAlgn="base" hangingPunct="0">
              <a:spcBef>
                <a:spcPts val="375"/>
              </a:spcBef>
              <a:spcAft>
                <a:spcPct val="0"/>
              </a:spcAft>
              <a:buClr>
                <a:srgbClr val="A28E6A"/>
              </a:buClr>
              <a:buSzPct val="80000"/>
              <a:buFont typeface="Wingdings 2" pitchFamily="18" charset="2"/>
              <a:buChar char=""/>
              <a:defRPr sz="2000">
                <a:solidFill>
                  <a:schemeClr val="tx1"/>
                </a:solidFill>
                <a:latin typeface="+mn-lt"/>
                <a:ea typeface="+mn-ea"/>
              </a:defRPr>
            </a:lvl4pPr>
            <a:lvl5pPr marL="13716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5pPr>
          </a:lstStyle>
          <a:p>
            <a:pPr marL="273050" lvl="0" indent="-273050" algn="just" eaLnBrk="1" hangingPunct="1">
              <a:spcBef>
                <a:spcPct val="20000"/>
              </a:spcBef>
              <a:buClr>
                <a:srgbClr val="4D009A"/>
              </a:buClr>
              <a:buSzTx/>
              <a:buFont typeface="Wingdings" panose="05000000000000000000" pitchFamily="2" charset="2"/>
              <a:buNone/>
            </a:pPr>
            <a:r>
              <a:rPr lang="zh-CN" altLang="en-US" sz="2000" b="1" dirty="0">
                <a:latin typeface="Times New Roman" panose="02020603050405020304" pitchFamily="18" charset="0"/>
                <a:ea typeface="华文楷体" pitchFamily="2" charset="-122"/>
                <a:sym typeface="Arial" panose="020B0604020202020204" pitchFamily="34" charset="0"/>
              </a:rPr>
              <a:t>调用</a:t>
            </a:r>
            <a:r>
              <a:rPr lang="en-US" altLang="zh-CN" sz="1800" b="1" dirty="0">
                <a:latin typeface="Times New Roman" panose="02020603050405020304" pitchFamily="18" charset="0"/>
                <a:sym typeface="Arial" panose="020B0604020202020204" pitchFamily="34" charset="0"/>
              </a:rPr>
              <a:t>tran.m</a:t>
            </a:r>
            <a:r>
              <a:rPr lang="zh-CN" altLang="en-US" sz="2000" b="1" dirty="0">
                <a:latin typeface="Times New Roman" panose="02020603050405020304" pitchFamily="18" charset="0"/>
                <a:ea typeface="华文楷体" pitchFamily="2" charset="-122"/>
                <a:sym typeface="Arial" panose="020B0604020202020204" pitchFamily="34" charset="0"/>
              </a:rPr>
              <a:t>的命令文件</a:t>
            </a:r>
            <a:r>
              <a:rPr lang="en-US" altLang="zh-CN" sz="1800" b="1" dirty="0">
                <a:latin typeface="Times New Roman" panose="02020603050405020304" pitchFamily="18" charset="0"/>
                <a:sym typeface="Arial" panose="020B0604020202020204" pitchFamily="34" charset="0"/>
              </a:rPr>
              <a:t>main1.m:</a:t>
            </a:r>
            <a:endParaRPr lang="en-US" altLang="zh-CN" sz="1800" b="1" dirty="0">
              <a:latin typeface="Times New Roman" panose="02020603050405020304" pitchFamily="18" charset="0"/>
              <a:sym typeface="Arial" panose="020B0604020202020204" pitchFamily="34" charset="0"/>
            </a:endParaRPr>
          </a:p>
          <a:p>
            <a:pPr marL="273050" lvl="0" indent="-273050" algn="just" eaLnBrk="1" hangingPunct="1">
              <a:spcBef>
                <a:spcPct val="20000"/>
              </a:spcBef>
              <a:buClr>
                <a:srgbClr val="4D009A"/>
              </a:buClr>
              <a:buSzTx/>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x = input(‘please input x=:’);</a:t>
            </a:r>
            <a:endParaRPr lang="en-US" altLang="zh-CN" sz="1800" b="1" dirty="0">
              <a:latin typeface="Times New Roman" panose="02020603050405020304" pitchFamily="18" charset="0"/>
              <a:sym typeface="Arial" panose="020B0604020202020204" pitchFamily="34" charset="0"/>
            </a:endParaRPr>
          </a:p>
          <a:p>
            <a:pPr marL="273050" lvl="0" indent="-273050" algn="just" eaLnBrk="1" hangingPunct="1">
              <a:spcBef>
                <a:spcPct val="20000"/>
              </a:spcBef>
              <a:buClr>
                <a:srgbClr val="4D009A"/>
              </a:buClr>
              <a:buSzTx/>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y = input(‘please input y=:’);</a:t>
            </a:r>
            <a:endParaRPr lang="en-US" altLang="zh-CN" sz="1800" b="1" dirty="0">
              <a:latin typeface="Times New Roman" panose="02020603050405020304" pitchFamily="18" charset="0"/>
              <a:sym typeface="Arial" panose="020B0604020202020204" pitchFamily="34" charset="0"/>
            </a:endParaRPr>
          </a:p>
          <a:p>
            <a:pPr marL="273050" lvl="0" indent="-273050" algn="just" eaLnBrk="1" hangingPunct="1">
              <a:spcBef>
                <a:spcPct val="20000"/>
              </a:spcBef>
              <a:buClr>
                <a:srgbClr val="4D009A"/>
              </a:buClr>
              <a:buSzTx/>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[rho,the] = tran(x,y);</a:t>
            </a:r>
            <a:endParaRPr lang="en-US" altLang="zh-CN" sz="1800" b="1" dirty="0">
              <a:latin typeface="Times New Roman" panose="02020603050405020304" pitchFamily="18" charset="0"/>
              <a:sym typeface="Arial" panose="020B0604020202020204" pitchFamily="34" charset="0"/>
            </a:endParaRPr>
          </a:p>
          <a:p>
            <a:pPr marL="273050" lvl="0" indent="-273050" algn="just" eaLnBrk="1" hangingPunct="1">
              <a:spcBef>
                <a:spcPct val="20000"/>
              </a:spcBef>
              <a:buClr>
                <a:srgbClr val="4D009A"/>
              </a:buClr>
              <a:buSzTx/>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rho</a:t>
            </a:r>
            <a:endParaRPr lang="en-US" altLang="zh-CN" sz="1800" b="1" dirty="0">
              <a:latin typeface="Times New Roman" panose="02020603050405020304" pitchFamily="18" charset="0"/>
              <a:sym typeface="Arial" panose="020B0604020202020204" pitchFamily="34" charset="0"/>
            </a:endParaRPr>
          </a:p>
          <a:p>
            <a:pPr marL="273050" lvl="0" indent="-273050" algn="just" eaLnBrk="1" hangingPunct="1">
              <a:spcBef>
                <a:spcPct val="20000"/>
              </a:spcBef>
              <a:buClr>
                <a:srgbClr val="4D009A"/>
              </a:buClr>
              <a:buSzTx/>
              <a:buFont typeface="Wingdings" panose="05000000000000000000" pitchFamily="2" charset="2"/>
              <a:buNone/>
            </a:pPr>
            <a:r>
              <a:rPr lang="en-US" altLang="zh-CN" sz="1800" b="1" dirty="0">
                <a:latin typeface="Times New Roman" panose="02020603050405020304" pitchFamily="18" charset="0"/>
                <a:sym typeface="Arial" panose="020B0604020202020204" pitchFamily="34" charset="0"/>
              </a:rPr>
              <a:t> the</a:t>
            </a:r>
            <a:endParaRPr lang="en-US" altLang="zh-CN" sz="1800" b="1" dirty="0">
              <a:latin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2453">
                                            <p:txEl>
                                              <p:charRg st="0" end="13"/>
                                            </p:txEl>
                                          </p:spTgt>
                                        </p:tgtEl>
                                        <p:attrNameLst>
                                          <p:attrName>style.visibility</p:attrName>
                                        </p:attrNameLst>
                                      </p:cBhvr>
                                      <p:to>
                                        <p:strVal val="visible"/>
                                      </p:to>
                                    </p:set>
                                    <p:animEffect transition="in" filter="blinds(horizontal)">
                                      <p:cBhvr>
                                        <p:cTn id="7" dur="500"/>
                                        <p:tgtEl>
                                          <p:spTgt spid="232453">
                                            <p:txEl>
                                              <p:charRg st="0" end="1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2453">
                                            <p:txEl>
                                              <p:charRg st="13" end="35"/>
                                            </p:txEl>
                                          </p:spTgt>
                                        </p:tgtEl>
                                        <p:attrNameLst>
                                          <p:attrName>style.visibility</p:attrName>
                                        </p:attrNameLst>
                                      </p:cBhvr>
                                      <p:to>
                                        <p:strVal val="visible"/>
                                      </p:to>
                                    </p:set>
                                    <p:animEffect transition="in" filter="blinds(horizontal)">
                                      <p:cBhvr>
                                        <p:cTn id="10" dur="500"/>
                                        <p:tgtEl>
                                          <p:spTgt spid="232453">
                                            <p:txEl>
                                              <p:charRg st="13" end="3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32453">
                                            <p:txEl>
                                              <p:charRg st="35" end="68"/>
                                            </p:txEl>
                                          </p:spTgt>
                                        </p:tgtEl>
                                        <p:attrNameLst>
                                          <p:attrName>style.visibility</p:attrName>
                                        </p:attrNameLst>
                                      </p:cBhvr>
                                      <p:to>
                                        <p:strVal val="visible"/>
                                      </p:to>
                                    </p:set>
                                    <p:animEffect transition="in" filter="blinds(horizontal)">
                                      <p:cBhvr>
                                        <p:cTn id="15" dur="500"/>
                                        <p:tgtEl>
                                          <p:spTgt spid="232453">
                                            <p:txEl>
                                              <p:charRg st="35" end="6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32453">
                                            <p:txEl>
                                              <p:charRg st="70" end="111"/>
                                            </p:txEl>
                                          </p:spTgt>
                                        </p:tgtEl>
                                        <p:attrNameLst>
                                          <p:attrName>style.visibility</p:attrName>
                                        </p:attrNameLst>
                                      </p:cBhvr>
                                      <p:to>
                                        <p:strVal val="visible"/>
                                      </p:to>
                                    </p:set>
                                    <p:animEffect transition="in" filter="blinds(horizontal)">
                                      <p:cBhvr>
                                        <p:cTn id="20" dur="500"/>
                                        <p:tgtEl>
                                          <p:spTgt spid="232453">
                                            <p:txEl>
                                              <p:charRg st="70" end="11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32453">
                                            <p:txEl>
                                              <p:charRg st="117" end="131"/>
                                            </p:txEl>
                                          </p:spTgt>
                                        </p:tgtEl>
                                        <p:attrNameLst>
                                          <p:attrName>style.visibility</p:attrName>
                                        </p:attrNameLst>
                                      </p:cBhvr>
                                      <p:to>
                                        <p:strVal val="visible"/>
                                      </p:to>
                                    </p:set>
                                    <p:animEffect transition="in" filter="blinds(horizontal)">
                                      <p:cBhvr>
                                        <p:cTn id="25" dur="500"/>
                                        <p:tgtEl>
                                          <p:spTgt spid="232453">
                                            <p:txEl>
                                              <p:charRg st="117" end="131"/>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32453">
                                            <p:txEl>
                                              <p:charRg st="131" end="171"/>
                                            </p:txEl>
                                          </p:spTgt>
                                        </p:tgtEl>
                                        <p:attrNameLst>
                                          <p:attrName>style.visibility</p:attrName>
                                        </p:attrNameLst>
                                      </p:cBhvr>
                                      <p:to>
                                        <p:strVal val="visible"/>
                                      </p:to>
                                    </p:set>
                                    <p:animEffect transition="in" filter="blinds(horizontal)">
                                      <p:cBhvr>
                                        <p:cTn id="28" dur="500"/>
                                        <p:tgtEl>
                                          <p:spTgt spid="232453">
                                            <p:txEl>
                                              <p:charRg st="131" end="171"/>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32453">
                                            <p:txEl>
                                              <p:charRg st="171" end="199"/>
                                            </p:txEl>
                                          </p:spTgt>
                                        </p:tgtEl>
                                        <p:attrNameLst>
                                          <p:attrName>style.visibility</p:attrName>
                                        </p:attrNameLst>
                                      </p:cBhvr>
                                      <p:to>
                                        <p:strVal val="visible"/>
                                      </p:to>
                                    </p:set>
                                    <p:animEffect transition="in" filter="blinds(horizontal)">
                                      <p:cBhvr>
                                        <p:cTn id="31" dur="500"/>
                                        <p:tgtEl>
                                          <p:spTgt spid="232453">
                                            <p:txEl>
                                              <p:charRg st="171" end="199"/>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32453">
                                            <p:txEl>
                                              <p:charRg st="199" end="225"/>
                                            </p:txEl>
                                          </p:spTgt>
                                        </p:tgtEl>
                                        <p:attrNameLst>
                                          <p:attrName>style.visibility</p:attrName>
                                        </p:attrNameLst>
                                      </p:cBhvr>
                                      <p:to>
                                        <p:strVal val="visible"/>
                                      </p:to>
                                    </p:set>
                                    <p:animEffect transition="in" filter="blinds(horizontal)">
                                      <p:cBhvr>
                                        <p:cTn id="34" dur="500"/>
                                        <p:tgtEl>
                                          <p:spTgt spid="232453">
                                            <p:txEl>
                                              <p:charRg st="199" end="22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32453">
                                            <p:txEl>
                                              <p:charRg st="225" end="227"/>
                                            </p:txEl>
                                          </p:spTgt>
                                        </p:tgtEl>
                                        <p:attrNameLst>
                                          <p:attrName>style.visibility</p:attrName>
                                        </p:attrNameLst>
                                      </p:cBhvr>
                                      <p:to>
                                        <p:strVal val="visible"/>
                                      </p:to>
                                    </p:set>
                                    <p:animEffect transition="in" filter="blinds(horizontal)">
                                      <p:cBhvr>
                                        <p:cTn id="37" dur="500"/>
                                        <p:tgtEl>
                                          <p:spTgt spid="232453">
                                            <p:txEl>
                                              <p:charRg st="225" end="22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32455">
                                            <p:txEl>
                                              <p:charRg st="0" end="22"/>
                                            </p:txEl>
                                          </p:spTgt>
                                        </p:tgtEl>
                                        <p:attrNameLst>
                                          <p:attrName>style.visibility</p:attrName>
                                        </p:attrNameLst>
                                      </p:cBhvr>
                                      <p:to>
                                        <p:strVal val="visible"/>
                                      </p:to>
                                    </p:set>
                                    <p:animEffect transition="in" filter="blinds(horizontal)">
                                      <p:cBhvr>
                                        <p:cTn id="42" dur="500"/>
                                        <p:tgtEl>
                                          <p:spTgt spid="232455">
                                            <p:txEl>
                                              <p:charRg st="0" end="22"/>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32455">
                                            <p:txEl>
                                              <p:charRg st="22" end="54"/>
                                            </p:txEl>
                                          </p:spTgt>
                                        </p:tgtEl>
                                        <p:attrNameLst>
                                          <p:attrName>style.visibility</p:attrName>
                                        </p:attrNameLst>
                                      </p:cBhvr>
                                      <p:to>
                                        <p:strVal val="visible"/>
                                      </p:to>
                                    </p:set>
                                    <p:animEffect transition="in" filter="blinds(horizontal)">
                                      <p:cBhvr>
                                        <p:cTn id="45" dur="500"/>
                                        <p:tgtEl>
                                          <p:spTgt spid="232455">
                                            <p:txEl>
                                              <p:charRg st="22" end="54"/>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232455">
                                            <p:txEl>
                                              <p:charRg st="54" end="86"/>
                                            </p:txEl>
                                          </p:spTgt>
                                        </p:tgtEl>
                                        <p:attrNameLst>
                                          <p:attrName>style.visibility</p:attrName>
                                        </p:attrNameLst>
                                      </p:cBhvr>
                                      <p:to>
                                        <p:strVal val="visible"/>
                                      </p:to>
                                    </p:set>
                                    <p:animEffect transition="in" filter="blinds(horizontal)">
                                      <p:cBhvr>
                                        <p:cTn id="48" dur="500"/>
                                        <p:tgtEl>
                                          <p:spTgt spid="232455">
                                            <p:txEl>
                                              <p:charRg st="54" end="86"/>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232455">
                                            <p:txEl>
                                              <p:charRg st="86" end="110"/>
                                            </p:txEl>
                                          </p:spTgt>
                                        </p:tgtEl>
                                        <p:attrNameLst>
                                          <p:attrName>style.visibility</p:attrName>
                                        </p:attrNameLst>
                                      </p:cBhvr>
                                      <p:to>
                                        <p:strVal val="visible"/>
                                      </p:to>
                                    </p:set>
                                    <p:animEffect transition="in" filter="blinds(horizontal)">
                                      <p:cBhvr>
                                        <p:cTn id="51" dur="500"/>
                                        <p:tgtEl>
                                          <p:spTgt spid="232455">
                                            <p:txEl>
                                              <p:charRg st="86" end="110"/>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232455">
                                            <p:txEl>
                                              <p:charRg st="110" end="115"/>
                                            </p:txEl>
                                          </p:spTgt>
                                        </p:tgtEl>
                                        <p:attrNameLst>
                                          <p:attrName>style.visibility</p:attrName>
                                        </p:attrNameLst>
                                      </p:cBhvr>
                                      <p:to>
                                        <p:strVal val="visible"/>
                                      </p:to>
                                    </p:set>
                                    <p:animEffect transition="in" filter="blinds(horizontal)">
                                      <p:cBhvr>
                                        <p:cTn id="54" dur="500"/>
                                        <p:tgtEl>
                                          <p:spTgt spid="232455">
                                            <p:txEl>
                                              <p:charRg st="110" end="115"/>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232455">
                                            <p:txEl>
                                              <p:charRg st="115" end="120"/>
                                            </p:txEl>
                                          </p:spTgt>
                                        </p:tgtEl>
                                        <p:attrNameLst>
                                          <p:attrName>style.visibility</p:attrName>
                                        </p:attrNameLst>
                                      </p:cBhvr>
                                      <p:to>
                                        <p:strVal val="visible"/>
                                      </p:to>
                                    </p:set>
                                    <p:animEffect transition="in" filter="blinds(horizontal)">
                                      <p:cBhvr>
                                        <p:cTn id="57" dur="500"/>
                                        <p:tgtEl>
                                          <p:spTgt spid="232455">
                                            <p:txEl>
                                              <p:charRg st="115" end="1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4" name="Rectangle 2"/>
          <p:cNvSpPr>
            <a:spLocks noGrp="1"/>
          </p:cNvSpPr>
          <p:nvPr>
            <p:ph type="title" idx="4294967295"/>
          </p:nvPr>
        </p:nvSpPr>
        <p:spPr>
          <a:xfrm>
            <a:off x="1344613" y="-227012"/>
            <a:ext cx="7772400" cy="1143000"/>
          </a:xfrm>
          <a:ln/>
        </p:spPr>
        <p:txBody>
          <a:bodyPr vert="horz" wrap="square" lIns="91440" tIns="45720" rIns="91440" bIns="91440" anchor="b" anchorCtr="0"/>
          <a:p>
            <a:pPr eaLnBrk="1" hangingPunct="1"/>
            <a:r>
              <a:rPr lang="zh-CN" altLang="zh-CN" sz="3600" b="1" dirty="0">
                <a:solidFill>
                  <a:srgbClr val="4D009A"/>
                </a:solidFill>
                <a:latin typeface="Times New Roman" panose="02020603050405020304" pitchFamily="18" charset="0"/>
                <a:ea typeface="华文楷体" pitchFamily="2" charset="-122"/>
                <a:sym typeface="Arial" panose="020B0604020202020204" pitchFamily="34" charset="0"/>
              </a:rPr>
              <a:t>函数的嵌套调用</a:t>
            </a:r>
            <a:endParaRPr lang="zh-CN" altLang="zh-CN" sz="3600" b="1" dirty="0">
              <a:solidFill>
                <a:srgbClr val="4D009A"/>
              </a:solidFill>
              <a:latin typeface="Times New Roman" panose="02020603050405020304" pitchFamily="18" charset="0"/>
              <a:ea typeface="华文楷体" pitchFamily="2" charset="-122"/>
              <a:sym typeface="Arial" panose="020B0604020202020204" pitchFamily="34" charset="0"/>
            </a:endParaRPr>
          </a:p>
        </p:txBody>
      </p:sp>
      <p:sp>
        <p:nvSpPr>
          <p:cNvPr id="23347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33476" name="页脚占位符 4"/>
          <p:cNvSpPr txBox="1">
            <a:spLocks noGrp="1"/>
          </p:cNvSpPr>
          <p:nvPr/>
        </p:nvSpPr>
        <p:spPr>
          <a:xfrm>
            <a:off x="627063"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225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33477" name="Rectangle 3"/>
          <p:cNvSpPr>
            <a:spLocks noGrp="1"/>
          </p:cNvSpPr>
          <p:nvPr>
            <p:ph sz="quarter" idx="1"/>
          </p:nvPr>
        </p:nvSpPr>
        <p:spPr>
          <a:xfrm>
            <a:off x="611188" y="1233488"/>
            <a:ext cx="8101012" cy="1439862"/>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11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在</a:t>
            </a:r>
            <a:r>
              <a:rPr lang="en-US" altLang="zh-CN" b="1" dirty="0">
                <a:latin typeface="Times New Roman" panose="02020603050405020304" pitchFamily="18" charset="0"/>
                <a:ea typeface="华文楷体" pitchFamily="2" charset="-122"/>
                <a:sym typeface="Arial" panose="020B0604020202020204" pitchFamily="34" charset="0"/>
              </a:rPr>
              <a:t>Matlab</a:t>
            </a:r>
            <a:r>
              <a:rPr lang="zh-CN" altLang="en-US" b="1" dirty="0">
                <a:latin typeface="Times New Roman" panose="02020603050405020304" pitchFamily="18" charset="0"/>
                <a:ea typeface="华文楷体" pitchFamily="2" charset="-122"/>
                <a:sym typeface="Arial" panose="020B0604020202020204" pitchFamily="34" charset="0"/>
              </a:rPr>
              <a:t>中，函数可以嵌套调用，即一个函数可以调用别的函数。 一个函数调用自身称为函数的递归调用。</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dirty="0"/>
              <a:t> </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例7.3-3</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利用函数的递归调用，求</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n</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sz="2400" dirty="0"/>
              <a:t> </a:t>
            </a:r>
            <a:r>
              <a:rPr lang="zh-CN" altLang="en-US" b="1" dirty="0">
                <a:latin typeface="Times New Roman" panose="02020603050405020304" pitchFamily="18" charset="0"/>
                <a:ea typeface="华文楷体" pitchFamily="2" charset="-122"/>
                <a:sym typeface="Arial" panose="020B0604020202020204" pitchFamily="34" charset="0"/>
              </a:rPr>
              <a:t> </a:t>
            </a:r>
            <a:r>
              <a:rPr lang="en-US" altLang="zh-CN" b="1" dirty="0">
                <a:latin typeface="Times New Roman" panose="02020603050405020304" pitchFamily="18" charset="0"/>
                <a:ea typeface="华文楷体" pitchFamily="2" charset="-122"/>
                <a:sym typeface="Arial" panose="020B0604020202020204" pitchFamily="34" charset="0"/>
              </a:rPr>
              <a:t>n</a:t>
            </a:r>
            <a:r>
              <a:rPr lang="zh-CN" altLang="en-US" b="1" dirty="0">
                <a:latin typeface="Times New Roman" panose="02020603050405020304" pitchFamily="18" charset="0"/>
                <a:ea typeface="华文楷体" pitchFamily="2" charset="-122"/>
                <a:sym typeface="Arial" panose="020B0604020202020204" pitchFamily="34" charset="0"/>
              </a:rPr>
              <a:t>！本身就是以递归的形式定义的：</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endParaRPr lang="en-US" altLang="zh-CN" sz="1800" b="1" dirty="0">
              <a:latin typeface="Times New Roman" panose="02020603050405020304" pitchFamily="18" charset="0"/>
              <a:ea typeface="华文楷体" pitchFamily="2" charset="-122"/>
              <a:sym typeface="Arial" panose="020B0604020202020204" pitchFamily="34" charset="0"/>
            </a:endParaRPr>
          </a:p>
        </p:txBody>
      </p:sp>
      <p:graphicFrame>
        <p:nvGraphicFramePr>
          <p:cNvPr id="233478" name="Object 6"/>
          <p:cNvGraphicFramePr>
            <a:graphicFrameLocks noChangeAspect="1"/>
          </p:cNvGraphicFramePr>
          <p:nvPr/>
        </p:nvGraphicFramePr>
        <p:xfrm>
          <a:off x="898525" y="2708275"/>
          <a:ext cx="2016125" cy="673100"/>
        </p:xfrm>
        <a:graphic>
          <a:graphicData uri="http://schemas.openxmlformats.org/presentationml/2006/ole">
            <mc:AlternateContent xmlns:mc="http://schemas.openxmlformats.org/markup-compatibility/2006">
              <mc:Choice xmlns:v="urn:schemas-microsoft-com:vml" Requires="v">
                <p:oleObj spid="_x0000_s3095" name="" r:id="rId1" imgW="1414145" imgH="471170" progId="">
                  <p:embed/>
                </p:oleObj>
              </mc:Choice>
              <mc:Fallback>
                <p:oleObj name="" r:id="rId1" imgW="1414145" imgH="471170" progId="">
                  <p:embed/>
                  <p:pic>
                    <p:nvPicPr>
                      <p:cNvPr id="0" name="图片 3094"/>
                      <p:cNvPicPr/>
                      <p:nvPr/>
                    </p:nvPicPr>
                    <p:blipFill>
                      <a:blip r:embed="rId2"/>
                      <a:stretch>
                        <a:fillRect/>
                      </a:stretch>
                    </p:blipFill>
                    <p:spPr>
                      <a:xfrm>
                        <a:off x="898525" y="2708275"/>
                        <a:ext cx="2016125" cy="673100"/>
                      </a:xfrm>
                      <a:prstGeom prst="rect">
                        <a:avLst/>
                      </a:prstGeom>
                      <a:noFill/>
                      <a:ln w="38100">
                        <a:noFill/>
                        <a:miter/>
                      </a:ln>
                    </p:spPr>
                  </p:pic>
                </p:oleObj>
              </mc:Fallback>
            </mc:AlternateContent>
          </a:graphicData>
        </a:graphic>
      </p:graphicFrame>
      <p:sp>
        <p:nvSpPr>
          <p:cNvPr id="233479" name="Text Box 5"/>
          <p:cNvSpPr txBox="1"/>
          <p:nvPr/>
        </p:nvSpPr>
        <p:spPr>
          <a:xfrm>
            <a:off x="755650" y="3429000"/>
            <a:ext cx="7308850" cy="2987675"/>
          </a:xfrm>
          <a:prstGeom prst="rect">
            <a:avLst/>
          </a:prstGeom>
          <a:noFill/>
          <a:ln w="9525">
            <a:noFill/>
          </a:ln>
        </p:spPr>
        <p:txBody>
          <a:bodyPr>
            <a:spAutoFit/>
          </a:bodyPr>
          <a:p>
            <a:pPr algn="just" eaLnBrk="1" hangingPunct="1">
              <a:lnSpc>
                <a:spcPct val="75000"/>
              </a:lnSpc>
              <a:spcBef>
                <a:spcPct val="50000"/>
              </a:spcBef>
            </a:pPr>
            <a:r>
              <a:rPr lang="en-US" altLang="zh-CN" b="1" dirty="0">
                <a:latin typeface="Times New Roman" panose="02020603050405020304" pitchFamily="18" charset="0"/>
                <a:sym typeface="Arial" panose="020B0604020202020204" pitchFamily="34" charset="0"/>
              </a:rPr>
              <a:t> </a:t>
            </a:r>
            <a:r>
              <a:rPr lang="zh-CN" altLang="en-US" sz="2000" b="1" dirty="0">
                <a:latin typeface="Times New Roman" panose="02020603050405020304" pitchFamily="18" charset="0"/>
                <a:ea typeface="华文楷体" pitchFamily="2" charset="-122"/>
                <a:sym typeface="Arial" panose="020B0604020202020204" pitchFamily="34" charset="0"/>
              </a:rPr>
              <a:t>显然，求</a:t>
            </a:r>
            <a:r>
              <a:rPr lang="en-US" altLang="zh-CN" sz="2000" b="1" dirty="0">
                <a:latin typeface="Times New Roman" panose="02020603050405020304" pitchFamily="18" charset="0"/>
                <a:ea typeface="华文楷体" pitchFamily="2" charset="-122"/>
                <a:sym typeface="Arial" panose="020B0604020202020204" pitchFamily="34" charset="0"/>
              </a:rPr>
              <a:t>n</a:t>
            </a:r>
            <a:r>
              <a:rPr lang="zh-CN" altLang="en-US" sz="2000" b="1" dirty="0">
                <a:latin typeface="Times New Roman" panose="02020603050405020304" pitchFamily="18" charset="0"/>
                <a:ea typeface="华文楷体" pitchFamily="2" charset="-122"/>
                <a:sym typeface="Arial" panose="020B0604020202020204" pitchFamily="34" charset="0"/>
              </a:rPr>
              <a:t>！需要求</a:t>
            </a:r>
            <a:r>
              <a:rPr lang="en-US" altLang="zh-CN" sz="2000" b="1" dirty="0">
                <a:latin typeface="Times New Roman" panose="02020603050405020304" pitchFamily="18" charset="0"/>
                <a:ea typeface="华文楷体" pitchFamily="2" charset="-122"/>
                <a:sym typeface="Arial" panose="020B0604020202020204" pitchFamily="34" charset="0"/>
              </a:rPr>
              <a:t>(n-1)!</a:t>
            </a:r>
            <a:r>
              <a:rPr lang="zh-CN" altLang="en-US" sz="2000" b="1" dirty="0">
                <a:latin typeface="Times New Roman" panose="02020603050405020304" pitchFamily="18" charset="0"/>
                <a:ea typeface="华文楷体" pitchFamily="2" charset="-122"/>
                <a:sym typeface="Arial" panose="020B0604020202020204" pitchFamily="34" charset="0"/>
              </a:rPr>
              <a:t>，这时可采用递归调用。</a:t>
            </a:r>
            <a:endParaRPr lang="zh-CN" altLang="en-US" sz="2000" b="1" dirty="0">
              <a:latin typeface="Times New Roman" panose="02020603050405020304" pitchFamily="18" charset="0"/>
              <a:ea typeface="华文楷体" pitchFamily="2" charset="-122"/>
              <a:sym typeface="Arial" panose="020B0604020202020204" pitchFamily="34" charset="0"/>
            </a:endParaRPr>
          </a:p>
          <a:p>
            <a:pPr algn="just" eaLnBrk="1" hangingPunct="1">
              <a:lnSpc>
                <a:spcPct val="75000"/>
              </a:lnSpc>
              <a:spcBef>
                <a:spcPct val="50000"/>
              </a:spcBef>
            </a:pPr>
            <a:r>
              <a:rPr lang="zh-CN" altLang="en-US" sz="2000" b="1" dirty="0">
                <a:latin typeface="Times New Roman" panose="02020603050405020304" pitchFamily="18" charset="0"/>
                <a:ea typeface="华文楷体" pitchFamily="2" charset="-122"/>
                <a:sym typeface="Arial" panose="020B0604020202020204" pitchFamily="34" charset="0"/>
              </a:rPr>
              <a:t>  函数如下：</a:t>
            </a:r>
            <a:endParaRPr lang="zh-CN" altLang="en-US" sz="2000" b="1" dirty="0">
              <a:latin typeface="Times New Roman" panose="02020603050405020304" pitchFamily="18" charset="0"/>
              <a:ea typeface="华文楷体" pitchFamily="2" charset="-122"/>
              <a:sym typeface="Arial" panose="020B0604020202020204" pitchFamily="34" charset="0"/>
            </a:endParaRPr>
          </a:p>
          <a:p>
            <a:pPr algn="just" eaLnBrk="1" hangingPunct="1">
              <a:lnSpc>
                <a:spcPct val="75000"/>
              </a:lnSpc>
              <a:spcBef>
                <a:spcPct val="50000"/>
              </a:spcBef>
            </a:pP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function f = factor(n)</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lnSpc>
                <a:spcPct val="75000"/>
              </a:lnSpc>
              <a:spcBef>
                <a:spcPct val="50000"/>
              </a:spcBef>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 if n&lt;=1</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lnSpc>
                <a:spcPct val="75000"/>
              </a:lnSpc>
              <a:spcBef>
                <a:spcPct val="50000"/>
              </a:spcBef>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     f = 1;</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lnSpc>
                <a:spcPct val="75000"/>
              </a:lnSpc>
              <a:spcBef>
                <a:spcPct val="50000"/>
              </a:spcBef>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 else</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lnSpc>
                <a:spcPct val="75000"/>
              </a:lnSpc>
              <a:spcBef>
                <a:spcPct val="50000"/>
              </a:spcBef>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     f = factor(n-1)*n;  </a:t>
            </a:r>
            <a:r>
              <a:rPr lang="en-US" altLang="zh-CN" b="1" dirty="0">
                <a:solidFill>
                  <a:srgbClr val="008000"/>
                </a:solidFill>
                <a:latin typeface="Times New Roman" panose="02020603050405020304" pitchFamily="18" charset="0"/>
                <a:sym typeface="Arial" panose="020B0604020202020204" pitchFamily="34" charset="0"/>
              </a:rPr>
              <a:t>%</a:t>
            </a:r>
            <a:r>
              <a:rPr lang="zh-CN" altLang="en-US" b="1" dirty="0">
                <a:solidFill>
                  <a:srgbClr val="008000"/>
                </a:solidFill>
                <a:latin typeface="Times New Roman" panose="02020603050405020304" pitchFamily="18" charset="0"/>
                <a:sym typeface="Arial" panose="020B0604020202020204" pitchFamily="34" charset="0"/>
              </a:rPr>
              <a:t>递归调用求</a:t>
            </a:r>
            <a:r>
              <a:rPr lang="en-US" altLang="zh-CN" b="1" dirty="0">
                <a:solidFill>
                  <a:srgbClr val="008000"/>
                </a:solidFill>
                <a:latin typeface="Times New Roman" panose="02020603050405020304" pitchFamily="18" charset="0"/>
                <a:sym typeface="Arial" panose="020B0604020202020204" pitchFamily="34" charset="0"/>
              </a:rPr>
              <a:t>(n-1)!</a:t>
            </a:r>
            <a:endParaRPr lang="en-US" altLang="zh-CN" b="1" dirty="0">
              <a:solidFill>
                <a:srgbClr val="008000"/>
              </a:solidFill>
              <a:latin typeface="Times New Roman" panose="02020603050405020304" pitchFamily="18" charset="0"/>
              <a:sym typeface="Arial" panose="020B0604020202020204" pitchFamily="34" charset="0"/>
            </a:endParaRPr>
          </a:p>
          <a:p>
            <a:pPr algn="just" eaLnBrk="1" hangingPunct="1">
              <a:lnSpc>
                <a:spcPct val="75000"/>
              </a:lnSpc>
              <a:spcBef>
                <a:spcPct val="50000"/>
              </a:spcBef>
            </a:pPr>
            <a:r>
              <a:rPr lang="en-US" altLang="zh-CN" sz="2000" b="1" dirty="0">
                <a:solidFill>
                  <a:srgbClr val="0000FF"/>
                </a:solidFill>
                <a:latin typeface="Times New Roman" panose="02020603050405020304" pitchFamily="18" charset="0"/>
                <a:ea typeface="华文楷体" pitchFamily="2" charset="-122"/>
              </a:rPr>
              <a:t> end</a:t>
            </a:r>
            <a:endParaRPr lang="en-US" altLang="zh-CN" sz="2000" b="1" dirty="0">
              <a:solidFill>
                <a:srgbClr val="0000FF"/>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3477">
                                            <p:txEl>
                                              <p:charRg st="0" end="52"/>
                                            </p:txEl>
                                          </p:spTgt>
                                        </p:tgtEl>
                                        <p:attrNameLst>
                                          <p:attrName>style.visibility</p:attrName>
                                        </p:attrNameLst>
                                      </p:cBhvr>
                                      <p:to>
                                        <p:strVal val="visible"/>
                                      </p:to>
                                    </p:set>
                                    <p:animEffect transition="in" filter="blinds(horizontal)">
                                      <p:cBhvr>
                                        <p:cTn id="7" dur="500"/>
                                        <p:tgtEl>
                                          <p:spTgt spid="233477">
                                            <p:txEl>
                                              <p:charRg st="0" end="5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3477">
                                            <p:txEl>
                                              <p:charRg st="52" end="75"/>
                                            </p:txEl>
                                          </p:spTgt>
                                        </p:tgtEl>
                                        <p:attrNameLst>
                                          <p:attrName>style.visibility</p:attrName>
                                        </p:attrNameLst>
                                      </p:cBhvr>
                                      <p:to>
                                        <p:strVal val="visible"/>
                                      </p:to>
                                    </p:set>
                                    <p:animEffect transition="in" filter="blinds(horizontal)">
                                      <p:cBhvr>
                                        <p:cTn id="12" dur="500"/>
                                        <p:tgtEl>
                                          <p:spTgt spid="233477">
                                            <p:txEl>
                                              <p:charRg st="52" end="7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3477">
                                            <p:txEl>
                                              <p:charRg st="75" end="94"/>
                                            </p:txEl>
                                          </p:spTgt>
                                        </p:tgtEl>
                                        <p:attrNameLst>
                                          <p:attrName>style.visibility</p:attrName>
                                        </p:attrNameLst>
                                      </p:cBhvr>
                                      <p:to>
                                        <p:strVal val="visible"/>
                                      </p:to>
                                    </p:set>
                                    <p:animEffect transition="in" filter="blinds(horizontal)">
                                      <p:cBhvr>
                                        <p:cTn id="17" dur="500"/>
                                        <p:tgtEl>
                                          <p:spTgt spid="233477">
                                            <p:txEl>
                                              <p:charRg st="75" end="9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3478"/>
                                        </p:tgtEl>
                                        <p:attrNameLst>
                                          <p:attrName>style.visibility</p:attrName>
                                        </p:attrNameLst>
                                      </p:cBhvr>
                                      <p:to>
                                        <p:strVal val="visible"/>
                                      </p:to>
                                    </p:set>
                                    <p:animEffect transition="in" filter="blinds(horizontal)">
                                      <p:cBhvr>
                                        <p:cTn id="22" dur="500"/>
                                        <p:tgtEl>
                                          <p:spTgt spid="23347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3479">
                                            <p:txEl>
                                              <p:charRg st="0" end="28"/>
                                            </p:txEl>
                                          </p:spTgt>
                                        </p:tgtEl>
                                        <p:attrNameLst>
                                          <p:attrName>style.visibility</p:attrName>
                                        </p:attrNameLst>
                                      </p:cBhvr>
                                      <p:to>
                                        <p:strVal val="visible"/>
                                      </p:to>
                                    </p:set>
                                    <p:animEffect transition="in" filter="blinds(horizontal)">
                                      <p:cBhvr>
                                        <p:cTn id="27" dur="500"/>
                                        <p:tgtEl>
                                          <p:spTgt spid="233479">
                                            <p:txEl>
                                              <p:charRg st="0" end="28"/>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33479">
                                            <p:txEl>
                                              <p:charRg st="28" end="36"/>
                                            </p:txEl>
                                          </p:spTgt>
                                        </p:tgtEl>
                                        <p:attrNameLst>
                                          <p:attrName>style.visibility</p:attrName>
                                        </p:attrNameLst>
                                      </p:cBhvr>
                                      <p:to>
                                        <p:strVal val="visible"/>
                                      </p:to>
                                    </p:set>
                                    <p:animEffect transition="in" filter="blinds(horizontal)">
                                      <p:cBhvr>
                                        <p:cTn id="30" dur="500"/>
                                        <p:tgtEl>
                                          <p:spTgt spid="233479">
                                            <p:txEl>
                                              <p:charRg st="28" end="3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33479">
                                            <p:txEl>
                                              <p:charRg st="36" end="61"/>
                                            </p:txEl>
                                          </p:spTgt>
                                        </p:tgtEl>
                                        <p:attrNameLst>
                                          <p:attrName>style.visibility</p:attrName>
                                        </p:attrNameLst>
                                      </p:cBhvr>
                                      <p:to>
                                        <p:strVal val="visible"/>
                                      </p:to>
                                    </p:set>
                                    <p:animEffect transition="in" filter="blinds(horizontal)">
                                      <p:cBhvr>
                                        <p:cTn id="35" dur="500"/>
                                        <p:tgtEl>
                                          <p:spTgt spid="233479">
                                            <p:txEl>
                                              <p:charRg st="36" end="61"/>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33479">
                                            <p:txEl>
                                              <p:charRg st="61" end="70"/>
                                            </p:txEl>
                                          </p:spTgt>
                                        </p:tgtEl>
                                        <p:attrNameLst>
                                          <p:attrName>style.visibility</p:attrName>
                                        </p:attrNameLst>
                                      </p:cBhvr>
                                      <p:to>
                                        <p:strVal val="visible"/>
                                      </p:to>
                                    </p:set>
                                    <p:animEffect transition="in" filter="blinds(horizontal)">
                                      <p:cBhvr>
                                        <p:cTn id="38" dur="500"/>
                                        <p:tgtEl>
                                          <p:spTgt spid="233479">
                                            <p:txEl>
                                              <p:charRg st="61" end="70"/>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33479">
                                            <p:txEl>
                                              <p:charRg st="70" end="82"/>
                                            </p:txEl>
                                          </p:spTgt>
                                        </p:tgtEl>
                                        <p:attrNameLst>
                                          <p:attrName>style.visibility</p:attrName>
                                        </p:attrNameLst>
                                      </p:cBhvr>
                                      <p:to>
                                        <p:strVal val="visible"/>
                                      </p:to>
                                    </p:set>
                                    <p:animEffect transition="in" filter="blinds(horizontal)">
                                      <p:cBhvr>
                                        <p:cTn id="41" dur="500"/>
                                        <p:tgtEl>
                                          <p:spTgt spid="233479">
                                            <p:txEl>
                                              <p:charRg st="70" end="82"/>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33479">
                                            <p:txEl>
                                              <p:charRg st="82" end="88"/>
                                            </p:txEl>
                                          </p:spTgt>
                                        </p:tgtEl>
                                        <p:attrNameLst>
                                          <p:attrName>style.visibility</p:attrName>
                                        </p:attrNameLst>
                                      </p:cBhvr>
                                      <p:to>
                                        <p:strVal val="visible"/>
                                      </p:to>
                                    </p:set>
                                    <p:animEffect transition="in" filter="blinds(horizontal)">
                                      <p:cBhvr>
                                        <p:cTn id="44" dur="500"/>
                                        <p:tgtEl>
                                          <p:spTgt spid="233479">
                                            <p:txEl>
                                              <p:charRg st="82" end="8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33479">
                                            <p:txEl>
                                              <p:charRg st="88" end="126"/>
                                            </p:txEl>
                                          </p:spTgt>
                                        </p:tgtEl>
                                        <p:attrNameLst>
                                          <p:attrName>style.visibility</p:attrName>
                                        </p:attrNameLst>
                                      </p:cBhvr>
                                      <p:to>
                                        <p:strVal val="visible"/>
                                      </p:to>
                                    </p:set>
                                    <p:animEffect transition="in" filter="blinds(horizontal)">
                                      <p:cBhvr>
                                        <p:cTn id="47" dur="500"/>
                                        <p:tgtEl>
                                          <p:spTgt spid="233479">
                                            <p:txEl>
                                              <p:charRg st="88" end="126"/>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233479">
                                            <p:txEl>
                                              <p:charRg st="126" end="131"/>
                                            </p:txEl>
                                          </p:spTgt>
                                        </p:tgtEl>
                                        <p:attrNameLst>
                                          <p:attrName>style.visibility</p:attrName>
                                        </p:attrNameLst>
                                      </p:cBhvr>
                                      <p:to>
                                        <p:strVal val="visible"/>
                                      </p:to>
                                    </p:set>
                                    <p:animEffect transition="in" filter="blinds(horizontal)">
                                      <p:cBhvr>
                                        <p:cTn id="50" dur="500"/>
                                        <p:tgtEl>
                                          <p:spTgt spid="233479">
                                            <p:txEl>
                                              <p:charRg st="126" end="13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Rectangle 2"/>
          <p:cNvSpPr>
            <a:spLocks noGrp="1"/>
          </p:cNvSpPr>
          <p:nvPr>
            <p:ph type="title" idx="4294967295"/>
          </p:nvPr>
        </p:nvSpPr>
        <p:spPr>
          <a:xfrm>
            <a:off x="1273175" y="-227012"/>
            <a:ext cx="7772400" cy="1143000"/>
          </a:xfrm>
          <a:ln/>
        </p:spPr>
        <p:txBody>
          <a:bodyPr vert="horz" wrap="square" lIns="91440" tIns="45720" rIns="91440" bIns="91440" anchor="b" anchorCtr="0"/>
          <a:p>
            <a:pPr eaLnBrk="1" hangingPunct="1"/>
            <a:r>
              <a:rPr lang="zh-CN" altLang="zh-CN" sz="3600" b="1" dirty="0">
                <a:solidFill>
                  <a:srgbClr val="4D009A"/>
                </a:solidFill>
                <a:latin typeface="Times New Roman" panose="02020603050405020304" pitchFamily="18" charset="0"/>
                <a:ea typeface="华文楷体" pitchFamily="2" charset="-122"/>
                <a:sym typeface="Arial" panose="020B0604020202020204" pitchFamily="34" charset="0"/>
              </a:rPr>
              <a:t>函数的嵌套调用</a:t>
            </a:r>
            <a:endParaRPr lang="zh-CN" altLang="zh-CN" sz="3600" b="1" dirty="0">
              <a:solidFill>
                <a:srgbClr val="4D009A"/>
              </a:solidFill>
              <a:latin typeface="Times New Roman" panose="02020603050405020304" pitchFamily="18" charset="0"/>
              <a:ea typeface="华文楷体" pitchFamily="2" charset="-122"/>
              <a:sym typeface="Arial" panose="020B0604020202020204" pitchFamily="34" charset="0"/>
            </a:endParaRPr>
          </a:p>
        </p:txBody>
      </p:sp>
      <p:sp>
        <p:nvSpPr>
          <p:cNvPr id="23449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3450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226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34501"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在命令文件中调用该函数文件，求 </a:t>
            </a:r>
            <a:r>
              <a:rPr lang="en-US" altLang="zh-CN" b="1" dirty="0">
                <a:latin typeface="Times New Roman" panose="02020603050405020304" pitchFamily="18" charset="0"/>
                <a:ea typeface="华文楷体" pitchFamily="2" charset="-122"/>
                <a:sym typeface="Arial" panose="020B0604020202020204" pitchFamily="34" charset="0"/>
              </a:rPr>
              <a:t>s = 1!+2!+3!+4!+5!</a:t>
            </a:r>
            <a:r>
              <a:rPr lang="zh-CN" altLang="en-US" b="1" dirty="0">
                <a:latin typeface="Times New Roman" panose="02020603050405020304" pitchFamily="18" charset="0"/>
                <a:ea typeface="华文楷体" pitchFamily="2" charset="-122"/>
                <a:sym typeface="Arial" panose="020B0604020202020204" pitchFamily="34" charset="0"/>
              </a:rPr>
              <a:t>。</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sz="2800" dirty="0"/>
              <a:t>  </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s = 0;</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for i = 1:5</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s = s + factor(i);</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end</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s</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在命令窗口运行命令文件，结果如下：</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sz="2800" dirty="0"/>
              <a:t>  </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s = </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153</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4501">
                                            <p:txEl>
                                              <p:charRg st="0" end="36"/>
                                            </p:txEl>
                                          </p:spTgt>
                                        </p:tgtEl>
                                        <p:attrNameLst>
                                          <p:attrName>style.visibility</p:attrName>
                                        </p:attrNameLst>
                                      </p:cBhvr>
                                      <p:to>
                                        <p:strVal val="visible"/>
                                      </p:to>
                                    </p:set>
                                    <p:animEffect transition="in" filter="blinds(horizontal)">
                                      <p:cBhvr>
                                        <p:cTn id="7" dur="500"/>
                                        <p:tgtEl>
                                          <p:spTgt spid="234501">
                                            <p:txEl>
                                              <p:charRg st="0" end="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4501">
                                            <p:txEl>
                                              <p:charRg st="36" end="48"/>
                                            </p:txEl>
                                          </p:spTgt>
                                        </p:tgtEl>
                                        <p:attrNameLst>
                                          <p:attrName>style.visibility</p:attrName>
                                        </p:attrNameLst>
                                      </p:cBhvr>
                                      <p:to>
                                        <p:strVal val="visible"/>
                                      </p:to>
                                    </p:set>
                                    <p:animEffect transition="in" filter="blinds(horizontal)">
                                      <p:cBhvr>
                                        <p:cTn id="12" dur="500"/>
                                        <p:tgtEl>
                                          <p:spTgt spid="234501">
                                            <p:txEl>
                                              <p:charRg st="36" end="48"/>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34501">
                                            <p:txEl>
                                              <p:charRg st="48" end="62"/>
                                            </p:txEl>
                                          </p:spTgt>
                                        </p:tgtEl>
                                        <p:attrNameLst>
                                          <p:attrName>style.visibility</p:attrName>
                                        </p:attrNameLst>
                                      </p:cBhvr>
                                      <p:to>
                                        <p:strVal val="visible"/>
                                      </p:to>
                                    </p:set>
                                    <p:animEffect transition="in" filter="blinds(horizontal)">
                                      <p:cBhvr>
                                        <p:cTn id="15" dur="500"/>
                                        <p:tgtEl>
                                          <p:spTgt spid="234501">
                                            <p:txEl>
                                              <p:charRg st="48" end="6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34501">
                                            <p:txEl>
                                              <p:charRg st="62" end="89"/>
                                            </p:txEl>
                                          </p:spTgt>
                                        </p:tgtEl>
                                        <p:attrNameLst>
                                          <p:attrName>style.visibility</p:attrName>
                                        </p:attrNameLst>
                                      </p:cBhvr>
                                      <p:to>
                                        <p:strVal val="visible"/>
                                      </p:to>
                                    </p:set>
                                    <p:animEffect transition="in" filter="blinds(horizontal)">
                                      <p:cBhvr>
                                        <p:cTn id="18" dur="500"/>
                                        <p:tgtEl>
                                          <p:spTgt spid="234501">
                                            <p:txEl>
                                              <p:charRg st="62" end="89"/>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34501">
                                            <p:txEl>
                                              <p:charRg st="89" end="95"/>
                                            </p:txEl>
                                          </p:spTgt>
                                        </p:tgtEl>
                                        <p:attrNameLst>
                                          <p:attrName>style.visibility</p:attrName>
                                        </p:attrNameLst>
                                      </p:cBhvr>
                                      <p:to>
                                        <p:strVal val="visible"/>
                                      </p:to>
                                    </p:set>
                                    <p:animEffect transition="in" filter="blinds(horizontal)">
                                      <p:cBhvr>
                                        <p:cTn id="21" dur="500"/>
                                        <p:tgtEl>
                                          <p:spTgt spid="234501">
                                            <p:txEl>
                                              <p:charRg st="89" end="9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34501">
                                            <p:txEl>
                                              <p:charRg st="95" end="99"/>
                                            </p:txEl>
                                          </p:spTgt>
                                        </p:tgtEl>
                                        <p:attrNameLst>
                                          <p:attrName>style.visibility</p:attrName>
                                        </p:attrNameLst>
                                      </p:cBhvr>
                                      <p:to>
                                        <p:strVal val="visible"/>
                                      </p:to>
                                    </p:set>
                                    <p:animEffect transition="in" filter="blinds(horizontal)">
                                      <p:cBhvr>
                                        <p:cTn id="24" dur="500"/>
                                        <p:tgtEl>
                                          <p:spTgt spid="234501">
                                            <p:txEl>
                                              <p:charRg st="95" end="9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34501">
                                            <p:txEl>
                                              <p:charRg st="100" end="118"/>
                                            </p:txEl>
                                          </p:spTgt>
                                        </p:tgtEl>
                                        <p:attrNameLst>
                                          <p:attrName>style.visibility</p:attrName>
                                        </p:attrNameLst>
                                      </p:cBhvr>
                                      <p:to>
                                        <p:strVal val="visible"/>
                                      </p:to>
                                    </p:set>
                                    <p:animEffect transition="in" filter="blinds(horizontal)">
                                      <p:cBhvr>
                                        <p:cTn id="29" dur="500"/>
                                        <p:tgtEl>
                                          <p:spTgt spid="234501">
                                            <p:txEl>
                                              <p:charRg st="100" end="11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34501">
                                            <p:txEl>
                                              <p:charRg st="118" end="126"/>
                                            </p:txEl>
                                          </p:spTgt>
                                        </p:tgtEl>
                                        <p:attrNameLst>
                                          <p:attrName>style.visibility</p:attrName>
                                        </p:attrNameLst>
                                      </p:cBhvr>
                                      <p:to>
                                        <p:strVal val="visible"/>
                                      </p:to>
                                    </p:set>
                                    <p:animEffect transition="in" filter="blinds(horizontal)">
                                      <p:cBhvr>
                                        <p:cTn id="34" dur="500"/>
                                        <p:tgtEl>
                                          <p:spTgt spid="234501">
                                            <p:txEl>
                                              <p:charRg st="118" end="126"/>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34501">
                                            <p:txEl>
                                              <p:charRg st="126" end="138"/>
                                            </p:txEl>
                                          </p:spTgt>
                                        </p:tgtEl>
                                        <p:attrNameLst>
                                          <p:attrName>style.visibility</p:attrName>
                                        </p:attrNameLst>
                                      </p:cBhvr>
                                      <p:to>
                                        <p:strVal val="visible"/>
                                      </p:to>
                                    </p:set>
                                    <p:animEffect transition="in" filter="blinds(horizontal)">
                                      <p:cBhvr>
                                        <p:cTn id="37" dur="500"/>
                                        <p:tgtEl>
                                          <p:spTgt spid="234501">
                                            <p:txEl>
                                              <p:charRg st="126" end="1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Rectangle 2"/>
          <p:cNvSpPr>
            <a:spLocks noGrp="1" noChangeArrowheads="1"/>
          </p:cNvSpPr>
          <p:nvPr>
            <p:ph type="title" idx="4294967295"/>
          </p:nvPr>
        </p:nvSpPr>
        <p:spPr>
          <a:xfrm>
            <a:off x="1344613"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7.3.3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函数参数的可调性</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3552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3552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227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35525" name="Rectangle 3"/>
          <p:cNvSpPr>
            <a:spLocks noGrp="1"/>
          </p:cNvSpPr>
          <p:nvPr>
            <p:ph sz="quarter" idx="1"/>
          </p:nvPr>
        </p:nvSpPr>
        <p:spPr>
          <a:xfrm>
            <a:off x="755650" y="1125538"/>
            <a:ext cx="7772400" cy="507523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9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Matlab</a:t>
            </a:r>
            <a:r>
              <a:rPr lang="zh-CN" altLang="en-US" b="1" dirty="0">
                <a:latin typeface="Times New Roman" panose="02020603050405020304" pitchFamily="18" charset="0"/>
                <a:ea typeface="华文楷体" pitchFamily="2" charset="-122"/>
                <a:sym typeface="Arial" panose="020B0604020202020204" pitchFamily="34" charset="0"/>
              </a:rPr>
              <a:t>在函数调用上有一个与一般高级语言不同之处：</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函数所传递参数数目的可调性，即参数的数量可以改变。</a:t>
            </a:r>
            <a:endParaRPr lang="zh-CN" altLang="en-US" b="1" dirty="0">
              <a:solidFill>
                <a:schemeClr val="hlink"/>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在调用函数时，</a:t>
            </a:r>
            <a:r>
              <a:rPr lang="en-US" altLang="zh-CN" b="1" dirty="0">
                <a:latin typeface="Times New Roman" panose="02020603050405020304" pitchFamily="18" charset="0"/>
                <a:ea typeface="华文楷体" pitchFamily="2" charset="-122"/>
                <a:sym typeface="Arial" panose="020B0604020202020204" pitchFamily="34" charset="0"/>
              </a:rPr>
              <a:t>Matlab</a:t>
            </a:r>
            <a:r>
              <a:rPr lang="zh-CN" altLang="en-US" b="1" dirty="0">
                <a:latin typeface="Times New Roman" panose="02020603050405020304" pitchFamily="18" charset="0"/>
                <a:ea typeface="华文楷体" pitchFamily="2" charset="-122"/>
                <a:sym typeface="Arial" panose="020B0604020202020204" pitchFamily="34" charset="0"/>
              </a:rPr>
              <a:t>用两个</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预定义变量</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nargin</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和</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nargout</a:t>
            </a:r>
            <a:r>
              <a:rPr lang="zh-CN" altLang="en-US" b="1" dirty="0">
                <a:latin typeface="Times New Roman" panose="02020603050405020304" pitchFamily="18" charset="0"/>
                <a:ea typeface="华文楷体" pitchFamily="2" charset="-122"/>
                <a:sym typeface="Arial" panose="020B0604020202020204" pitchFamily="34" charset="0"/>
              </a:rPr>
              <a:t>分别记</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录调用该函数时的输入实参和输出实参的个数。</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endParaRPr lang="zh-CN" altLang="en-US" b="1" dirty="0">
              <a:latin typeface="Times New Roman" panose="02020603050405020304" pitchFamily="18" charset="0"/>
              <a:sym typeface="Arial" panose="020B0604020202020204" pitchFamily="34" charset="0"/>
            </a:endParaRPr>
          </a:p>
          <a:p>
            <a:pPr marL="0" lvl="0" indent="0" algn="just" eaLnBrk="1" hangingPunct="1">
              <a:lnSpc>
                <a:spcPct val="7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例7.3-4</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nargin</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用法示例</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zh-CN" altLang="en-US" b="1" dirty="0">
                <a:latin typeface="Times New Roman" panose="02020603050405020304" pitchFamily="18" charset="0"/>
                <a:sym typeface="Arial" panose="020B0604020202020204" pitchFamily="34" charset="0"/>
              </a:rPr>
              <a:t> </a:t>
            </a:r>
            <a:r>
              <a:rPr lang="zh-CN" altLang="en-US" b="1" dirty="0">
                <a:latin typeface="Times New Roman" panose="02020603050405020304" pitchFamily="18" charset="0"/>
                <a:ea typeface="华文楷体" pitchFamily="2" charset="-122"/>
                <a:sym typeface="Arial" panose="020B0604020202020204" pitchFamily="34" charset="0"/>
              </a:rPr>
              <a:t>函数文件</a:t>
            </a:r>
            <a:r>
              <a:rPr lang="en-US" altLang="zh-CN" b="1" dirty="0">
                <a:latin typeface="Times New Roman" panose="02020603050405020304" pitchFamily="18" charset="0"/>
                <a:sym typeface="Arial" panose="020B0604020202020204" pitchFamily="34" charset="0"/>
              </a:rPr>
              <a:t>examp.m:</a:t>
            </a:r>
            <a:endParaRPr lang="en-US" altLang="zh-CN" b="1" dirty="0">
              <a:latin typeface="Times New Roman" panose="02020603050405020304" pitchFamily="18" charset="0"/>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function fout = charray(a,b,c)</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if nargin == 1</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fout = a;end</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if nargin == 2</a:t>
            </a:r>
            <a:endParaRPr lang="en-US" altLang="zh-CN" sz="2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fout = a+b;end</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if nargin == 3</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fout = (a*b*c)/2;</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7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end</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
        <p:nvSpPr>
          <p:cNvPr id="235526" name="Text Box 4"/>
          <p:cNvSpPr txBox="1"/>
          <p:nvPr/>
        </p:nvSpPr>
        <p:spPr>
          <a:xfrm>
            <a:off x="5221288" y="3071813"/>
            <a:ext cx="4033837" cy="2663825"/>
          </a:xfrm>
          <a:prstGeom prst="rect">
            <a:avLst/>
          </a:prstGeom>
          <a:noFill/>
          <a:ln w="9525">
            <a:noFill/>
          </a:ln>
        </p:spPr>
        <p:txBody>
          <a:bodyPr>
            <a:spAutoFit/>
          </a:bodyPr>
          <a:p>
            <a:pPr algn="just" eaLnBrk="1" hangingPunct="1">
              <a:spcBef>
                <a:spcPct val="20000"/>
              </a:spcBef>
              <a:buClr>
                <a:srgbClr val="4D009A"/>
              </a:buClr>
              <a:buFont typeface="Wingdings" panose="05000000000000000000" pitchFamily="2" charset="2"/>
            </a:pPr>
            <a:r>
              <a:rPr lang="zh-CN" altLang="en-US" sz="2000" b="1" dirty="0">
                <a:latin typeface="Times New Roman" panose="02020603050405020304" pitchFamily="18" charset="0"/>
                <a:ea typeface="华文楷体" pitchFamily="2" charset="-122"/>
                <a:sym typeface="Arial" panose="020B0604020202020204" pitchFamily="34" charset="0"/>
              </a:rPr>
              <a:t>命令文件：</a:t>
            </a:r>
            <a:endParaRPr lang="zh-CN" altLang="en-US" sz="2000" b="1" dirty="0">
              <a:latin typeface="Times New Roman" panose="02020603050405020304" pitchFamily="18" charset="0"/>
              <a:ea typeface="华文楷体" pitchFamily="2" charset="-122"/>
              <a:sym typeface="Arial" panose="020B0604020202020204" pitchFamily="34" charset="0"/>
            </a:endParaRPr>
          </a:p>
          <a:p>
            <a:pPr algn="just" eaLnBrk="1" hangingPunct="1">
              <a:spcBef>
                <a:spcPct val="20000"/>
              </a:spcBef>
              <a:buClr>
                <a:srgbClr val="4D009A"/>
              </a:buClr>
              <a:buFont typeface="Wingdings" panose="05000000000000000000" pitchFamily="2" charset="2"/>
            </a:pPr>
            <a:r>
              <a:rPr lang="zh-CN" altLang="en-US" sz="2800" b="1" dirty="0">
                <a:latin typeface="Times New Roman" panose="02020603050405020304" pitchFamily="18" charset="0"/>
                <a:ea typeface="华文楷体" pitchFamily="2" charset="-122"/>
              </a:rPr>
              <a:t> </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x = [1:3];</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spcBef>
                <a:spcPct val="20000"/>
              </a:spcBef>
              <a:buClr>
                <a:srgbClr val="4D009A"/>
              </a:buClr>
              <a:buFont typeface="Wingdings" panose="05000000000000000000" pitchFamily="2" charset="2"/>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y = [1;2;3];</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spcBef>
                <a:spcPct val="20000"/>
              </a:spcBef>
              <a:buClr>
                <a:srgbClr val="4D009A"/>
              </a:buClr>
              <a:buFont typeface="Wingdings" panose="05000000000000000000" pitchFamily="2" charset="2"/>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examp(x)</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spcBef>
                <a:spcPct val="20000"/>
              </a:spcBef>
              <a:buClr>
                <a:srgbClr val="4D009A"/>
              </a:buClr>
              <a:buFont typeface="Wingdings" panose="05000000000000000000" pitchFamily="2" charset="2"/>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examp(x,y’)</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spcBef>
                <a:spcPct val="20000"/>
              </a:spcBef>
              <a:buClr>
                <a:srgbClr val="4D009A"/>
              </a:buClr>
              <a:buFont typeface="Wingdings" panose="05000000000000000000" pitchFamily="2" charset="2"/>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examp(x,y,3)</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525">
                                            <p:txEl>
                                              <p:charRg st="0" end="28"/>
                                            </p:txEl>
                                          </p:spTgt>
                                        </p:tgtEl>
                                        <p:attrNameLst>
                                          <p:attrName>style.visibility</p:attrName>
                                        </p:attrNameLst>
                                      </p:cBhvr>
                                      <p:to>
                                        <p:strVal val="visible"/>
                                      </p:to>
                                    </p:set>
                                    <p:animEffect transition="in" filter="blinds(horizontal)">
                                      <p:cBhvr>
                                        <p:cTn id="7" dur="500"/>
                                        <p:tgtEl>
                                          <p:spTgt spid="235525">
                                            <p:txEl>
                                              <p:charRg st="0" end="2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5525">
                                            <p:txEl>
                                              <p:charRg st="28" end="54"/>
                                            </p:txEl>
                                          </p:spTgt>
                                        </p:tgtEl>
                                        <p:attrNameLst>
                                          <p:attrName>style.visibility</p:attrName>
                                        </p:attrNameLst>
                                      </p:cBhvr>
                                      <p:to>
                                        <p:strVal val="visible"/>
                                      </p:to>
                                    </p:set>
                                    <p:animEffect transition="in" filter="blinds(horizontal)">
                                      <p:cBhvr>
                                        <p:cTn id="12" dur="500"/>
                                        <p:tgtEl>
                                          <p:spTgt spid="235525">
                                            <p:txEl>
                                              <p:charRg st="28" end="5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5525">
                                            <p:txEl>
                                              <p:charRg st="54" end="93"/>
                                            </p:txEl>
                                          </p:spTgt>
                                        </p:tgtEl>
                                        <p:attrNameLst>
                                          <p:attrName>style.visibility</p:attrName>
                                        </p:attrNameLst>
                                      </p:cBhvr>
                                      <p:to>
                                        <p:strVal val="visible"/>
                                      </p:to>
                                    </p:set>
                                    <p:animEffect transition="in" filter="blinds(horizontal)">
                                      <p:cBhvr>
                                        <p:cTn id="17" dur="500"/>
                                        <p:tgtEl>
                                          <p:spTgt spid="235525">
                                            <p:txEl>
                                              <p:charRg st="54" end="9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35525">
                                            <p:txEl>
                                              <p:charRg st="93" end="115"/>
                                            </p:txEl>
                                          </p:spTgt>
                                        </p:tgtEl>
                                        <p:attrNameLst>
                                          <p:attrName>style.visibility</p:attrName>
                                        </p:attrNameLst>
                                      </p:cBhvr>
                                      <p:to>
                                        <p:strVal val="visible"/>
                                      </p:to>
                                    </p:set>
                                    <p:animEffect transition="in" filter="blinds(horizontal)">
                                      <p:cBhvr>
                                        <p:cTn id="20" dur="500"/>
                                        <p:tgtEl>
                                          <p:spTgt spid="235525">
                                            <p:txEl>
                                              <p:charRg st="93" end="11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35525">
                                            <p:txEl>
                                              <p:charRg st="116" end="134"/>
                                            </p:txEl>
                                          </p:spTgt>
                                        </p:tgtEl>
                                        <p:attrNameLst>
                                          <p:attrName>style.visibility</p:attrName>
                                        </p:attrNameLst>
                                      </p:cBhvr>
                                      <p:to>
                                        <p:strVal val="visible"/>
                                      </p:to>
                                    </p:set>
                                    <p:animEffect transition="in" filter="blinds(horizontal)">
                                      <p:cBhvr>
                                        <p:cTn id="25" dur="500"/>
                                        <p:tgtEl>
                                          <p:spTgt spid="235525">
                                            <p:txEl>
                                              <p:charRg st="116" end="13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35525">
                                            <p:txEl>
                                              <p:charRg st="134" end="148"/>
                                            </p:txEl>
                                          </p:spTgt>
                                        </p:tgtEl>
                                        <p:attrNameLst>
                                          <p:attrName>style.visibility</p:attrName>
                                        </p:attrNameLst>
                                      </p:cBhvr>
                                      <p:to>
                                        <p:strVal val="visible"/>
                                      </p:to>
                                    </p:set>
                                    <p:animEffect transition="in" filter="blinds(horizontal)">
                                      <p:cBhvr>
                                        <p:cTn id="28" dur="500"/>
                                        <p:tgtEl>
                                          <p:spTgt spid="235525">
                                            <p:txEl>
                                              <p:charRg st="134" end="14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35525">
                                            <p:txEl>
                                              <p:charRg st="148" end="180"/>
                                            </p:txEl>
                                          </p:spTgt>
                                        </p:tgtEl>
                                        <p:attrNameLst>
                                          <p:attrName>style.visibility</p:attrName>
                                        </p:attrNameLst>
                                      </p:cBhvr>
                                      <p:to>
                                        <p:strVal val="visible"/>
                                      </p:to>
                                    </p:set>
                                    <p:animEffect transition="in" filter="blinds(horizontal)">
                                      <p:cBhvr>
                                        <p:cTn id="33" dur="500"/>
                                        <p:tgtEl>
                                          <p:spTgt spid="235525">
                                            <p:txEl>
                                              <p:charRg st="148" end="180"/>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35525">
                                            <p:txEl>
                                              <p:charRg st="180" end="196"/>
                                            </p:txEl>
                                          </p:spTgt>
                                        </p:tgtEl>
                                        <p:attrNameLst>
                                          <p:attrName>style.visibility</p:attrName>
                                        </p:attrNameLst>
                                      </p:cBhvr>
                                      <p:to>
                                        <p:strVal val="visible"/>
                                      </p:to>
                                    </p:set>
                                    <p:animEffect transition="in" filter="blinds(horizontal)">
                                      <p:cBhvr>
                                        <p:cTn id="36" dur="500"/>
                                        <p:tgtEl>
                                          <p:spTgt spid="235525">
                                            <p:txEl>
                                              <p:charRg st="180" end="196"/>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35525">
                                            <p:txEl>
                                              <p:charRg st="196" end="214"/>
                                            </p:txEl>
                                          </p:spTgt>
                                        </p:tgtEl>
                                        <p:attrNameLst>
                                          <p:attrName>style.visibility</p:attrName>
                                        </p:attrNameLst>
                                      </p:cBhvr>
                                      <p:to>
                                        <p:strVal val="visible"/>
                                      </p:to>
                                    </p:set>
                                    <p:animEffect transition="in" filter="blinds(horizontal)">
                                      <p:cBhvr>
                                        <p:cTn id="39" dur="500"/>
                                        <p:tgtEl>
                                          <p:spTgt spid="235525">
                                            <p:txEl>
                                              <p:charRg st="196" end="21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235525">
                                            <p:txEl>
                                              <p:charRg st="214" end="230"/>
                                            </p:txEl>
                                          </p:spTgt>
                                        </p:tgtEl>
                                        <p:attrNameLst>
                                          <p:attrName>style.visibility</p:attrName>
                                        </p:attrNameLst>
                                      </p:cBhvr>
                                      <p:to>
                                        <p:strVal val="visible"/>
                                      </p:to>
                                    </p:set>
                                    <p:animEffect transition="in" filter="blinds(horizontal)">
                                      <p:cBhvr>
                                        <p:cTn id="42" dur="500"/>
                                        <p:tgtEl>
                                          <p:spTgt spid="235525">
                                            <p:txEl>
                                              <p:charRg st="214" end="230"/>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35525">
                                            <p:txEl>
                                              <p:charRg st="230" end="250"/>
                                            </p:txEl>
                                          </p:spTgt>
                                        </p:tgtEl>
                                        <p:attrNameLst>
                                          <p:attrName>style.visibility</p:attrName>
                                        </p:attrNameLst>
                                      </p:cBhvr>
                                      <p:to>
                                        <p:strVal val="visible"/>
                                      </p:to>
                                    </p:set>
                                    <p:animEffect transition="in" filter="blinds(horizontal)">
                                      <p:cBhvr>
                                        <p:cTn id="45" dur="500"/>
                                        <p:tgtEl>
                                          <p:spTgt spid="235525">
                                            <p:txEl>
                                              <p:charRg st="230" end="250"/>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235525">
                                            <p:txEl>
                                              <p:charRg st="250" end="265"/>
                                            </p:txEl>
                                          </p:spTgt>
                                        </p:tgtEl>
                                        <p:attrNameLst>
                                          <p:attrName>style.visibility</p:attrName>
                                        </p:attrNameLst>
                                      </p:cBhvr>
                                      <p:to>
                                        <p:strVal val="visible"/>
                                      </p:to>
                                    </p:set>
                                    <p:animEffect transition="in" filter="blinds(horizontal)">
                                      <p:cBhvr>
                                        <p:cTn id="48" dur="500"/>
                                        <p:tgtEl>
                                          <p:spTgt spid="235525">
                                            <p:txEl>
                                              <p:charRg st="250" end="265"/>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235525">
                                            <p:txEl>
                                              <p:charRg st="265" end="288"/>
                                            </p:txEl>
                                          </p:spTgt>
                                        </p:tgtEl>
                                        <p:attrNameLst>
                                          <p:attrName>style.visibility</p:attrName>
                                        </p:attrNameLst>
                                      </p:cBhvr>
                                      <p:to>
                                        <p:strVal val="visible"/>
                                      </p:to>
                                    </p:set>
                                    <p:animEffect transition="in" filter="blinds(horizontal)">
                                      <p:cBhvr>
                                        <p:cTn id="51" dur="500"/>
                                        <p:tgtEl>
                                          <p:spTgt spid="235525">
                                            <p:txEl>
                                              <p:charRg st="265" end="28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235525">
                                            <p:txEl>
                                              <p:charRg st="288" end="293"/>
                                            </p:txEl>
                                          </p:spTgt>
                                        </p:tgtEl>
                                        <p:attrNameLst>
                                          <p:attrName>style.visibility</p:attrName>
                                        </p:attrNameLst>
                                      </p:cBhvr>
                                      <p:to>
                                        <p:strVal val="visible"/>
                                      </p:to>
                                    </p:set>
                                    <p:animEffect transition="in" filter="blinds(horizontal)">
                                      <p:cBhvr>
                                        <p:cTn id="54" dur="500"/>
                                        <p:tgtEl>
                                          <p:spTgt spid="235525">
                                            <p:txEl>
                                              <p:charRg st="288" end="29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235526">
                                            <p:txEl>
                                              <p:charRg st="0" end="6"/>
                                            </p:txEl>
                                          </p:spTgt>
                                        </p:tgtEl>
                                        <p:attrNameLst>
                                          <p:attrName>style.visibility</p:attrName>
                                        </p:attrNameLst>
                                      </p:cBhvr>
                                      <p:to>
                                        <p:strVal val="visible"/>
                                      </p:to>
                                    </p:set>
                                    <p:animEffect transition="in" filter="blinds(horizontal)">
                                      <p:cBhvr>
                                        <p:cTn id="59" dur="500"/>
                                        <p:tgtEl>
                                          <p:spTgt spid="235526">
                                            <p:txEl>
                                              <p:charRg st="0" end="6"/>
                                            </p:txEl>
                                          </p:spTgt>
                                        </p:tgtEl>
                                      </p:cBhvr>
                                    </p:animEffect>
                                  </p:childTnLst>
                                </p:cTn>
                              </p:par>
                              <p:par>
                                <p:cTn id="60" presetID="3" presetClass="entr" presetSubtype="10" fill="hold" nodeType="withEffect">
                                  <p:stCondLst>
                                    <p:cond delay="0"/>
                                  </p:stCondLst>
                                  <p:childTnLst>
                                    <p:set>
                                      <p:cBhvr>
                                        <p:cTn id="61" dur="1" fill="hold">
                                          <p:stCondLst>
                                            <p:cond delay="0"/>
                                          </p:stCondLst>
                                        </p:cTn>
                                        <p:tgtEl>
                                          <p:spTgt spid="235526">
                                            <p:txEl>
                                              <p:charRg st="6" end="18"/>
                                            </p:txEl>
                                          </p:spTgt>
                                        </p:tgtEl>
                                        <p:attrNameLst>
                                          <p:attrName>style.visibility</p:attrName>
                                        </p:attrNameLst>
                                      </p:cBhvr>
                                      <p:to>
                                        <p:strVal val="visible"/>
                                      </p:to>
                                    </p:set>
                                    <p:animEffect transition="in" filter="blinds(horizontal)">
                                      <p:cBhvr>
                                        <p:cTn id="62" dur="500"/>
                                        <p:tgtEl>
                                          <p:spTgt spid="235526">
                                            <p:txEl>
                                              <p:charRg st="6" end="18"/>
                                            </p:txEl>
                                          </p:spTgt>
                                        </p:tgtEl>
                                      </p:cBhvr>
                                    </p:animEffect>
                                  </p:childTnLst>
                                </p:cTn>
                              </p:par>
                              <p:par>
                                <p:cTn id="63" presetID="3" presetClass="entr" presetSubtype="10" fill="hold" nodeType="withEffect">
                                  <p:stCondLst>
                                    <p:cond delay="0"/>
                                  </p:stCondLst>
                                  <p:childTnLst>
                                    <p:set>
                                      <p:cBhvr>
                                        <p:cTn id="64" dur="1" fill="hold">
                                          <p:stCondLst>
                                            <p:cond delay="0"/>
                                          </p:stCondLst>
                                        </p:cTn>
                                        <p:tgtEl>
                                          <p:spTgt spid="235526">
                                            <p:txEl>
                                              <p:charRg st="18" end="32"/>
                                            </p:txEl>
                                          </p:spTgt>
                                        </p:tgtEl>
                                        <p:attrNameLst>
                                          <p:attrName>style.visibility</p:attrName>
                                        </p:attrNameLst>
                                      </p:cBhvr>
                                      <p:to>
                                        <p:strVal val="visible"/>
                                      </p:to>
                                    </p:set>
                                    <p:animEffect transition="in" filter="blinds(horizontal)">
                                      <p:cBhvr>
                                        <p:cTn id="65" dur="500"/>
                                        <p:tgtEl>
                                          <p:spTgt spid="235526">
                                            <p:txEl>
                                              <p:charRg st="18" end="32"/>
                                            </p:txEl>
                                          </p:spTgt>
                                        </p:tgtEl>
                                      </p:cBhvr>
                                    </p:animEffect>
                                  </p:childTnLst>
                                </p:cTn>
                              </p:par>
                              <p:par>
                                <p:cTn id="66" presetID="3" presetClass="entr" presetSubtype="10" fill="hold" nodeType="withEffect">
                                  <p:stCondLst>
                                    <p:cond delay="0"/>
                                  </p:stCondLst>
                                  <p:childTnLst>
                                    <p:set>
                                      <p:cBhvr>
                                        <p:cTn id="67" dur="1" fill="hold">
                                          <p:stCondLst>
                                            <p:cond delay="0"/>
                                          </p:stCondLst>
                                        </p:cTn>
                                        <p:tgtEl>
                                          <p:spTgt spid="235526">
                                            <p:txEl>
                                              <p:charRg st="32" end="42"/>
                                            </p:txEl>
                                          </p:spTgt>
                                        </p:tgtEl>
                                        <p:attrNameLst>
                                          <p:attrName>style.visibility</p:attrName>
                                        </p:attrNameLst>
                                      </p:cBhvr>
                                      <p:to>
                                        <p:strVal val="visible"/>
                                      </p:to>
                                    </p:set>
                                    <p:animEffect transition="in" filter="blinds(horizontal)">
                                      <p:cBhvr>
                                        <p:cTn id="68" dur="500"/>
                                        <p:tgtEl>
                                          <p:spTgt spid="235526">
                                            <p:txEl>
                                              <p:charRg st="32" end="42"/>
                                            </p:txEl>
                                          </p:spTgt>
                                        </p:tgtEl>
                                      </p:cBhvr>
                                    </p:animEffect>
                                  </p:childTnLst>
                                </p:cTn>
                              </p:par>
                              <p:par>
                                <p:cTn id="69" presetID="3" presetClass="entr" presetSubtype="10" fill="hold" nodeType="withEffect">
                                  <p:stCondLst>
                                    <p:cond delay="0"/>
                                  </p:stCondLst>
                                  <p:childTnLst>
                                    <p:set>
                                      <p:cBhvr>
                                        <p:cTn id="70" dur="1" fill="hold">
                                          <p:stCondLst>
                                            <p:cond delay="0"/>
                                          </p:stCondLst>
                                        </p:cTn>
                                        <p:tgtEl>
                                          <p:spTgt spid="235526">
                                            <p:txEl>
                                              <p:charRg st="42" end="55"/>
                                            </p:txEl>
                                          </p:spTgt>
                                        </p:tgtEl>
                                        <p:attrNameLst>
                                          <p:attrName>style.visibility</p:attrName>
                                        </p:attrNameLst>
                                      </p:cBhvr>
                                      <p:to>
                                        <p:strVal val="visible"/>
                                      </p:to>
                                    </p:set>
                                    <p:animEffect transition="in" filter="blinds(horizontal)">
                                      <p:cBhvr>
                                        <p:cTn id="71" dur="500"/>
                                        <p:tgtEl>
                                          <p:spTgt spid="235526">
                                            <p:txEl>
                                              <p:charRg st="42" end="55"/>
                                            </p:txEl>
                                          </p:spTgt>
                                        </p:tgtEl>
                                      </p:cBhvr>
                                    </p:animEffect>
                                  </p:childTnLst>
                                </p:cTn>
                              </p:par>
                              <p:par>
                                <p:cTn id="72" presetID="3" presetClass="entr" presetSubtype="10" fill="hold" nodeType="withEffect">
                                  <p:stCondLst>
                                    <p:cond delay="0"/>
                                  </p:stCondLst>
                                  <p:childTnLst>
                                    <p:set>
                                      <p:cBhvr>
                                        <p:cTn id="73" dur="1" fill="hold">
                                          <p:stCondLst>
                                            <p:cond delay="0"/>
                                          </p:stCondLst>
                                        </p:cTn>
                                        <p:tgtEl>
                                          <p:spTgt spid="235526">
                                            <p:txEl>
                                              <p:charRg st="55" end="69"/>
                                            </p:txEl>
                                          </p:spTgt>
                                        </p:tgtEl>
                                        <p:attrNameLst>
                                          <p:attrName>style.visibility</p:attrName>
                                        </p:attrNameLst>
                                      </p:cBhvr>
                                      <p:to>
                                        <p:strVal val="visible"/>
                                      </p:to>
                                    </p:set>
                                    <p:animEffect transition="in" filter="blinds(horizontal)">
                                      <p:cBhvr>
                                        <p:cTn id="74" dur="500"/>
                                        <p:tgtEl>
                                          <p:spTgt spid="235526">
                                            <p:txEl>
                                              <p:charRg st="55" end="6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2" name="Rectangle 2"/>
          <p:cNvSpPr>
            <a:spLocks noGrp="1" noChangeArrowheads="1"/>
          </p:cNvSpPr>
          <p:nvPr>
            <p:ph type="title" idx="4294967295"/>
          </p:nvPr>
        </p:nvSpPr>
        <p:spPr>
          <a:xfrm>
            <a:off x="1344613"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7.3.4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全局变量与局部变量</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3654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3654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228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36549" name="Rectangle 3"/>
          <p:cNvSpPr>
            <a:spLocks noGrp="1"/>
          </p:cNvSpPr>
          <p:nvPr>
            <p:ph sz="quarter" idx="1"/>
          </p:nvPr>
        </p:nvSpPr>
        <p:spPr>
          <a:xfrm>
            <a:off x="827088" y="1125538"/>
            <a:ext cx="7956550" cy="507523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Matlab</a:t>
            </a:r>
            <a:r>
              <a:rPr lang="zh-CN" altLang="en-US" b="1" dirty="0">
                <a:latin typeface="Times New Roman" panose="02020603050405020304" pitchFamily="18" charset="0"/>
                <a:ea typeface="华文楷体" pitchFamily="2" charset="-122"/>
                <a:sym typeface="Arial" panose="020B0604020202020204" pitchFamily="34" charset="0"/>
              </a:rPr>
              <a:t>中，函数文件中的变量是</a:t>
            </a: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局部变量</a:t>
            </a:r>
            <a:r>
              <a:rPr lang="zh-CN" altLang="en-US" dirty="0">
                <a:solidFill>
                  <a:schemeClr val="hlink"/>
                </a:solidFill>
                <a:sym typeface="Arial" panose="020B0604020202020204" pitchFamily="34" charset="0"/>
              </a:rPr>
              <a:t>。</a:t>
            </a:r>
            <a:endParaRPr lang="zh-CN" altLang="en-US" dirty="0">
              <a:solidFill>
                <a:schemeClr val="hlink"/>
              </a:solidFill>
              <a:sym typeface="Arial" panose="020B0604020202020204" pitchFamily="34" charset="0"/>
            </a:endParaRPr>
          </a:p>
          <a:p>
            <a:pPr lvl="0" algn="just" eaLnBrk="1" hangingPunct="1">
              <a:lnSpc>
                <a:spcPct val="9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如在若干函数中，都把某一变量定义为全局变量，那么这些函数将</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共用这个变量。</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全局变量的作用域是整个</a:t>
            </a:r>
            <a:r>
              <a:rPr lang="en-US" altLang="zh-CN" b="1" dirty="0">
                <a:solidFill>
                  <a:schemeClr val="hlink"/>
                </a:solidFill>
                <a:latin typeface="Times New Roman" panose="02020603050405020304" pitchFamily="18" charset="0"/>
                <a:ea typeface="华文楷体" pitchFamily="2" charset="-122"/>
                <a:sym typeface="Arial" panose="020B0604020202020204" pitchFamily="34" charset="0"/>
              </a:rPr>
              <a:t>Matlab</a:t>
            </a: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的工作空间，所有函数都可以对它</a:t>
            </a:r>
            <a:endParaRPr lang="zh-CN" altLang="en-US" b="1" dirty="0">
              <a:solidFill>
                <a:schemeClr val="hlink"/>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进行存取和修改。</a:t>
            </a:r>
            <a:endParaRPr lang="zh-CN" altLang="en-US" b="1" dirty="0">
              <a:solidFill>
                <a:schemeClr val="hlink"/>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全局变量用</a:t>
            </a:r>
            <a:r>
              <a:rPr lang="en-US" altLang="zh-CN" b="1" dirty="0">
                <a:latin typeface="Times New Roman" panose="02020603050405020304" pitchFamily="18" charset="0"/>
                <a:ea typeface="华文楷体" pitchFamily="2" charset="-122"/>
                <a:sym typeface="Arial" panose="020B0604020202020204" pitchFamily="34" charset="0"/>
              </a:rPr>
              <a:t>global</a:t>
            </a:r>
            <a:r>
              <a:rPr lang="zh-CN" altLang="en-US" b="1" dirty="0">
                <a:latin typeface="Times New Roman" panose="02020603050405020304" pitchFamily="18" charset="0"/>
                <a:ea typeface="华文楷体" pitchFamily="2" charset="-122"/>
                <a:sym typeface="Arial" panose="020B0604020202020204" pitchFamily="34" charset="0"/>
              </a:rPr>
              <a:t>命令定义，格式为：</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 </a:t>
            </a:r>
            <a:r>
              <a:rPr lang="en-US" altLang="zh-CN" b="1" dirty="0">
                <a:latin typeface="Times New Roman" panose="02020603050405020304" pitchFamily="18" charset="0"/>
                <a:ea typeface="华文楷体" pitchFamily="2" charset="-122"/>
                <a:sym typeface="Arial" panose="020B0604020202020204" pitchFamily="34" charset="0"/>
              </a:rPr>
              <a:t>global </a:t>
            </a:r>
            <a:r>
              <a:rPr lang="zh-CN" altLang="en-US" b="1" dirty="0">
                <a:latin typeface="Times New Roman" panose="02020603050405020304" pitchFamily="18" charset="0"/>
                <a:ea typeface="华文楷体" pitchFamily="2" charset="-122"/>
                <a:sym typeface="Arial" panose="020B0604020202020204" pitchFamily="34" charset="0"/>
              </a:rPr>
              <a:t>变量名</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 例7.3-5</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 </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全局变量应用示例。</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sz="1900" dirty="0"/>
              <a:t> </a:t>
            </a:r>
            <a:r>
              <a:rPr lang="zh-CN" altLang="en-US" b="1" dirty="0">
                <a:latin typeface="Times New Roman" panose="02020603050405020304" pitchFamily="18" charset="0"/>
                <a:ea typeface="华文楷体" pitchFamily="2" charset="-122"/>
                <a:sym typeface="Arial" panose="020B0604020202020204" pitchFamily="34" charset="0"/>
              </a:rPr>
              <a:t>先建立函数文件</a:t>
            </a:r>
            <a:r>
              <a:rPr lang="en-US" altLang="zh-CN" b="1" dirty="0">
                <a:latin typeface="Times New Roman" panose="02020603050405020304" pitchFamily="18" charset="0"/>
                <a:ea typeface="华文楷体" pitchFamily="2" charset="-122"/>
                <a:sym typeface="Arial" panose="020B0604020202020204" pitchFamily="34" charset="0"/>
              </a:rPr>
              <a:t>wadd.m</a:t>
            </a:r>
            <a:r>
              <a:rPr lang="zh-CN" altLang="en-US" b="1" dirty="0">
                <a:latin typeface="Times New Roman" panose="02020603050405020304" pitchFamily="18" charset="0"/>
                <a:ea typeface="华文楷体" pitchFamily="2" charset="-122"/>
                <a:sym typeface="Arial" panose="020B0604020202020204" pitchFamily="34" charset="0"/>
              </a:rPr>
              <a:t>，该函数将输入的参数加权相加：</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sz="1500" dirty="0"/>
              <a:t> </a:t>
            </a: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function f = wadd(x,y)</a:t>
            </a:r>
            <a:r>
              <a:rPr lang="en-US" altLang="zh-CN" sz="1500" dirty="0">
                <a:solidFill>
                  <a:schemeClr val="hlink"/>
                </a:solidFill>
              </a:rPr>
              <a:t>                                      </a:t>
            </a:r>
            <a:r>
              <a:rPr lang="zh-CN" altLang="en-US" sz="1500" dirty="0">
                <a:solidFill>
                  <a:schemeClr val="hlink"/>
                </a:solidFill>
              </a:rPr>
              <a:t> </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BETA = 2;</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500" dirty="0">
                <a:solidFill>
                  <a:schemeClr val="hlink"/>
                </a:solidFill>
              </a:rPr>
              <a:t> </a:t>
            </a: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global ALPHA BETA   </a:t>
            </a:r>
            <a:r>
              <a:rPr lang="en-US" altLang="zh-CN" sz="1500" dirty="0">
                <a:solidFill>
                  <a:schemeClr val="hlink"/>
                </a:solidFill>
              </a:rPr>
              <a:t>                                     </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s = wadd(1,2)</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 f = ALPHA*x + BETA*y;  </a:t>
            </a:r>
            <a:r>
              <a:rPr lang="en-US" altLang="zh-CN" sz="1500" dirty="0">
                <a:solidFill>
                  <a:schemeClr val="hlink"/>
                </a:solidFill>
              </a:rPr>
              <a:t> </a:t>
            </a:r>
            <a:r>
              <a:rPr lang="en-US" altLang="zh-CN" sz="1900" dirty="0">
                <a:solidFill>
                  <a:schemeClr val="hlink"/>
                </a:solidFill>
              </a:rPr>
              <a:t>                         </a:t>
            </a:r>
            <a:r>
              <a:rPr lang="zh-CN" altLang="en-US" b="1" dirty="0">
                <a:solidFill>
                  <a:schemeClr val="hlink"/>
                </a:solidFill>
                <a:latin typeface="Times New Roman" panose="02020603050405020304" pitchFamily="18" charset="0"/>
                <a:ea typeface="华文楷体" pitchFamily="2" charset="-122"/>
                <a:sym typeface="Arial" panose="020B0604020202020204" pitchFamily="34" charset="0"/>
              </a:rPr>
              <a:t>输出为：</a:t>
            </a:r>
            <a:endParaRPr lang="zh-CN" altLang="en-US" b="1" dirty="0">
              <a:solidFill>
                <a:schemeClr val="hlink"/>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zh-CN" altLang="en-US" sz="1900" dirty="0">
                <a:solidFill>
                  <a:schemeClr val="hlink"/>
                </a:solidFill>
              </a:rPr>
              <a:t> </a:t>
            </a:r>
            <a:r>
              <a:rPr lang="zh-CN" altLang="en-US" b="1" dirty="0">
                <a:latin typeface="Times New Roman" panose="02020603050405020304" pitchFamily="18" charset="0"/>
                <a:ea typeface="华文楷体" pitchFamily="2" charset="-122"/>
                <a:sym typeface="Arial" panose="020B0604020202020204" pitchFamily="34" charset="0"/>
              </a:rPr>
              <a:t>在命令窗口中输入： </a:t>
            </a:r>
            <a:r>
              <a:rPr lang="zh-CN" altLang="en-US" sz="1900" dirty="0"/>
              <a:t>                                   </a:t>
            </a:r>
            <a:r>
              <a:rPr lang="zh-CN" altLang="en-US" sz="1800" b="1" dirty="0">
                <a:latin typeface="Times New Roman" panose="02020603050405020304" pitchFamily="18" charset="0"/>
                <a:sym typeface="Arial" panose="020B0604020202020204" pitchFamily="34" charset="0"/>
              </a:rPr>
              <a:t> </a:t>
            </a:r>
            <a:r>
              <a:rPr lang="en-US" altLang="zh-CN" sz="1800" b="1" dirty="0">
                <a:latin typeface="Times New Roman" panose="02020603050405020304" pitchFamily="18" charset="0"/>
                <a:sym typeface="Arial" panose="020B0604020202020204" pitchFamily="34" charset="0"/>
              </a:rPr>
              <a:t>s = </a:t>
            </a:r>
            <a:endParaRPr lang="en-US" altLang="zh-CN" sz="1800" b="1" dirty="0">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900" dirty="0"/>
              <a:t> </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global ALPHA BETA </a:t>
            </a:r>
            <a:r>
              <a:rPr lang="en-US" altLang="zh-CN" sz="1900" dirty="0"/>
              <a:t>                                   </a:t>
            </a:r>
            <a:r>
              <a:rPr lang="en-US" altLang="zh-CN" sz="1800" b="1" dirty="0">
                <a:latin typeface="Times New Roman" panose="02020603050405020304" pitchFamily="18" charset="0"/>
                <a:sym typeface="Arial" panose="020B0604020202020204" pitchFamily="34" charset="0"/>
              </a:rPr>
              <a:t>5</a:t>
            </a:r>
            <a:endParaRPr lang="en-US" altLang="zh-CN" sz="1800" b="1" dirty="0">
              <a:latin typeface="Times New Roman" panose="02020603050405020304" pitchFamily="18" charset="0"/>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900" dirty="0"/>
              <a:t> </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ALPHA = 1;</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6549">
                                            <p:txEl>
                                              <p:charRg st="0" end="23"/>
                                            </p:txEl>
                                          </p:spTgt>
                                        </p:tgtEl>
                                        <p:attrNameLst>
                                          <p:attrName>style.visibility</p:attrName>
                                        </p:attrNameLst>
                                      </p:cBhvr>
                                      <p:to>
                                        <p:strVal val="visible"/>
                                      </p:to>
                                    </p:set>
                                    <p:animEffect transition="in" filter="blinds(horizontal)">
                                      <p:cBhvr>
                                        <p:cTn id="7" dur="500"/>
                                        <p:tgtEl>
                                          <p:spTgt spid="236549">
                                            <p:txEl>
                                              <p:charRg st="0" end="2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6549">
                                            <p:txEl>
                                              <p:charRg st="23" end="53"/>
                                            </p:txEl>
                                          </p:spTgt>
                                        </p:tgtEl>
                                        <p:attrNameLst>
                                          <p:attrName>style.visibility</p:attrName>
                                        </p:attrNameLst>
                                      </p:cBhvr>
                                      <p:to>
                                        <p:strVal val="visible"/>
                                      </p:to>
                                    </p:set>
                                    <p:animEffect transition="in" filter="blinds(horizontal)">
                                      <p:cBhvr>
                                        <p:cTn id="10" dur="500"/>
                                        <p:tgtEl>
                                          <p:spTgt spid="236549">
                                            <p:txEl>
                                              <p:charRg st="23" end="5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36549">
                                            <p:txEl>
                                              <p:charRg st="53" end="61"/>
                                            </p:txEl>
                                          </p:spTgt>
                                        </p:tgtEl>
                                        <p:attrNameLst>
                                          <p:attrName>style.visibility</p:attrName>
                                        </p:attrNameLst>
                                      </p:cBhvr>
                                      <p:to>
                                        <p:strVal val="visible"/>
                                      </p:to>
                                    </p:set>
                                    <p:animEffect transition="in" filter="blinds(horizontal)">
                                      <p:cBhvr>
                                        <p:cTn id="13" dur="500"/>
                                        <p:tgtEl>
                                          <p:spTgt spid="236549">
                                            <p:txEl>
                                              <p:charRg st="53" end="6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36549">
                                            <p:txEl>
                                              <p:charRg st="61" end="94"/>
                                            </p:txEl>
                                          </p:spTgt>
                                        </p:tgtEl>
                                        <p:attrNameLst>
                                          <p:attrName>style.visibility</p:attrName>
                                        </p:attrNameLst>
                                      </p:cBhvr>
                                      <p:to>
                                        <p:strVal val="visible"/>
                                      </p:to>
                                    </p:set>
                                    <p:animEffect transition="in" filter="blinds(horizontal)">
                                      <p:cBhvr>
                                        <p:cTn id="18" dur="500"/>
                                        <p:tgtEl>
                                          <p:spTgt spid="236549">
                                            <p:txEl>
                                              <p:charRg st="61" end="9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36549">
                                            <p:txEl>
                                              <p:charRg st="94" end="103"/>
                                            </p:txEl>
                                          </p:spTgt>
                                        </p:tgtEl>
                                        <p:attrNameLst>
                                          <p:attrName>style.visibility</p:attrName>
                                        </p:attrNameLst>
                                      </p:cBhvr>
                                      <p:to>
                                        <p:strVal val="visible"/>
                                      </p:to>
                                    </p:set>
                                    <p:animEffect transition="in" filter="blinds(horizontal)">
                                      <p:cBhvr>
                                        <p:cTn id="21" dur="500"/>
                                        <p:tgtEl>
                                          <p:spTgt spid="236549">
                                            <p:txEl>
                                              <p:charRg st="94" end="10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36549">
                                            <p:txEl>
                                              <p:charRg st="103" end="124"/>
                                            </p:txEl>
                                          </p:spTgt>
                                        </p:tgtEl>
                                        <p:attrNameLst>
                                          <p:attrName>style.visibility</p:attrName>
                                        </p:attrNameLst>
                                      </p:cBhvr>
                                      <p:to>
                                        <p:strVal val="visible"/>
                                      </p:to>
                                    </p:set>
                                    <p:animEffect transition="in" filter="blinds(horizontal)">
                                      <p:cBhvr>
                                        <p:cTn id="26" dur="500"/>
                                        <p:tgtEl>
                                          <p:spTgt spid="236549">
                                            <p:txEl>
                                              <p:charRg st="103" end="12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36549">
                                            <p:txEl>
                                              <p:charRg st="124" end="136"/>
                                            </p:txEl>
                                          </p:spTgt>
                                        </p:tgtEl>
                                        <p:attrNameLst>
                                          <p:attrName>style.visibility</p:attrName>
                                        </p:attrNameLst>
                                      </p:cBhvr>
                                      <p:to>
                                        <p:strVal val="visible"/>
                                      </p:to>
                                    </p:set>
                                    <p:animEffect transition="in" filter="blinds(horizontal)">
                                      <p:cBhvr>
                                        <p:cTn id="29" dur="500"/>
                                        <p:tgtEl>
                                          <p:spTgt spid="236549">
                                            <p:txEl>
                                              <p:charRg st="124" end="13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36549">
                                            <p:txEl>
                                              <p:charRg st="136" end="154"/>
                                            </p:txEl>
                                          </p:spTgt>
                                        </p:tgtEl>
                                        <p:attrNameLst>
                                          <p:attrName>style.visibility</p:attrName>
                                        </p:attrNameLst>
                                      </p:cBhvr>
                                      <p:to>
                                        <p:strVal val="visible"/>
                                      </p:to>
                                    </p:set>
                                    <p:animEffect transition="in" filter="blinds(horizontal)">
                                      <p:cBhvr>
                                        <p:cTn id="34" dur="500"/>
                                        <p:tgtEl>
                                          <p:spTgt spid="236549">
                                            <p:txEl>
                                              <p:charRg st="136" end="15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36549">
                                            <p:txEl>
                                              <p:charRg st="154" end="184"/>
                                            </p:txEl>
                                          </p:spTgt>
                                        </p:tgtEl>
                                        <p:attrNameLst>
                                          <p:attrName>style.visibility</p:attrName>
                                        </p:attrNameLst>
                                      </p:cBhvr>
                                      <p:to>
                                        <p:strVal val="visible"/>
                                      </p:to>
                                    </p:set>
                                    <p:animEffect transition="in" filter="blinds(horizontal)">
                                      <p:cBhvr>
                                        <p:cTn id="39" dur="500"/>
                                        <p:tgtEl>
                                          <p:spTgt spid="236549">
                                            <p:txEl>
                                              <p:charRg st="154" end="18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36549">
                                            <p:txEl>
                                              <p:charRg st="184" end="256"/>
                                            </p:txEl>
                                          </p:spTgt>
                                        </p:tgtEl>
                                        <p:attrNameLst>
                                          <p:attrName>style.visibility</p:attrName>
                                        </p:attrNameLst>
                                      </p:cBhvr>
                                      <p:to>
                                        <p:strVal val="visible"/>
                                      </p:to>
                                    </p:set>
                                    <p:animEffect transition="in" filter="blinds(horizontal)">
                                      <p:cBhvr>
                                        <p:cTn id="44" dur="500"/>
                                        <p:tgtEl>
                                          <p:spTgt spid="236549">
                                            <p:txEl>
                                              <p:charRg st="184" end="256"/>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36549">
                                            <p:txEl>
                                              <p:charRg st="256" end="328"/>
                                            </p:txEl>
                                          </p:spTgt>
                                        </p:tgtEl>
                                        <p:attrNameLst>
                                          <p:attrName>style.visibility</p:attrName>
                                        </p:attrNameLst>
                                      </p:cBhvr>
                                      <p:to>
                                        <p:strVal val="visible"/>
                                      </p:to>
                                    </p:set>
                                    <p:animEffect transition="in" filter="blinds(horizontal)">
                                      <p:cBhvr>
                                        <p:cTn id="47" dur="500"/>
                                        <p:tgtEl>
                                          <p:spTgt spid="236549">
                                            <p:txEl>
                                              <p:charRg st="256" end="328"/>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236549">
                                            <p:txEl>
                                              <p:charRg st="328" end="383"/>
                                            </p:txEl>
                                          </p:spTgt>
                                        </p:tgtEl>
                                        <p:attrNameLst>
                                          <p:attrName>style.visibility</p:attrName>
                                        </p:attrNameLst>
                                      </p:cBhvr>
                                      <p:to>
                                        <p:strVal val="visible"/>
                                      </p:to>
                                    </p:set>
                                    <p:animEffect transition="in" filter="blinds(horizontal)">
                                      <p:cBhvr>
                                        <p:cTn id="50" dur="500"/>
                                        <p:tgtEl>
                                          <p:spTgt spid="236549">
                                            <p:txEl>
                                              <p:charRg st="328" end="383"/>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236549">
                                            <p:txEl>
                                              <p:charRg st="383" end="435"/>
                                            </p:txEl>
                                          </p:spTgt>
                                        </p:tgtEl>
                                        <p:attrNameLst>
                                          <p:attrName>style.visibility</p:attrName>
                                        </p:attrNameLst>
                                      </p:cBhvr>
                                      <p:to>
                                        <p:strVal val="visible"/>
                                      </p:to>
                                    </p:set>
                                    <p:animEffect transition="in" filter="blinds(horizontal)">
                                      <p:cBhvr>
                                        <p:cTn id="53" dur="500"/>
                                        <p:tgtEl>
                                          <p:spTgt spid="236549">
                                            <p:txEl>
                                              <p:charRg st="383" end="435"/>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236549">
                                            <p:txEl>
                                              <p:charRg st="435" end="491"/>
                                            </p:txEl>
                                          </p:spTgt>
                                        </p:tgtEl>
                                        <p:attrNameLst>
                                          <p:attrName>style.visibility</p:attrName>
                                        </p:attrNameLst>
                                      </p:cBhvr>
                                      <p:to>
                                        <p:strVal val="visible"/>
                                      </p:to>
                                    </p:set>
                                    <p:animEffect transition="in" filter="blinds(horizontal)">
                                      <p:cBhvr>
                                        <p:cTn id="56" dur="500"/>
                                        <p:tgtEl>
                                          <p:spTgt spid="236549">
                                            <p:txEl>
                                              <p:charRg st="435" end="491"/>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236549">
                                            <p:txEl>
                                              <p:charRg st="491" end="503"/>
                                            </p:txEl>
                                          </p:spTgt>
                                        </p:tgtEl>
                                        <p:attrNameLst>
                                          <p:attrName>style.visibility</p:attrName>
                                        </p:attrNameLst>
                                      </p:cBhvr>
                                      <p:to>
                                        <p:strVal val="visible"/>
                                      </p:to>
                                    </p:set>
                                    <p:animEffect transition="in" filter="blinds(horizontal)">
                                      <p:cBhvr>
                                        <p:cTn id="59" dur="500"/>
                                        <p:tgtEl>
                                          <p:spTgt spid="236549">
                                            <p:txEl>
                                              <p:charRg st="491" end="50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6" name="Rectangle 2"/>
          <p:cNvSpPr>
            <a:spLocks noGrp="1" noChangeArrowheads="1"/>
          </p:cNvSpPr>
          <p:nvPr>
            <p:ph type="title" idx="4294967295"/>
          </p:nvPr>
        </p:nvSpPr>
        <p:spPr>
          <a:xfrm>
            <a:off x="1344613" y="-227012"/>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7.4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程序调试</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3757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3757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229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37573" name="Rectangle 3"/>
          <p:cNvSpPr>
            <a:spLocks noGrp="1"/>
          </p:cNvSpPr>
          <p:nvPr>
            <p:ph sz="quarter" idx="1"/>
          </p:nvPr>
        </p:nvSpPr>
        <p:spPr>
          <a:xfrm>
            <a:off x="684213" y="1268413"/>
            <a:ext cx="8459787"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buFont typeface="Wingdings" panose="05000000000000000000" pitchFamily="2" charset="2"/>
              <a:buNone/>
            </a:pPr>
            <a:r>
              <a:rPr lang="en-US" altLang="zh-CN" sz="1500" dirty="0"/>
              <a:t> </a:t>
            </a:r>
            <a:r>
              <a:rPr lang="zh-CN" altLang="en-US" b="1" dirty="0">
                <a:latin typeface="Times New Roman" panose="02020603050405020304" pitchFamily="18" charset="0"/>
                <a:ea typeface="华文楷体" pitchFamily="2" charset="-122"/>
                <a:sym typeface="Arial" panose="020B0604020202020204" pitchFamily="34" charset="0"/>
              </a:rPr>
              <a:t>程序调试是程序设计的重要环节，也是程序设计人员必须掌握的重要技能。</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sz="1600" b="1" dirty="0">
                <a:latin typeface="Times New Roman" panose="02020603050405020304" pitchFamily="18" charset="0"/>
                <a:ea typeface="华文楷体" pitchFamily="2" charset="-122"/>
                <a:sym typeface="Arial" panose="020B0604020202020204" pitchFamily="34" charset="0"/>
              </a:rPr>
              <a:t>  </a:t>
            </a:r>
            <a:r>
              <a:rPr lang="en-US" altLang="zh-CN" sz="1600" b="1" dirty="0">
                <a:latin typeface="Times New Roman" panose="02020603050405020304" pitchFamily="18" charset="0"/>
                <a:ea typeface="华文楷体" pitchFamily="2" charset="-122"/>
                <a:sym typeface="Arial" panose="020B0604020202020204" pitchFamily="34" charset="0"/>
              </a:rPr>
              <a:t>Matlab</a:t>
            </a:r>
            <a:r>
              <a:rPr lang="zh-CN" altLang="en-US" b="1" dirty="0">
                <a:latin typeface="Times New Roman" panose="02020603050405020304" pitchFamily="18" charset="0"/>
                <a:ea typeface="华文楷体" pitchFamily="2" charset="-122"/>
                <a:sym typeface="Arial" panose="020B0604020202020204" pitchFamily="34" charset="0"/>
              </a:rPr>
              <a:t>提供了相应的程序调试功能，即可以通过文本编辑器对程序进行调</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 试，又可以在命令窗口结合具体的命令进行。</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7</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.4.1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程序调试概述</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sz="1500" dirty="0"/>
              <a:t> </a:t>
            </a:r>
            <a:r>
              <a:rPr lang="zh-CN" altLang="en-US" sz="1800" b="1" dirty="0">
                <a:latin typeface="Times New Roman" panose="02020603050405020304" pitchFamily="18" charset="0"/>
                <a:ea typeface="华文楷体" pitchFamily="2" charset="-122"/>
                <a:sym typeface="Arial" panose="020B0604020202020204" pitchFamily="34" charset="0"/>
              </a:rPr>
              <a:t>一般说来，应用程序的错误有两类，一类是</a:t>
            </a:r>
            <a:r>
              <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rPr>
              <a:t>语法错误</a:t>
            </a:r>
            <a:r>
              <a:rPr lang="zh-CN" altLang="en-US" sz="1800" b="1" dirty="0">
                <a:latin typeface="Times New Roman" panose="02020603050405020304" pitchFamily="18" charset="0"/>
                <a:ea typeface="华文楷体" pitchFamily="2" charset="-122"/>
                <a:sym typeface="Arial" panose="020B0604020202020204" pitchFamily="34" charset="0"/>
              </a:rPr>
              <a:t>，另一类是</a:t>
            </a:r>
            <a:r>
              <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rPr>
              <a:t>运行时的错误</a:t>
            </a:r>
            <a:r>
              <a:rPr lang="zh-CN" altLang="en-US" sz="1800" b="1" dirty="0">
                <a:latin typeface="Times New Roman" panose="02020603050405020304" pitchFamily="18" charset="0"/>
                <a:ea typeface="华文楷体" pitchFamily="2" charset="-122"/>
                <a:sym typeface="Arial" panose="020B0604020202020204" pitchFamily="34" charset="0"/>
              </a:rPr>
              <a:t>。</a:t>
            </a:r>
            <a:endParaRPr lang="zh-CN" altLang="en-US" sz="1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sz="1500" dirty="0"/>
              <a:t> </a:t>
            </a:r>
            <a:r>
              <a:rPr lang="zh-CN" altLang="en-US" sz="1800" b="1" dirty="0">
                <a:latin typeface="Times New Roman" panose="02020603050405020304" pitchFamily="18" charset="0"/>
                <a:ea typeface="华文楷体" pitchFamily="2" charset="-122"/>
                <a:sym typeface="Arial" panose="020B0604020202020204" pitchFamily="34" charset="0"/>
              </a:rPr>
              <a:t>语法错误，给出相应的错误信息，并标出错误在程序中的行号。例如：</a:t>
            </a:r>
            <a:endParaRPr lang="zh-CN" altLang="en-US" sz="1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输入下列程序：</a:t>
            </a:r>
            <a:endParaRPr lang="zh-CN" altLang="en-US" sz="1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sz="1500" dirty="0"/>
              <a:t> </a:t>
            </a:r>
            <a:r>
              <a:rPr lang="zh-CN" altLang="en-US" sz="1600"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sz="1600" b="1" dirty="0">
                <a:solidFill>
                  <a:srgbClr val="0000FF"/>
                </a:solidFill>
                <a:latin typeface="Times New Roman" panose="02020603050405020304" pitchFamily="18" charset="0"/>
                <a:ea typeface="华文楷体" pitchFamily="2" charset="-122"/>
                <a:sym typeface="Arial" panose="020B0604020202020204" pitchFamily="34" charset="0"/>
              </a:rPr>
              <a:t>A = 87</a:t>
            </a:r>
            <a:r>
              <a:rPr lang="zh-CN" altLang="en-US" sz="1600"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sz="1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sz="1600"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sz="1600" b="1" dirty="0">
                <a:solidFill>
                  <a:srgbClr val="0000FF"/>
                </a:solidFill>
                <a:latin typeface="Times New Roman" panose="02020603050405020304" pitchFamily="18" charset="0"/>
                <a:ea typeface="华文楷体" pitchFamily="2" charset="-122"/>
                <a:sym typeface="Arial" panose="020B0604020202020204" pitchFamily="34" charset="0"/>
              </a:rPr>
              <a:t>B = 9.3;</a:t>
            </a:r>
            <a:endParaRPr lang="en-US" altLang="zh-CN" sz="1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en-US" altLang="zh-CN" sz="1600" b="1" dirty="0">
                <a:solidFill>
                  <a:srgbClr val="0000FF"/>
                </a:solidFill>
                <a:latin typeface="Times New Roman" panose="02020603050405020304" pitchFamily="18" charset="0"/>
                <a:ea typeface="华文楷体" pitchFamily="2" charset="-122"/>
                <a:sym typeface="Arial" panose="020B0604020202020204" pitchFamily="34" charset="0"/>
              </a:rPr>
              <a:t>  C = A+*B;</a:t>
            </a:r>
            <a:endParaRPr lang="en-US" altLang="zh-CN" sz="1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en-US" altLang="zh-CN" sz="1500" dirty="0"/>
              <a:t>  </a:t>
            </a:r>
            <a:r>
              <a:rPr lang="zh-CN" altLang="en-US" sz="1800" b="1" dirty="0">
                <a:latin typeface="Times New Roman" panose="02020603050405020304" pitchFamily="18" charset="0"/>
                <a:ea typeface="华文楷体" pitchFamily="2" charset="-122"/>
                <a:sym typeface="Arial" panose="020B0604020202020204" pitchFamily="34" charset="0"/>
              </a:rPr>
              <a:t>系统将给出错误信息：</a:t>
            </a:r>
            <a:endParaRPr lang="zh-CN" altLang="en-US" sz="1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en-US" altLang="zh-CN" sz="1600" b="1" dirty="0">
                <a:solidFill>
                  <a:srgbClr val="0000FF"/>
                </a:solidFill>
                <a:latin typeface="Times New Roman" panose="02020603050405020304" pitchFamily="18" charset="0"/>
                <a:ea typeface="华文楷体" pitchFamily="2" charset="-122"/>
                <a:sym typeface="Arial" panose="020B0604020202020204" pitchFamily="34" charset="0"/>
              </a:rPr>
              <a:t>??? Error: File: Untitled1.m Line: 3 Column: 7</a:t>
            </a:r>
            <a:endParaRPr lang="en-US" altLang="zh-CN" sz="1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en-US" altLang="zh-CN" sz="1600" b="1" dirty="0">
                <a:solidFill>
                  <a:srgbClr val="0000FF"/>
                </a:solidFill>
                <a:latin typeface="Times New Roman" panose="02020603050405020304" pitchFamily="18" charset="0"/>
                <a:ea typeface="华文楷体" pitchFamily="2" charset="-122"/>
                <a:sym typeface="Arial" panose="020B0604020202020204" pitchFamily="34" charset="0"/>
              </a:rPr>
              <a:t>Unexpected MATLAB operator.</a:t>
            </a:r>
            <a:endParaRPr lang="en-US" altLang="zh-CN" sz="1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通过分析</a:t>
            </a:r>
            <a:r>
              <a:rPr lang="en-US" altLang="zh-CN" sz="1800" b="1" dirty="0">
                <a:latin typeface="Times New Roman" panose="02020603050405020304" pitchFamily="18" charset="0"/>
                <a:ea typeface="华文楷体" pitchFamily="2" charset="-122"/>
                <a:sym typeface="Arial" panose="020B0604020202020204" pitchFamily="34" charset="0"/>
              </a:rPr>
              <a:t>Matlab</a:t>
            </a:r>
            <a:r>
              <a:rPr lang="zh-CN" altLang="en-US" sz="1800" b="1" dirty="0">
                <a:latin typeface="Times New Roman" panose="02020603050405020304" pitchFamily="18" charset="0"/>
                <a:ea typeface="华文楷体" pitchFamily="2" charset="-122"/>
                <a:sym typeface="Arial" panose="020B0604020202020204" pitchFamily="34" charset="0"/>
              </a:rPr>
              <a:t>给出的错误信息，不难排查程序中的语法错误。</a:t>
            </a:r>
            <a:endParaRPr lang="zh-CN" altLang="en-US" sz="18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7573">
                                            <p:txEl>
                                              <p:charRg st="0" end="35"/>
                                            </p:txEl>
                                          </p:spTgt>
                                        </p:tgtEl>
                                        <p:attrNameLst>
                                          <p:attrName>style.visibility</p:attrName>
                                        </p:attrNameLst>
                                      </p:cBhvr>
                                      <p:to>
                                        <p:strVal val="visible"/>
                                      </p:to>
                                    </p:set>
                                    <p:animEffect transition="in" filter="blinds(horizontal)">
                                      <p:cBhvr>
                                        <p:cTn id="7" dur="500"/>
                                        <p:tgtEl>
                                          <p:spTgt spid="237573">
                                            <p:txEl>
                                              <p:charRg st="0" end="3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7573">
                                            <p:txEl>
                                              <p:charRg st="35" end="73"/>
                                            </p:txEl>
                                          </p:spTgt>
                                        </p:tgtEl>
                                        <p:attrNameLst>
                                          <p:attrName>style.visibility</p:attrName>
                                        </p:attrNameLst>
                                      </p:cBhvr>
                                      <p:to>
                                        <p:strVal val="visible"/>
                                      </p:to>
                                    </p:set>
                                    <p:animEffect transition="in" filter="blinds(horizontal)">
                                      <p:cBhvr>
                                        <p:cTn id="10" dur="500"/>
                                        <p:tgtEl>
                                          <p:spTgt spid="237573">
                                            <p:txEl>
                                              <p:charRg st="35" end="7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37573">
                                            <p:txEl>
                                              <p:charRg st="73" end="95"/>
                                            </p:txEl>
                                          </p:spTgt>
                                        </p:tgtEl>
                                        <p:attrNameLst>
                                          <p:attrName>style.visibility</p:attrName>
                                        </p:attrNameLst>
                                      </p:cBhvr>
                                      <p:to>
                                        <p:strVal val="visible"/>
                                      </p:to>
                                    </p:set>
                                    <p:animEffect transition="in" filter="blinds(horizontal)">
                                      <p:cBhvr>
                                        <p:cTn id="13" dur="500"/>
                                        <p:tgtEl>
                                          <p:spTgt spid="237573">
                                            <p:txEl>
                                              <p:charRg st="73" end="9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37573">
                                            <p:txEl>
                                              <p:charRg st="96" end="109"/>
                                            </p:txEl>
                                          </p:spTgt>
                                        </p:tgtEl>
                                        <p:attrNameLst>
                                          <p:attrName>style.visibility</p:attrName>
                                        </p:attrNameLst>
                                      </p:cBhvr>
                                      <p:to>
                                        <p:strVal val="visible"/>
                                      </p:to>
                                    </p:set>
                                    <p:animEffect transition="in" filter="blinds(horizontal)">
                                      <p:cBhvr>
                                        <p:cTn id="18" dur="500"/>
                                        <p:tgtEl>
                                          <p:spTgt spid="237573">
                                            <p:txEl>
                                              <p:charRg st="96" end="10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37573">
                                            <p:txEl>
                                              <p:charRg st="109" end="146"/>
                                            </p:txEl>
                                          </p:spTgt>
                                        </p:tgtEl>
                                        <p:attrNameLst>
                                          <p:attrName>style.visibility</p:attrName>
                                        </p:attrNameLst>
                                      </p:cBhvr>
                                      <p:to>
                                        <p:strVal val="visible"/>
                                      </p:to>
                                    </p:set>
                                    <p:animEffect transition="in" filter="blinds(horizontal)">
                                      <p:cBhvr>
                                        <p:cTn id="23" dur="500"/>
                                        <p:tgtEl>
                                          <p:spTgt spid="237573">
                                            <p:txEl>
                                              <p:charRg st="109" end="14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37573">
                                            <p:txEl>
                                              <p:charRg st="146" end="179"/>
                                            </p:txEl>
                                          </p:spTgt>
                                        </p:tgtEl>
                                        <p:attrNameLst>
                                          <p:attrName>style.visibility</p:attrName>
                                        </p:attrNameLst>
                                      </p:cBhvr>
                                      <p:to>
                                        <p:strVal val="visible"/>
                                      </p:to>
                                    </p:set>
                                    <p:animEffect transition="in" filter="blinds(horizontal)">
                                      <p:cBhvr>
                                        <p:cTn id="26" dur="500"/>
                                        <p:tgtEl>
                                          <p:spTgt spid="237573">
                                            <p:txEl>
                                              <p:charRg st="146" end="179"/>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37573">
                                            <p:txEl>
                                              <p:charRg st="179" end="189"/>
                                            </p:txEl>
                                          </p:spTgt>
                                        </p:tgtEl>
                                        <p:attrNameLst>
                                          <p:attrName>style.visibility</p:attrName>
                                        </p:attrNameLst>
                                      </p:cBhvr>
                                      <p:to>
                                        <p:strVal val="visible"/>
                                      </p:to>
                                    </p:set>
                                    <p:animEffect transition="in" filter="blinds(horizontal)">
                                      <p:cBhvr>
                                        <p:cTn id="29" dur="500"/>
                                        <p:tgtEl>
                                          <p:spTgt spid="237573">
                                            <p:txEl>
                                              <p:charRg st="179" end="189"/>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37573">
                                            <p:txEl>
                                              <p:charRg st="189" end="199"/>
                                            </p:txEl>
                                          </p:spTgt>
                                        </p:tgtEl>
                                        <p:attrNameLst>
                                          <p:attrName>style.visibility</p:attrName>
                                        </p:attrNameLst>
                                      </p:cBhvr>
                                      <p:to>
                                        <p:strVal val="visible"/>
                                      </p:to>
                                    </p:set>
                                    <p:animEffect transition="in" filter="blinds(horizontal)">
                                      <p:cBhvr>
                                        <p:cTn id="32" dur="500"/>
                                        <p:tgtEl>
                                          <p:spTgt spid="237573">
                                            <p:txEl>
                                              <p:charRg st="189" end="19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37573">
                                            <p:txEl>
                                              <p:charRg st="199" end="210"/>
                                            </p:txEl>
                                          </p:spTgt>
                                        </p:tgtEl>
                                        <p:attrNameLst>
                                          <p:attrName>style.visibility</p:attrName>
                                        </p:attrNameLst>
                                      </p:cBhvr>
                                      <p:to>
                                        <p:strVal val="visible"/>
                                      </p:to>
                                    </p:set>
                                    <p:animEffect transition="in" filter="blinds(horizontal)">
                                      <p:cBhvr>
                                        <p:cTn id="35" dur="500"/>
                                        <p:tgtEl>
                                          <p:spTgt spid="237573">
                                            <p:txEl>
                                              <p:charRg st="199" end="210"/>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37573">
                                            <p:txEl>
                                              <p:charRg st="210" end="222"/>
                                            </p:txEl>
                                          </p:spTgt>
                                        </p:tgtEl>
                                        <p:attrNameLst>
                                          <p:attrName>style.visibility</p:attrName>
                                        </p:attrNameLst>
                                      </p:cBhvr>
                                      <p:to>
                                        <p:strVal val="visible"/>
                                      </p:to>
                                    </p:set>
                                    <p:animEffect transition="in" filter="blinds(horizontal)">
                                      <p:cBhvr>
                                        <p:cTn id="38" dur="500"/>
                                        <p:tgtEl>
                                          <p:spTgt spid="237573">
                                            <p:txEl>
                                              <p:charRg st="210" end="22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37573">
                                            <p:txEl>
                                              <p:charRg st="222" end="235"/>
                                            </p:txEl>
                                          </p:spTgt>
                                        </p:tgtEl>
                                        <p:attrNameLst>
                                          <p:attrName>style.visibility</p:attrName>
                                        </p:attrNameLst>
                                      </p:cBhvr>
                                      <p:to>
                                        <p:strVal val="visible"/>
                                      </p:to>
                                    </p:set>
                                    <p:animEffect transition="in" filter="blinds(horizontal)">
                                      <p:cBhvr>
                                        <p:cTn id="43" dur="500"/>
                                        <p:tgtEl>
                                          <p:spTgt spid="237573">
                                            <p:txEl>
                                              <p:charRg st="222" end="235"/>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237573">
                                            <p:txEl>
                                              <p:charRg st="235" end="282"/>
                                            </p:txEl>
                                          </p:spTgt>
                                        </p:tgtEl>
                                        <p:attrNameLst>
                                          <p:attrName>style.visibility</p:attrName>
                                        </p:attrNameLst>
                                      </p:cBhvr>
                                      <p:to>
                                        <p:strVal val="visible"/>
                                      </p:to>
                                    </p:set>
                                    <p:animEffect transition="in" filter="blinds(horizontal)">
                                      <p:cBhvr>
                                        <p:cTn id="46" dur="500"/>
                                        <p:tgtEl>
                                          <p:spTgt spid="237573">
                                            <p:txEl>
                                              <p:charRg st="235" end="282"/>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237573">
                                            <p:txEl>
                                              <p:charRg st="282" end="310"/>
                                            </p:txEl>
                                          </p:spTgt>
                                        </p:tgtEl>
                                        <p:attrNameLst>
                                          <p:attrName>style.visibility</p:attrName>
                                        </p:attrNameLst>
                                      </p:cBhvr>
                                      <p:to>
                                        <p:strVal val="visible"/>
                                      </p:to>
                                    </p:set>
                                    <p:animEffect transition="in" filter="blinds(horizontal)">
                                      <p:cBhvr>
                                        <p:cTn id="49" dur="500"/>
                                        <p:tgtEl>
                                          <p:spTgt spid="237573">
                                            <p:txEl>
                                              <p:charRg st="282" end="310"/>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237573">
                                            <p:txEl>
                                              <p:charRg st="310" end="342"/>
                                            </p:txEl>
                                          </p:spTgt>
                                        </p:tgtEl>
                                        <p:attrNameLst>
                                          <p:attrName>style.visibility</p:attrName>
                                        </p:attrNameLst>
                                      </p:cBhvr>
                                      <p:to>
                                        <p:strVal val="visible"/>
                                      </p:to>
                                    </p:set>
                                    <p:animEffect transition="in" filter="blinds(horizontal)">
                                      <p:cBhvr>
                                        <p:cTn id="52" dur="500"/>
                                        <p:tgtEl>
                                          <p:spTgt spid="237573">
                                            <p:txEl>
                                              <p:charRg st="310" end="34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idx="4294967295"/>
          </p:nvPr>
        </p:nvSpPr>
        <p:spPr>
          <a:xfrm>
            <a:off x="1116013" y="188913"/>
            <a:ext cx="7793037" cy="720725"/>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2.2 命令窗口的使用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662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6628" name="页脚占位符 4"/>
          <p:cNvSpPr txBox="1">
            <a:spLocks noGrp="1"/>
          </p:cNvSpPr>
          <p:nvPr/>
        </p:nvSpPr>
        <p:spPr>
          <a:xfrm>
            <a:off x="684213"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6629" name="Rectangle 3"/>
          <p:cNvSpPr>
            <a:spLocks noGrp="1"/>
          </p:cNvSpPr>
          <p:nvPr>
            <p:ph sz="quarter" idx="1"/>
          </p:nvPr>
        </p:nvSpPr>
        <p:spPr>
          <a:xfrm>
            <a:off x="1182688" y="1341438"/>
            <a:ext cx="7205662"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说明</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spcBef>
                <a:spcPct val="50000"/>
              </a:spcBef>
              <a:buFont typeface="Wingdings" panose="05000000000000000000" pitchFamily="2" charset="2"/>
              <a:buChar char="l"/>
            </a:pPr>
            <a:r>
              <a:rPr lang="zh-CN" altLang="en-US" sz="2200" b="1" dirty="0">
                <a:latin typeface="Tahoma" panose="020B0604030504040204" pitchFamily="34" charset="0"/>
                <a:sym typeface="Arial" panose="020B0604020202020204" pitchFamily="34" charset="0"/>
              </a:rPr>
              <a:t>在命令窗口</a:t>
            </a:r>
            <a:r>
              <a:rPr lang="en-US" altLang="zh-CN" sz="2200" b="1" dirty="0">
                <a:latin typeface="Tahoma" panose="020B0604030504040204" pitchFamily="34" charset="0"/>
                <a:sym typeface="Arial" panose="020B0604020202020204" pitchFamily="34" charset="0"/>
              </a:rPr>
              <a:t>【Enter】</a:t>
            </a:r>
            <a:r>
              <a:rPr lang="zh-CN" altLang="en-US" sz="2200" b="1" dirty="0">
                <a:latin typeface="Tahoma" panose="020B0604030504040204" pitchFamily="34" charset="0"/>
                <a:sym typeface="Arial" panose="020B0604020202020204" pitchFamily="34" charset="0"/>
              </a:rPr>
              <a:t>键提交命令执行。</a:t>
            </a:r>
            <a:endParaRPr lang="zh-CN" altLang="en-US" sz="2200" b="1" dirty="0">
              <a:latin typeface="Tahoma" panose="020B0604030504040204" pitchFamily="34" charset="0"/>
              <a:sym typeface="Arial" panose="020B0604020202020204" pitchFamily="34" charset="0"/>
            </a:endParaRPr>
          </a:p>
          <a:p>
            <a:pPr marL="742950" lvl="1" indent="-285750" algn="just" eaLnBrk="1" hangingPunct="1">
              <a:spcBef>
                <a:spcPct val="50000"/>
              </a:spcBef>
              <a:buFont typeface="Wingdings" panose="05000000000000000000" pitchFamily="2" charset="2"/>
              <a:buChar char="l"/>
            </a:pPr>
            <a:r>
              <a:rPr lang="en-US" altLang="zh-CN" sz="2200" b="1" dirty="0">
                <a:latin typeface="Tahoma" panose="020B0604030504040204" pitchFamily="34" charset="0"/>
                <a:sym typeface="Arial" panose="020B0604020202020204" pitchFamily="34" charset="0"/>
              </a:rPr>
              <a:t>Matlab</a:t>
            </a:r>
            <a:r>
              <a:rPr lang="zh-CN" altLang="en-US" sz="2200" b="1" dirty="0">
                <a:latin typeface="Tahoma" panose="020B0604030504040204" pitchFamily="34" charset="0"/>
                <a:sym typeface="Arial" panose="020B0604020202020204" pitchFamily="34" charset="0"/>
              </a:rPr>
              <a:t>所用运算符（如</a:t>
            </a:r>
            <a:r>
              <a:rPr lang="en-US" altLang="zh-CN" sz="2200" b="1" dirty="0">
                <a:latin typeface="Tahoma" panose="020B0604030504040204" pitchFamily="34" charset="0"/>
                <a:sym typeface="Arial" panose="020B0604020202020204" pitchFamily="34" charset="0"/>
              </a:rPr>
              <a:t>+</a:t>
            </a:r>
            <a:r>
              <a:rPr lang="zh-CN" altLang="en-US" sz="2200" b="1" dirty="0">
                <a:latin typeface="Tahoma" panose="020B0604030504040204" pitchFamily="34" charset="0"/>
                <a:sym typeface="Arial" panose="020B0604020202020204" pitchFamily="34" charset="0"/>
              </a:rPr>
              <a:t>、</a:t>
            </a:r>
            <a:r>
              <a:rPr lang="en-US" altLang="zh-CN" sz="2200" b="1" dirty="0">
                <a:latin typeface="Tahoma" panose="020B0604030504040204" pitchFamily="34" charset="0"/>
                <a:sym typeface="Arial" panose="020B0604020202020204" pitchFamily="34" charset="0"/>
              </a:rPr>
              <a:t>-</a:t>
            </a:r>
            <a:r>
              <a:rPr lang="zh-CN" altLang="en-US" sz="2200" b="1" dirty="0">
                <a:latin typeface="Tahoma" panose="020B0604030504040204" pitchFamily="34" charset="0"/>
                <a:sym typeface="Arial" panose="020B0604020202020204" pitchFamily="34" charset="0"/>
              </a:rPr>
              <a:t>、</a:t>
            </a:r>
            <a:r>
              <a:rPr lang="en-US" altLang="zh-CN" sz="2200" b="1" dirty="0">
                <a:latin typeface="Tahoma" panose="020B0604030504040204" pitchFamily="34" charset="0"/>
                <a:sym typeface="Arial" panose="020B0604020202020204" pitchFamily="34" charset="0"/>
              </a:rPr>
              <a:t>^</a:t>
            </a:r>
            <a:r>
              <a:rPr lang="zh-CN" altLang="en-US" sz="2200" b="1" dirty="0">
                <a:latin typeface="Tahoma" panose="020B0604030504040204" pitchFamily="34" charset="0"/>
                <a:sym typeface="Arial" panose="020B0604020202020204" pitchFamily="34" charset="0"/>
              </a:rPr>
              <a:t>等）是各种计算程序中常见的。</a:t>
            </a:r>
            <a:endParaRPr lang="zh-CN" altLang="en-US" sz="2200" b="1" dirty="0">
              <a:latin typeface="Tahoma" panose="020B0604030504040204" pitchFamily="34" charset="0"/>
              <a:sym typeface="Arial" panose="020B0604020202020204" pitchFamily="34" charset="0"/>
            </a:endParaRPr>
          </a:p>
          <a:p>
            <a:pPr marL="742950" lvl="1" indent="-285750" algn="just" eaLnBrk="1" hangingPunct="1">
              <a:spcBef>
                <a:spcPct val="50000"/>
              </a:spcBef>
              <a:buFont typeface="Wingdings" panose="05000000000000000000" pitchFamily="2" charset="2"/>
              <a:buChar char="l"/>
            </a:pPr>
            <a:r>
              <a:rPr lang="zh-CN" altLang="en-US" sz="2200" b="1" dirty="0">
                <a:latin typeface="Tahoma" panose="020B0604030504040204" pitchFamily="34" charset="0"/>
                <a:sym typeface="Arial" panose="020B0604020202020204" pitchFamily="34" charset="0"/>
              </a:rPr>
              <a:t>计算结果中的“</a:t>
            </a:r>
            <a:r>
              <a:rPr lang="en-US" altLang="zh-CN" sz="2200" b="1" dirty="0">
                <a:latin typeface="Tahoma" panose="020B0604030504040204" pitchFamily="34" charset="0"/>
                <a:sym typeface="Arial" panose="020B0604020202020204" pitchFamily="34" charset="0"/>
              </a:rPr>
              <a:t>ans”</a:t>
            </a:r>
            <a:r>
              <a:rPr lang="zh-CN" altLang="en-US" sz="2200" b="1" dirty="0">
                <a:latin typeface="Tahoma" panose="020B0604030504040204" pitchFamily="34" charset="0"/>
                <a:sym typeface="Arial" panose="020B0604020202020204" pitchFamily="34" charset="0"/>
              </a:rPr>
              <a:t>是英文“</a:t>
            </a:r>
            <a:r>
              <a:rPr lang="en-US" altLang="zh-CN" sz="2200" b="1" dirty="0">
                <a:latin typeface="Tahoma" panose="020B0604030504040204" pitchFamily="34" charset="0"/>
                <a:sym typeface="Arial" panose="020B0604020202020204" pitchFamily="34" charset="0"/>
              </a:rPr>
              <a:t>answer”</a:t>
            </a:r>
            <a:r>
              <a:rPr lang="zh-CN" altLang="en-US" sz="2200" b="1" dirty="0">
                <a:latin typeface="Tahoma" panose="020B0604030504040204" pitchFamily="34" charset="0"/>
                <a:sym typeface="Arial" panose="020B0604020202020204" pitchFamily="34" charset="0"/>
              </a:rPr>
              <a:t>的一种缩写，其含义就是“运算答案”。</a:t>
            </a:r>
            <a:r>
              <a:rPr lang="en-US" altLang="zh-CN" sz="2200" b="1" dirty="0">
                <a:latin typeface="Tahoma" panose="020B0604030504040204" pitchFamily="34" charset="0"/>
                <a:sym typeface="Arial" panose="020B0604020202020204" pitchFamily="34" charset="0"/>
              </a:rPr>
              <a:t>ans</a:t>
            </a:r>
            <a:r>
              <a:rPr lang="zh-CN" altLang="en-US" sz="2200" b="1" dirty="0">
                <a:latin typeface="Tahoma" panose="020B0604030504040204" pitchFamily="34" charset="0"/>
                <a:sym typeface="Arial" panose="020B0604020202020204" pitchFamily="34" charset="0"/>
              </a:rPr>
              <a:t>是</a:t>
            </a:r>
            <a:r>
              <a:rPr lang="en-US" altLang="zh-CN" sz="2200" b="1" dirty="0">
                <a:latin typeface="Tahoma" panose="020B0604030504040204" pitchFamily="34" charset="0"/>
                <a:sym typeface="Arial" panose="020B0604020202020204" pitchFamily="34" charset="0"/>
              </a:rPr>
              <a:t>Matlab</a:t>
            </a:r>
            <a:r>
              <a:rPr lang="zh-CN" altLang="en-US" sz="2200" b="1" dirty="0">
                <a:latin typeface="Tahoma" panose="020B0604030504040204" pitchFamily="34" charset="0"/>
                <a:sym typeface="Arial" panose="020B0604020202020204" pitchFamily="34" charset="0"/>
              </a:rPr>
              <a:t>的一个预定义变量。</a:t>
            </a:r>
            <a:endParaRPr lang="zh-CN" altLang="en-US" sz="2200" b="1" dirty="0">
              <a:latin typeface="Tahoma" panose="020B060403050404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9">
                                            <p:txEl>
                                              <p:charRg st="0" end="5"/>
                                            </p:txEl>
                                          </p:spTgt>
                                        </p:tgtEl>
                                        <p:attrNameLst>
                                          <p:attrName>style.visibility</p:attrName>
                                        </p:attrNameLst>
                                      </p:cBhvr>
                                      <p:to>
                                        <p:strVal val="visible"/>
                                      </p:to>
                                    </p:set>
                                    <p:animEffect transition="in" filter="blinds(horizontal)">
                                      <p:cBhvr>
                                        <p:cTn id="7" dur="500"/>
                                        <p:tgtEl>
                                          <p:spTgt spid="26629">
                                            <p:txEl>
                                              <p:charRg st="0"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629">
                                            <p:txEl>
                                              <p:charRg st="5" end="26"/>
                                            </p:txEl>
                                          </p:spTgt>
                                        </p:tgtEl>
                                        <p:attrNameLst>
                                          <p:attrName>style.visibility</p:attrName>
                                        </p:attrNameLst>
                                      </p:cBhvr>
                                      <p:to>
                                        <p:strVal val="visible"/>
                                      </p:to>
                                    </p:set>
                                    <p:animEffect transition="in" filter="blinds(horizontal)">
                                      <p:cBhvr>
                                        <p:cTn id="12" dur="500"/>
                                        <p:tgtEl>
                                          <p:spTgt spid="26629">
                                            <p:txEl>
                                              <p:charRg st="5" end="2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629">
                                            <p:txEl>
                                              <p:charRg st="26" end="59"/>
                                            </p:txEl>
                                          </p:spTgt>
                                        </p:tgtEl>
                                        <p:attrNameLst>
                                          <p:attrName>style.visibility</p:attrName>
                                        </p:attrNameLst>
                                      </p:cBhvr>
                                      <p:to>
                                        <p:strVal val="visible"/>
                                      </p:to>
                                    </p:set>
                                    <p:animEffect transition="in" filter="blinds(horizontal)">
                                      <p:cBhvr>
                                        <p:cTn id="17" dur="500"/>
                                        <p:tgtEl>
                                          <p:spTgt spid="26629">
                                            <p:txEl>
                                              <p:charRg st="26" end="5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629">
                                            <p:txEl>
                                              <p:charRg st="59" end="119"/>
                                            </p:txEl>
                                          </p:spTgt>
                                        </p:tgtEl>
                                        <p:attrNameLst>
                                          <p:attrName>style.visibility</p:attrName>
                                        </p:attrNameLst>
                                      </p:cBhvr>
                                      <p:to>
                                        <p:strVal val="visible"/>
                                      </p:to>
                                    </p:set>
                                    <p:animEffect transition="in" filter="blinds(horizontal)">
                                      <p:cBhvr>
                                        <p:cTn id="22" dur="500"/>
                                        <p:tgtEl>
                                          <p:spTgt spid="26629">
                                            <p:txEl>
                                              <p:charRg st="59" end="1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70" name="Rectangle 2"/>
          <p:cNvSpPr>
            <a:spLocks noGrp="1" noChangeArrowheads="1"/>
          </p:cNvSpPr>
          <p:nvPr>
            <p:ph type="title" idx="4294967295"/>
          </p:nvPr>
        </p:nvSpPr>
        <p:spPr>
          <a:xfrm>
            <a:off x="1130300"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4000" b="0" i="0" u="none" strike="noStrike" kern="0" cap="none" spc="0" normalizeH="0" baseline="0" noProof="0" dirty="0">
                <a:ln>
                  <a:noFill/>
                </a:ln>
                <a:solidFill>
                  <a:schemeClr val="tx2"/>
                </a:solidFill>
                <a:effectLst/>
                <a:uLnTx/>
                <a:uFillTx/>
                <a:latin typeface="+mj-lt"/>
                <a:ea typeface="+mj-ea"/>
                <a:cs typeface="+mj-cs"/>
              </a:rPr>
              <a:t> </a:t>
            </a: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7.4.1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程序调试概述</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3859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3859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230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38597" name="Rectangle 3"/>
          <p:cNvSpPr>
            <a:spLocks noGrp="1"/>
          </p:cNvSpPr>
          <p:nvPr>
            <p:ph sz="quarter" idx="1"/>
          </p:nvPr>
        </p:nvSpPr>
        <p:spPr>
          <a:xfrm>
            <a:off x="611188" y="1054100"/>
            <a:ext cx="8532812"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2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Matlab</a:t>
            </a:r>
            <a:r>
              <a:rPr lang="zh-CN" altLang="en-US" b="1" dirty="0">
                <a:latin typeface="Times New Roman" panose="02020603050405020304" pitchFamily="18" charset="0"/>
                <a:ea typeface="华文楷体" pitchFamily="2" charset="-122"/>
                <a:sym typeface="Arial" panose="020B0604020202020204" pitchFamily="34" charset="0"/>
              </a:rPr>
              <a:t>对程序逻辑错误时无能为力的，不会给出任何提示信息。可以通过</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2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调试手段来发现。</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2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采取的方法如下：</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2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① 将程序的一些主要中间结果输出到命令窗口，从而确定错误的区段。</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2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② 使用</a:t>
            </a:r>
            <a:r>
              <a:rPr lang="en-US" altLang="zh-CN" b="1" dirty="0">
                <a:latin typeface="Times New Roman" panose="02020603050405020304" pitchFamily="18" charset="0"/>
                <a:ea typeface="华文楷体" pitchFamily="2" charset="-122"/>
                <a:sym typeface="Arial" panose="020B0604020202020204" pitchFamily="34" charset="0"/>
              </a:rPr>
              <a:t>Matlab</a:t>
            </a:r>
            <a:r>
              <a:rPr lang="zh-CN" altLang="en-US" b="1" dirty="0">
                <a:latin typeface="Times New Roman" panose="02020603050405020304" pitchFamily="18" charset="0"/>
                <a:ea typeface="华文楷体" pitchFamily="2" charset="-122"/>
                <a:sym typeface="Arial" panose="020B0604020202020204" pitchFamily="34" charset="0"/>
              </a:rPr>
              <a:t>的调试菜单</a:t>
            </a:r>
            <a:r>
              <a:rPr lang="en-US" altLang="zh-CN" b="1" dirty="0">
                <a:latin typeface="Times New Roman" panose="02020603050405020304" pitchFamily="18" charset="0"/>
                <a:ea typeface="华文楷体" pitchFamily="2" charset="-122"/>
                <a:sym typeface="Arial" panose="020B0604020202020204" pitchFamily="34" charset="0"/>
              </a:rPr>
              <a:t>(debug</a:t>
            </a:r>
            <a:r>
              <a:rPr lang="zh-CN" altLang="en-US" b="1" dirty="0">
                <a:latin typeface="Times New Roman" panose="02020603050405020304" pitchFamily="18" charset="0"/>
                <a:ea typeface="华文楷体" pitchFamily="2" charset="-122"/>
                <a:sym typeface="Arial" panose="020B0604020202020204" pitchFamily="34" charset="0"/>
              </a:rPr>
              <a:t>），通过图像界面操作来实现程序调试。</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2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③ 或使用命令方式来实现程序调试。</a:t>
            </a:r>
            <a:endParaRPr lang="zh-CN" altLang="en-US" b="1" dirty="0">
              <a:latin typeface="Times New Roman" panose="02020603050405020304" pitchFamily="18" charset="0"/>
              <a:ea typeface="华文楷体" pitchFamily="2" charset="-122"/>
              <a:sym typeface="Arial" panose="020B0604020202020204" pitchFamily="34" charset="0"/>
            </a:endParaRPr>
          </a:p>
        </p:txBody>
      </p:sp>
      <p:pic>
        <p:nvPicPr>
          <p:cNvPr id="238598" name="Picture 4"/>
          <p:cNvPicPr>
            <a:picLocks noChangeAspect="1"/>
          </p:cNvPicPr>
          <p:nvPr/>
        </p:nvPicPr>
        <p:blipFill>
          <a:blip r:embed="rId1"/>
          <a:stretch>
            <a:fillRect/>
          </a:stretch>
        </p:blipFill>
        <p:spPr>
          <a:xfrm>
            <a:off x="2268538" y="3644900"/>
            <a:ext cx="4608512" cy="30273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8597">
                                            <p:txEl>
                                              <p:charRg st="0" end="36"/>
                                            </p:txEl>
                                          </p:spTgt>
                                        </p:tgtEl>
                                        <p:attrNameLst>
                                          <p:attrName>style.visibility</p:attrName>
                                        </p:attrNameLst>
                                      </p:cBhvr>
                                      <p:to>
                                        <p:strVal val="visible"/>
                                      </p:to>
                                    </p:set>
                                    <p:animEffect transition="in" filter="blinds(horizontal)">
                                      <p:cBhvr>
                                        <p:cTn id="7" dur="500"/>
                                        <p:tgtEl>
                                          <p:spTgt spid="238597">
                                            <p:txEl>
                                              <p:charRg st="0" end="3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8597">
                                            <p:txEl>
                                              <p:charRg st="36" end="45"/>
                                            </p:txEl>
                                          </p:spTgt>
                                        </p:tgtEl>
                                        <p:attrNameLst>
                                          <p:attrName>style.visibility</p:attrName>
                                        </p:attrNameLst>
                                      </p:cBhvr>
                                      <p:to>
                                        <p:strVal val="visible"/>
                                      </p:to>
                                    </p:set>
                                    <p:animEffect transition="in" filter="blinds(horizontal)">
                                      <p:cBhvr>
                                        <p:cTn id="10" dur="500"/>
                                        <p:tgtEl>
                                          <p:spTgt spid="238597">
                                            <p:txEl>
                                              <p:charRg st="36" end="4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38597">
                                            <p:txEl>
                                              <p:charRg st="45" end="54"/>
                                            </p:txEl>
                                          </p:spTgt>
                                        </p:tgtEl>
                                        <p:attrNameLst>
                                          <p:attrName>style.visibility</p:attrName>
                                        </p:attrNameLst>
                                      </p:cBhvr>
                                      <p:to>
                                        <p:strVal val="visible"/>
                                      </p:to>
                                    </p:set>
                                    <p:animEffect transition="in" filter="blinds(horizontal)">
                                      <p:cBhvr>
                                        <p:cTn id="15" dur="500"/>
                                        <p:tgtEl>
                                          <p:spTgt spid="238597">
                                            <p:txEl>
                                              <p:charRg st="45" end="5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38597">
                                            <p:txEl>
                                              <p:charRg st="54" end="87"/>
                                            </p:txEl>
                                          </p:spTgt>
                                        </p:tgtEl>
                                        <p:attrNameLst>
                                          <p:attrName>style.visibility</p:attrName>
                                        </p:attrNameLst>
                                      </p:cBhvr>
                                      <p:to>
                                        <p:strVal val="visible"/>
                                      </p:to>
                                    </p:set>
                                    <p:animEffect transition="in" filter="blinds(horizontal)">
                                      <p:cBhvr>
                                        <p:cTn id="18" dur="500"/>
                                        <p:tgtEl>
                                          <p:spTgt spid="238597">
                                            <p:txEl>
                                              <p:charRg st="54" end="87"/>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38597">
                                            <p:txEl>
                                              <p:charRg st="87" end="127"/>
                                            </p:txEl>
                                          </p:spTgt>
                                        </p:tgtEl>
                                        <p:attrNameLst>
                                          <p:attrName>style.visibility</p:attrName>
                                        </p:attrNameLst>
                                      </p:cBhvr>
                                      <p:to>
                                        <p:strVal val="visible"/>
                                      </p:to>
                                    </p:set>
                                    <p:animEffect transition="in" filter="blinds(horizontal)">
                                      <p:cBhvr>
                                        <p:cTn id="21" dur="500"/>
                                        <p:tgtEl>
                                          <p:spTgt spid="238597">
                                            <p:txEl>
                                              <p:charRg st="87" end="12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38597">
                                            <p:txEl>
                                              <p:charRg st="127" end="145"/>
                                            </p:txEl>
                                          </p:spTgt>
                                        </p:tgtEl>
                                        <p:attrNameLst>
                                          <p:attrName>style.visibility</p:attrName>
                                        </p:attrNameLst>
                                      </p:cBhvr>
                                      <p:to>
                                        <p:strVal val="visible"/>
                                      </p:to>
                                    </p:set>
                                    <p:animEffect transition="in" filter="blinds(horizontal)">
                                      <p:cBhvr>
                                        <p:cTn id="24" dur="500"/>
                                        <p:tgtEl>
                                          <p:spTgt spid="238597">
                                            <p:txEl>
                                              <p:charRg st="127" end="14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38598"/>
                                        </p:tgtEl>
                                        <p:attrNameLst>
                                          <p:attrName>style.visibility</p:attrName>
                                        </p:attrNameLst>
                                      </p:cBhvr>
                                      <p:to>
                                        <p:strVal val="visible"/>
                                      </p:to>
                                    </p:set>
                                    <p:animEffect transition="in" filter="wipe(up)">
                                      <p:cBhvr>
                                        <p:cTn id="29" dur="500"/>
                                        <p:tgtEl>
                                          <p:spTgt spid="238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Rectangle 2"/>
          <p:cNvSpPr>
            <a:spLocks noGrp="1" noChangeArrowheads="1"/>
          </p:cNvSpPr>
          <p:nvPr>
            <p:ph type="title" idx="4294967295"/>
          </p:nvPr>
        </p:nvSpPr>
        <p:spPr>
          <a:xfrm>
            <a:off x="1344613"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7.4.2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Matlab调试菜单</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3961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3962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231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39621" name="Rectangle 3"/>
          <p:cNvSpPr>
            <a:spLocks noGrp="1"/>
          </p:cNvSpPr>
          <p:nvPr>
            <p:ph sz="quarter" idx="1"/>
          </p:nvPr>
        </p:nvSpPr>
        <p:spPr>
          <a:xfrm>
            <a:off x="5292725" y="4365625"/>
            <a:ext cx="3344863" cy="144145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buFont typeface="Wingdings" panose="05000000000000000000" pitchFamily="2" charset="2"/>
              <a:buNone/>
            </a:pPr>
            <a:r>
              <a:rPr lang="en-US" altLang="zh-CN" sz="1700" dirty="0"/>
              <a:t> </a:t>
            </a:r>
            <a:r>
              <a:rPr lang="en-US" altLang="zh-CN" sz="1800" b="1" dirty="0">
                <a:latin typeface="Times New Roman" panose="02020603050405020304" pitchFamily="18" charset="0"/>
                <a:ea typeface="华文楷体" pitchFamily="2" charset="-122"/>
                <a:sym typeface="Arial" panose="020B0604020202020204" pitchFamily="34" charset="0"/>
              </a:rPr>
              <a:t>2. </a:t>
            </a:r>
            <a:r>
              <a:rPr lang="zh-CN" altLang="en-US" sz="1800" b="1" dirty="0">
                <a:latin typeface="Times New Roman" panose="02020603050405020304" pitchFamily="18" charset="0"/>
                <a:ea typeface="华文楷体" pitchFamily="2" charset="-122"/>
                <a:sym typeface="Arial" panose="020B0604020202020204" pitchFamily="34" charset="0"/>
              </a:rPr>
              <a:t>断点操作</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latin typeface="Times New Roman" panose="02020603050405020304" pitchFamily="18" charset="0"/>
                <a:ea typeface="华文楷体" pitchFamily="2" charset="-122"/>
                <a:sym typeface="Arial" panose="020B0604020202020204" pitchFamily="34" charset="0"/>
              </a:rPr>
              <a:t>stop if error/warnings: </a:t>
            </a:r>
            <a:r>
              <a:rPr lang="zh-CN" altLang="en-US" sz="1800" b="1" dirty="0">
                <a:latin typeface="Times New Roman" panose="02020603050405020304" pitchFamily="18" charset="0"/>
                <a:ea typeface="华文楷体" pitchFamily="2" charset="-122"/>
                <a:sym typeface="Arial" panose="020B0604020202020204" pitchFamily="34" charset="0"/>
              </a:rPr>
              <a:t>在程序</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执行出现错误或警告时，停止</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程序运行，进入调试状态。</a:t>
            </a:r>
            <a:endParaRPr lang="zh-CN" altLang="en-US" sz="1800" b="1" dirty="0">
              <a:latin typeface="Times New Roman" panose="02020603050405020304" pitchFamily="18" charset="0"/>
              <a:ea typeface="华文楷体" pitchFamily="2" charset="-122"/>
              <a:sym typeface="Arial" panose="020B0604020202020204" pitchFamily="34" charset="0"/>
            </a:endParaRPr>
          </a:p>
        </p:txBody>
      </p:sp>
      <p:pic>
        <p:nvPicPr>
          <p:cNvPr id="239622" name="Picture 4"/>
          <p:cNvPicPr>
            <a:picLocks noChangeAspect="1"/>
          </p:cNvPicPr>
          <p:nvPr/>
        </p:nvPicPr>
        <p:blipFill>
          <a:blip r:embed="rId1"/>
          <a:stretch>
            <a:fillRect/>
          </a:stretch>
        </p:blipFill>
        <p:spPr>
          <a:xfrm>
            <a:off x="1727200" y="1233488"/>
            <a:ext cx="4608513" cy="3027362"/>
          </a:xfrm>
          <a:prstGeom prst="rect">
            <a:avLst/>
          </a:prstGeom>
          <a:noFill/>
          <a:ln w="9525">
            <a:noFill/>
          </a:ln>
        </p:spPr>
      </p:pic>
      <p:sp>
        <p:nvSpPr>
          <p:cNvPr id="239623" name="Rectangle 5"/>
          <p:cNvSpPr/>
          <p:nvPr/>
        </p:nvSpPr>
        <p:spPr>
          <a:xfrm>
            <a:off x="503238" y="4221163"/>
            <a:ext cx="4500562" cy="1666875"/>
          </a:xfrm>
          <a:prstGeom prst="rect">
            <a:avLst/>
          </a:prstGeom>
          <a:noFill/>
          <a:ln w="9525">
            <a:noFill/>
          </a:ln>
        </p:spPr>
        <p:txBody>
          <a:bodyPr/>
          <a:p>
            <a:pPr marL="609600" indent="-609600" algn="just" eaLnBrk="1" hangingPunct="1">
              <a:spcBef>
                <a:spcPct val="20000"/>
              </a:spcBef>
              <a:buClr>
                <a:srgbClr val="4D009A"/>
              </a:buClr>
              <a:buFont typeface="Wingdings" panose="05000000000000000000" pitchFamily="2" charset="2"/>
            </a:pPr>
            <a:r>
              <a:rPr lang="en-US" altLang="zh-CN" sz="2400" dirty="0">
                <a:latin typeface="Tahoma" panose="020B0604030504040204" pitchFamily="34" charset="0"/>
              </a:rPr>
              <a:t> </a:t>
            </a:r>
            <a:r>
              <a:rPr lang="en-US" altLang="zh-CN" sz="2000" b="1" dirty="0">
                <a:latin typeface="Times New Roman" panose="02020603050405020304" pitchFamily="18" charset="0"/>
                <a:ea typeface="华文楷体" pitchFamily="2" charset="-122"/>
                <a:sym typeface="Arial" panose="020B0604020202020204" pitchFamily="34" charset="0"/>
              </a:rPr>
              <a:t>1</a:t>
            </a:r>
            <a:r>
              <a:rPr lang="zh-CN" altLang="en-US" sz="2000" b="1" dirty="0">
                <a:latin typeface="Times New Roman" panose="02020603050405020304" pitchFamily="18" charset="0"/>
                <a:ea typeface="华文楷体" pitchFamily="2" charset="-122"/>
                <a:sym typeface="Arial" panose="020B0604020202020204" pitchFamily="34" charset="0"/>
              </a:rPr>
              <a:t>、控制单步运行</a:t>
            </a:r>
            <a:endParaRPr lang="zh-CN" altLang="en-US" sz="2000" b="1" dirty="0">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buClr>
                <a:srgbClr val="4D009A"/>
              </a:buClr>
              <a:buFont typeface="Wingdings" panose="05000000000000000000" pitchFamily="2" charset="2"/>
            </a:pPr>
            <a:r>
              <a:rPr lang="zh-CN" altLang="en-US" sz="2000" b="1" dirty="0">
                <a:latin typeface="Times New Roman" panose="02020603050405020304" pitchFamily="18" charset="0"/>
                <a:ea typeface="华文楷体" pitchFamily="2" charset="-122"/>
                <a:sym typeface="Arial" panose="020B0604020202020204" pitchFamily="34" charset="0"/>
              </a:rPr>
              <a:t> </a:t>
            </a:r>
            <a:r>
              <a:rPr lang="en-US" altLang="zh-CN" sz="2000" b="1" dirty="0">
                <a:latin typeface="Times New Roman" panose="02020603050405020304" pitchFamily="18" charset="0"/>
                <a:ea typeface="华文楷体" pitchFamily="2" charset="-122"/>
                <a:sym typeface="Arial" panose="020B0604020202020204" pitchFamily="34" charset="0"/>
              </a:rPr>
              <a:t>step</a:t>
            </a:r>
            <a:r>
              <a:rPr lang="zh-CN" altLang="en-US" sz="2000" b="1" dirty="0">
                <a:latin typeface="Times New Roman" panose="02020603050405020304" pitchFamily="18" charset="0"/>
                <a:ea typeface="华文楷体" pitchFamily="2" charset="-122"/>
                <a:sym typeface="Arial" panose="020B0604020202020204" pitchFamily="34" charset="0"/>
              </a:rPr>
              <a:t>：单步运行，不进入函数；</a:t>
            </a:r>
            <a:endParaRPr lang="zh-CN" altLang="en-US" sz="2000" b="1" dirty="0">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buClr>
                <a:srgbClr val="4D009A"/>
              </a:buClr>
              <a:buFont typeface="Wingdings" panose="05000000000000000000" pitchFamily="2" charset="2"/>
            </a:pPr>
            <a:r>
              <a:rPr lang="zh-CN" altLang="en-US" sz="2000" b="1" dirty="0">
                <a:latin typeface="Times New Roman" panose="02020603050405020304" pitchFamily="18" charset="0"/>
                <a:ea typeface="华文楷体" pitchFamily="2" charset="-122"/>
                <a:sym typeface="Arial" panose="020B0604020202020204" pitchFamily="34" charset="0"/>
              </a:rPr>
              <a:t> </a:t>
            </a:r>
            <a:r>
              <a:rPr lang="en-US" altLang="zh-CN" sz="2000" b="1" dirty="0">
                <a:latin typeface="Times New Roman" panose="02020603050405020304" pitchFamily="18" charset="0"/>
                <a:ea typeface="华文楷体" pitchFamily="2" charset="-122"/>
                <a:sym typeface="Arial" panose="020B0604020202020204" pitchFamily="34" charset="0"/>
              </a:rPr>
              <a:t>step in: </a:t>
            </a:r>
            <a:r>
              <a:rPr lang="zh-CN" altLang="en-US" sz="2000" b="1" dirty="0">
                <a:latin typeface="Times New Roman" panose="02020603050405020304" pitchFamily="18" charset="0"/>
                <a:ea typeface="华文楷体" pitchFamily="2" charset="-122"/>
                <a:sym typeface="Arial" panose="020B0604020202020204" pitchFamily="34" charset="0"/>
              </a:rPr>
              <a:t>单步运行，进入函数；</a:t>
            </a:r>
            <a:endParaRPr lang="zh-CN" altLang="en-US" sz="2000" b="1" dirty="0">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buClr>
                <a:srgbClr val="4D009A"/>
              </a:buClr>
              <a:buFont typeface="Wingdings" panose="05000000000000000000" pitchFamily="2" charset="2"/>
            </a:pPr>
            <a:r>
              <a:rPr lang="zh-CN" altLang="en-US" sz="2000" b="1" dirty="0">
                <a:latin typeface="Times New Roman" panose="02020603050405020304" pitchFamily="18" charset="0"/>
                <a:ea typeface="华文楷体" pitchFamily="2" charset="-122"/>
                <a:sym typeface="Arial" panose="020B0604020202020204" pitchFamily="34" charset="0"/>
              </a:rPr>
              <a:t> </a:t>
            </a:r>
            <a:r>
              <a:rPr lang="en-US" altLang="zh-CN" sz="2000" b="1" dirty="0">
                <a:latin typeface="Times New Roman" panose="02020603050405020304" pitchFamily="18" charset="0"/>
                <a:ea typeface="华文楷体" pitchFamily="2" charset="-122"/>
                <a:sym typeface="Arial" panose="020B0604020202020204" pitchFamily="34" charset="0"/>
              </a:rPr>
              <a:t>step out</a:t>
            </a:r>
            <a:r>
              <a:rPr lang="zh-CN" altLang="en-US" sz="2000" b="1" dirty="0">
                <a:latin typeface="Times New Roman" panose="02020603050405020304" pitchFamily="18" charset="0"/>
                <a:ea typeface="华文楷体" pitchFamily="2" charset="-122"/>
                <a:sym typeface="Arial" panose="020B0604020202020204" pitchFamily="34" charset="0"/>
              </a:rPr>
              <a:t>：停止单步运行；</a:t>
            </a:r>
            <a:endParaRPr lang="zh-CN" altLang="en-US" sz="2000" b="1" dirty="0">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buClr>
                <a:srgbClr val="4D009A"/>
              </a:buClr>
              <a:buFont typeface="Wingdings" panose="05000000000000000000" pitchFamily="2" charset="2"/>
            </a:pPr>
            <a:r>
              <a:rPr lang="zh-CN" altLang="en-US" sz="2000" b="1" dirty="0">
                <a:latin typeface="Times New Roman" panose="02020603050405020304" pitchFamily="18" charset="0"/>
                <a:ea typeface="华文楷体" pitchFamily="2" charset="-122"/>
                <a:sym typeface="Arial" panose="020B0604020202020204" pitchFamily="34" charset="0"/>
              </a:rPr>
              <a:t> </a:t>
            </a:r>
            <a:r>
              <a:rPr lang="en-US" altLang="zh-CN" sz="2000" b="1" dirty="0">
                <a:latin typeface="Times New Roman" panose="02020603050405020304" pitchFamily="18" charset="0"/>
                <a:ea typeface="华文楷体" pitchFamily="2" charset="-122"/>
                <a:sym typeface="Arial" panose="020B0604020202020204" pitchFamily="34" charset="0"/>
              </a:rPr>
              <a:t>save and run</a:t>
            </a:r>
            <a:r>
              <a:rPr lang="zh-CN" altLang="en-US" sz="2000" b="1" dirty="0">
                <a:latin typeface="Times New Roman" panose="02020603050405020304" pitchFamily="18" charset="0"/>
                <a:ea typeface="华文楷体" pitchFamily="2" charset="-122"/>
                <a:sym typeface="Arial" panose="020B0604020202020204" pitchFamily="34" charset="0"/>
              </a:rPr>
              <a:t>：存储文件并开始运行。</a:t>
            </a:r>
            <a:endParaRPr lang="zh-CN" altLang="en-US" sz="20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9622"/>
                                        </p:tgtEl>
                                        <p:attrNameLst>
                                          <p:attrName>style.visibility</p:attrName>
                                        </p:attrNameLst>
                                      </p:cBhvr>
                                      <p:to>
                                        <p:strVal val="visible"/>
                                      </p:to>
                                    </p:set>
                                    <p:animEffect transition="in" filter="blinds(horizontal)">
                                      <p:cBhvr>
                                        <p:cTn id="7" dur="500"/>
                                        <p:tgtEl>
                                          <p:spTgt spid="2396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9623">
                                            <p:txEl>
                                              <p:charRg st="0" end="10"/>
                                            </p:txEl>
                                          </p:spTgt>
                                        </p:tgtEl>
                                        <p:attrNameLst>
                                          <p:attrName>style.visibility</p:attrName>
                                        </p:attrNameLst>
                                      </p:cBhvr>
                                      <p:to>
                                        <p:strVal val="visible"/>
                                      </p:to>
                                    </p:set>
                                    <p:animEffect transition="in" filter="blinds(horizontal)">
                                      <p:cBhvr>
                                        <p:cTn id="12" dur="500"/>
                                        <p:tgtEl>
                                          <p:spTgt spid="239623">
                                            <p:txEl>
                                              <p:charRg st="0" end="1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39623">
                                            <p:txEl>
                                              <p:charRg st="10" end="28"/>
                                            </p:txEl>
                                          </p:spTgt>
                                        </p:tgtEl>
                                        <p:attrNameLst>
                                          <p:attrName>style.visibility</p:attrName>
                                        </p:attrNameLst>
                                      </p:cBhvr>
                                      <p:to>
                                        <p:strVal val="visible"/>
                                      </p:to>
                                    </p:set>
                                    <p:animEffect transition="in" filter="blinds(horizontal)">
                                      <p:cBhvr>
                                        <p:cTn id="15" dur="500"/>
                                        <p:tgtEl>
                                          <p:spTgt spid="239623">
                                            <p:txEl>
                                              <p:charRg st="10" end="28"/>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39623">
                                            <p:txEl>
                                              <p:charRg st="28" end="49"/>
                                            </p:txEl>
                                          </p:spTgt>
                                        </p:tgtEl>
                                        <p:attrNameLst>
                                          <p:attrName>style.visibility</p:attrName>
                                        </p:attrNameLst>
                                      </p:cBhvr>
                                      <p:to>
                                        <p:strVal val="visible"/>
                                      </p:to>
                                    </p:set>
                                    <p:animEffect transition="in" filter="blinds(horizontal)">
                                      <p:cBhvr>
                                        <p:cTn id="18" dur="500"/>
                                        <p:tgtEl>
                                          <p:spTgt spid="239623">
                                            <p:txEl>
                                              <p:charRg st="28" end="49"/>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39623">
                                            <p:txEl>
                                              <p:charRg st="49" end="67"/>
                                            </p:txEl>
                                          </p:spTgt>
                                        </p:tgtEl>
                                        <p:attrNameLst>
                                          <p:attrName>style.visibility</p:attrName>
                                        </p:attrNameLst>
                                      </p:cBhvr>
                                      <p:to>
                                        <p:strVal val="visible"/>
                                      </p:to>
                                    </p:set>
                                    <p:animEffect transition="in" filter="blinds(horizontal)">
                                      <p:cBhvr>
                                        <p:cTn id="21" dur="500"/>
                                        <p:tgtEl>
                                          <p:spTgt spid="239623">
                                            <p:txEl>
                                              <p:charRg st="49" end="6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39623">
                                            <p:txEl>
                                              <p:charRg st="67" end="92"/>
                                            </p:txEl>
                                          </p:spTgt>
                                        </p:tgtEl>
                                        <p:attrNameLst>
                                          <p:attrName>style.visibility</p:attrName>
                                        </p:attrNameLst>
                                      </p:cBhvr>
                                      <p:to>
                                        <p:strVal val="visible"/>
                                      </p:to>
                                    </p:set>
                                    <p:animEffect transition="in" filter="blinds(horizontal)">
                                      <p:cBhvr>
                                        <p:cTn id="24" dur="500"/>
                                        <p:tgtEl>
                                          <p:spTgt spid="239623">
                                            <p:txEl>
                                              <p:charRg st="67" end="9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39621">
                                            <p:txEl>
                                              <p:charRg st="0" end="9"/>
                                            </p:txEl>
                                          </p:spTgt>
                                        </p:tgtEl>
                                        <p:attrNameLst>
                                          <p:attrName>style.visibility</p:attrName>
                                        </p:attrNameLst>
                                      </p:cBhvr>
                                      <p:to>
                                        <p:strVal val="visible"/>
                                      </p:to>
                                    </p:set>
                                    <p:animEffect transition="in" filter="blinds(horizontal)">
                                      <p:cBhvr>
                                        <p:cTn id="29" dur="500"/>
                                        <p:tgtEl>
                                          <p:spTgt spid="239621">
                                            <p:txEl>
                                              <p:charRg st="0" end="9"/>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39621">
                                            <p:txEl>
                                              <p:charRg st="9" end="38"/>
                                            </p:txEl>
                                          </p:spTgt>
                                        </p:tgtEl>
                                        <p:attrNameLst>
                                          <p:attrName>style.visibility</p:attrName>
                                        </p:attrNameLst>
                                      </p:cBhvr>
                                      <p:to>
                                        <p:strVal val="visible"/>
                                      </p:to>
                                    </p:set>
                                    <p:animEffect transition="in" filter="blinds(horizontal)">
                                      <p:cBhvr>
                                        <p:cTn id="32" dur="500"/>
                                        <p:tgtEl>
                                          <p:spTgt spid="239621">
                                            <p:txEl>
                                              <p:charRg st="9" end="3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39621">
                                            <p:txEl>
                                              <p:charRg st="38" end="52"/>
                                            </p:txEl>
                                          </p:spTgt>
                                        </p:tgtEl>
                                        <p:attrNameLst>
                                          <p:attrName>style.visibility</p:attrName>
                                        </p:attrNameLst>
                                      </p:cBhvr>
                                      <p:to>
                                        <p:strVal val="visible"/>
                                      </p:to>
                                    </p:set>
                                    <p:animEffect transition="in" filter="blinds(horizontal)">
                                      <p:cBhvr>
                                        <p:cTn id="35" dur="500"/>
                                        <p:tgtEl>
                                          <p:spTgt spid="239621">
                                            <p:txEl>
                                              <p:charRg st="38" end="52"/>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39621">
                                            <p:txEl>
                                              <p:charRg st="52" end="65"/>
                                            </p:txEl>
                                          </p:spTgt>
                                        </p:tgtEl>
                                        <p:attrNameLst>
                                          <p:attrName>style.visibility</p:attrName>
                                        </p:attrNameLst>
                                      </p:cBhvr>
                                      <p:to>
                                        <p:strVal val="visible"/>
                                      </p:to>
                                    </p:set>
                                    <p:animEffect transition="in" filter="blinds(horizontal)">
                                      <p:cBhvr>
                                        <p:cTn id="38" dur="500"/>
                                        <p:tgtEl>
                                          <p:spTgt spid="239621">
                                            <p:txEl>
                                              <p:charRg st="52" end="6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8" name="Rectangle 2"/>
          <p:cNvSpPr>
            <a:spLocks noGrp="1" noChangeArrowheads="1"/>
          </p:cNvSpPr>
          <p:nvPr>
            <p:ph type="title" idx="4294967295"/>
          </p:nvPr>
        </p:nvSpPr>
        <p:spPr>
          <a:xfrm>
            <a:off x="1273175" y="-227012"/>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例</a:t>
            </a: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7.4-1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程序的调试</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4064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4064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232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40645" name="Rectangle 3"/>
          <p:cNvSpPr>
            <a:spLocks noGrp="1"/>
          </p:cNvSpPr>
          <p:nvPr>
            <p:ph sz="quarter" idx="1"/>
          </p:nvPr>
        </p:nvSpPr>
        <p:spPr>
          <a:xfrm>
            <a:off x="503238" y="1268413"/>
            <a:ext cx="8281987"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有一个求水仙花数的程序</a:t>
            </a:r>
            <a:r>
              <a:rPr lang="en-US" altLang="zh-CN" sz="1800" b="1" dirty="0">
                <a:latin typeface="Times New Roman" panose="02020603050405020304" pitchFamily="18" charset="0"/>
                <a:ea typeface="华文楷体" pitchFamily="2" charset="-122"/>
                <a:sym typeface="Arial" panose="020B0604020202020204" pitchFamily="34" charset="0"/>
              </a:rPr>
              <a:t>ex.m</a:t>
            </a:r>
            <a:r>
              <a:rPr lang="zh-CN" altLang="en-US" sz="1800" b="1" dirty="0">
                <a:latin typeface="Times New Roman" panose="02020603050405020304" pitchFamily="18" charset="0"/>
                <a:ea typeface="华文楷体" pitchFamily="2" charset="-122"/>
                <a:sym typeface="Arial" panose="020B0604020202020204" pitchFamily="34" charset="0"/>
              </a:rPr>
              <a:t>，试设置断点来控制程序执行。</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rPr>
              <a:t>调试步骤如下：</a:t>
            </a:r>
            <a:endPar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① 在</a:t>
            </a:r>
            <a:r>
              <a:rPr lang="en-US" altLang="zh-CN" sz="1800" b="1" dirty="0">
                <a:latin typeface="Times New Roman" panose="02020603050405020304" pitchFamily="18" charset="0"/>
                <a:ea typeface="华文楷体" pitchFamily="2" charset="-122"/>
                <a:sym typeface="Arial" panose="020B0604020202020204" pitchFamily="34" charset="0"/>
              </a:rPr>
              <a:t>if</a:t>
            </a:r>
            <a:r>
              <a:rPr lang="zh-CN" altLang="en-US" sz="1800" b="1" dirty="0">
                <a:latin typeface="Times New Roman" panose="02020603050405020304" pitchFamily="18" charset="0"/>
                <a:ea typeface="华文楷体" pitchFamily="2" charset="-122"/>
                <a:sym typeface="Arial" panose="020B0604020202020204" pitchFamily="34" charset="0"/>
              </a:rPr>
              <a:t>语句处设置断点：将插入点移至</a:t>
            </a:r>
            <a:r>
              <a:rPr lang="en-US" altLang="zh-CN" sz="1800" b="1" dirty="0">
                <a:latin typeface="Times New Roman" panose="02020603050405020304" pitchFamily="18" charset="0"/>
                <a:ea typeface="华文楷体" pitchFamily="2" charset="-122"/>
                <a:sym typeface="Arial" panose="020B0604020202020204" pitchFamily="34" charset="0"/>
              </a:rPr>
              <a:t>if</a:t>
            </a:r>
            <a:r>
              <a:rPr lang="zh-CN" altLang="en-US" sz="1800" b="1" dirty="0">
                <a:latin typeface="Times New Roman" panose="02020603050405020304" pitchFamily="18" charset="0"/>
                <a:ea typeface="华文楷体" pitchFamily="2" charset="-122"/>
                <a:sym typeface="Arial" panose="020B0604020202020204" pitchFamily="34" charset="0"/>
              </a:rPr>
              <a:t>语句所在行，选择</a:t>
            </a:r>
            <a:r>
              <a:rPr lang="en-US" altLang="zh-CN" sz="1800" b="1" dirty="0">
                <a:latin typeface="Times New Roman" panose="02020603050405020304" pitchFamily="18" charset="0"/>
                <a:ea typeface="华文楷体" pitchFamily="2" charset="-122"/>
                <a:sym typeface="Arial" panose="020B0604020202020204" pitchFamily="34" charset="0"/>
              </a:rPr>
              <a:t>Debug</a:t>
            </a:r>
            <a:r>
              <a:rPr lang="zh-CN" altLang="en-US" sz="1800" b="1" dirty="0">
                <a:latin typeface="Times New Roman" panose="02020603050405020304" pitchFamily="18" charset="0"/>
                <a:ea typeface="华文楷体" pitchFamily="2" charset="-122"/>
                <a:sym typeface="Arial" panose="020B0604020202020204" pitchFamily="34" charset="0"/>
              </a:rPr>
              <a:t>菜单的</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latin typeface="Times New Roman" panose="02020603050405020304" pitchFamily="18" charset="0"/>
                <a:ea typeface="华文楷体" pitchFamily="2" charset="-122"/>
                <a:sym typeface="Arial" panose="020B0604020202020204" pitchFamily="34" charset="0"/>
              </a:rPr>
              <a:t>Set/Clear Breakpoint</a:t>
            </a:r>
            <a:r>
              <a:rPr lang="zh-CN" altLang="en-US" sz="1800" b="1" dirty="0">
                <a:latin typeface="Times New Roman" panose="02020603050405020304" pitchFamily="18" charset="0"/>
                <a:ea typeface="华文楷体" pitchFamily="2" charset="-122"/>
                <a:sym typeface="Arial" panose="020B0604020202020204" pitchFamily="34" charset="0"/>
              </a:rPr>
              <a:t>命令，在该行前面有一个红色圆点，程序运行时</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将在断点处暂停。</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② 运行程序，检查中间结果。在命令窗口输入命令：</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latin typeface="Times New Roman" panose="02020603050405020304" pitchFamily="18" charset="0"/>
                <a:ea typeface="华文楷体" pitchFamily="2" charset="-122"/>
                <a:sym typeface="Arial" panose="020B0604020202020204" pitchFamily="34" charset="0"/>
              </a:rPr>
              <a:t>ex</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     </a:t>
            </a:r>
            <a:r>
              <a:rPr lang="zh-CN" altLang="en-US" sz="1800" b="1" dirty="0">
                <a:latin typeface="Times New Roman" panose="02020603050405020304" pitchFamily="18" charset="0"/>
                <a:ea typeface="华文楷体" pitchFamily="2" charset="-122"/>
                <a:sym typeface="Arial" panose="020B0604020202020204" pitchFamily="34" charset="0"/>
              </a:rPr>
              <a:t>在窗口命令的</a:t>
            </a:r>
            <a:r>
              <a:rPr lang="en-US" altLang="zh-CN" sz="1800" b="1" dirty="0">
                <a:latin typeface="Times New Roman" panose="02020603050405020304" pitchFamily="18" charset="0"/>
                <a:ea typeface="华文楷体" pitchFamily="2" charset="-122"/>
                <a:sym typeface="Arial" panose="020B0604020202020204" pitchFamily="34" charset="0"/>
              </a:rPr>
              <a:t>K&gt;&gt;</a:t>
            </a:r>
            <a:r>
              <a:rPr lang="zh-CN" altLang="en-US" sz="1800" b="1" dirty="0">
                <a:latin typeface="Times New Roman" panose="02020603050405020304" pitchFamily="18" charset="0"/>
                <a:ea typeface="华文楷体" pitchFamily="2" charset="-122"/>
                <a:sym typeface="Arial" panose="020B0604020202020204" pitchFamily="34" charset="0"/>
              </a:rPr>
              <a:t>后输入变量名，检查变量的值。可以分析判断程序 的正确性。</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③ 选择</a:t>
            </a:r>
            <a:r>
              <a:rPr lang="en-US" altLang="zh-CN" sz="1800" b="1" dirty="0">
                <a:latin typeface="Times New Roman" panose="02020603050405020304" pitchFamily="18" charset="0"/>
                <a:ea typeface="华文楷体" pitchFamily="2" charset="-122"/>
                <a:sym typeface="Arial" panose="020B0604020202020204" pitchFamily="34" charset="0"/>
              </a:rPr>
              <a:t>Debug</a:t>
            </a:r>
            <a:r>
              <a:rPr lang="zh-CN" altLang="en-US" sz="1800" b="1" dirty="0">
                <a:latin typeface="Times New Roman" panose="02020603050405020304" pitchFamily="18" charset="0"/>
                <a:ea typeface="华文楷体" pitchFamily="2" charset="-122"/>
                <a:sym typeface="Arial" panose="020B0604020202020204" pitchFamily="34" charset="0"/>
              </a:rPr>
              <a:t>菜单中的</a:t>
            </a:r>
            <a:r>
              <a:rPr lang="en-US" altLang="zh-CN" sz="1800" b="1" dirty="0">
                <a:latin typeface="Times New Roman" panose="02020603050405020304" pitchFamily="18" charset="0"/>
                <a:ea typeface="华文楷体" pitchFamily="2" charset="-122"/>
                <a:sym typeface="Arial" panose="020B0604020202020204" pitchFamily="34" charset="0"/>
              </a:rPr>
              <a:t>Continue</a:t>
            </a:r>
            <a:r>
              <a:rPr lang="zh-CN" altLang="en-US" sz="1800" b="1" dirty="0">
                <a:latin typeface="Times New Roman" panose="02020603050405020304" pitchFamily="18" charset="0"/>
                <a:ea typeface="华文楷体" pitchFamily="2" charset="-122"/>
                <a:sym typeface="Arial" panose="020B0604020202020204" pitchFamily="34" charset="0"/>
              </a:rPr>
              <a:t>命令，程序继续运行，在断点处又暂停，再检查</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变量的值，一直到发现问题为止。</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④ 切换工作空间，结束对程序的调试。打开编辑窗口中的</a:t>
            </a:r>
            <a:r>
              <a:rPr lang="en-US" altLang="zh-CN" sz="1800" b="1" dirty="0">
                <a:latin typeface="Times New Roman" panose="02020603050405020304" pitchFamily="18" charset="0"/>
                <a:ea typeface="华文楷体" pitchFamily="2" charset="-122"/>
                <a:sym typeface="Arial" panose="020B0604020202020204" pitchFamily="34" charset="0"/>
              </a:rPr>
              <a:t>Stack</a:t>
            </a:r>
            <a:r>
              <a:rPr lang="zh-CN" altLang="en-US" sz="1800" b="1" dirty="0">
                <a:latin typeface="Times New Roman" panose="02020603050405020304" pitchFamily="18" charset="0"/>
                <a:ea typeface="华文楷体" pitchFamily="2" charset="-122"/>
                <a:sym typeface="Arial" panose="020B0604020202020204" pitchFamily="34" charset="0"/>
              </a:rPr>
              <a:t>下拉列表框，从</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中选择</a:t>
            </a:r>
            <a:r>
              <a:rPr lang="en-US" altLang="zh-CN" sz="1800" b="1" dirty="0">
                <a:latin typeface="Times New Roman" panose="02020603050405020304" pitchFamily="18" charset="0"/>
                <a:ea typeface="华文楷体" pitchFamily="2" charset="-122"/>
                <a:sym typeface="Arial" panose="020B0604020202020204" pitchFamily="34" charset="0"/>
              </a:rPr>
              <a:t>Base</a:t>
            </a:r>
            <a:r>
              <a:rPr lang="zh-CN" altLang="en-US" sz="1800" b="1" dirty="0">
                <a:latin typeface="Times New Roman" panose="02020603050405020304" pitchFamily="18" charset="0"/>
                <a:ea typeface="华文楷体" pitchFamily="2" charset="-122"/>
                <a:sym typeface="Arial" panose="020B0604020202020204" pitchFamily="34" charset="0"/>
              </a:rPr>
              <a:t>，即将工作空间切换到主工作空间。然后选择</a:t>
            </a:r>
            <a:r>
              <a:rPr lang="en-US" altLang="zh-CN" sz="1800" b="1" dirty="0">
                <a:latin typeface="Times New Roman" panose="02020603050405020304" pitchFamily="18" charset="0"/>
                <a:ea typeface="华文楷体" pitchFamily="2" charset="-122"/>
                <a:sym typeface="Arial" panose="020B0604020202020204" pitchFamily="34" charset="0"/>
              </a:rPr>
              <a:t>Debug</a:t>
            </a:r>
            <a:r>
              <a:rPr lang="zh-CN" altLang="en-US" sz="1800" b="1" dirty="0">
                <a:latin typeface="Times New Roman" panose="02020603050405020304" pitchFamily="18" charset="0"/>
                <a:ea typeface="华文楷体" pitchFamily="2" charset="-122"/>
                <a:sym typeface="Arial" panose="020B0604020202020204" pitchFamily="34" charset="0"/>
              </a:rPr>
              <a:t>菜单中的</a:t>
            </a:r>
            <a:r>
              <a:rPr lang="en-US" altLang="zh-CN" sz="1800" b="1" dirty="0">
                <a:latin typeface="Times New Roman" panose="02020603050405020304" pitchFamily="18" charset="0"/>
                <a:ea typeface="华文楷体" pitchFamily="2" charset="-122"/>
                <a:sym typeface="Arial" panose="020B0604020202020204" pitchFamily="34" charset="0"/>
              </a:rPr>
              <a:t>Set</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      Clear Breakpoint </a:t>
            </a:r>
            <a:r>
              <a:rPr lang="zh-CN" altLang="en-US" sz="1800" b="1" dirty="0">
                <a:latin typeface="Times New Roman" panose="02020603050405020304" pitchFamily="18" charset="0"/>
                <a:ea typeface="华文楷体" pitchFamily="2" charset="-122"/>
                <a:sym typeface="Arial" panose="020B0604020202020204" pitchFamily="34" charset="0"/>
              </a:rPr>
              <a:t>命令清楚已设置的断点，在选择</a:t>
            </a:r>
            <a:r>
              <a:rPr lang="en-US" altLang="zh-CN" sz="1800" b="1" dirty="0">
                <a:latin typeface="Times New Roman" panose="02020603050405020304" pitchFamily="18" charset="0"/>
                <a:ea typeface="华文楷体" pitchFamily="2" charset="-122"/>
                <a:sym typeface="Arial" panose="020B0604020202020204" pitchFamily="34" charset="0"/>
              </a:rPr>
              <a:t>Continue</a:t>
            </a:r>
            <a:r>
              <a:rPr lang="zh-CN" altLang="en-US" sz="1800" b="1" dirty="0">
                <a:latin typeface="Times New Roman" panose="02020603050405020304" pitchFamily="18" charset="0"/>
                <a:ea typeface="华文楷体" pitchFamily="2" charset="-122"/>
                <a:sym typeface="Arial" panose="020B0604020202020204" pitchFamily="34" charset="0"/>
              </a:rPr>
              <a:t>命令，去除白色</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箭头，完成调试。</a:t>
            </a:r>
            <a:endParaRPr lang="zh-CN" altLang="en-US" sz="1800" b="1" dirty="0">
              <a:latin typeface="Times New Roman" panose="02020603050405020304" pitchFamily="18" charset="0"/>
              <a:ea typeface="华文楷体" pitchFamily="2" charset="-122"/>
              <a:sym typeface="Arial" panose="020B0604020202020204" pitchFamily="34" charset="0"/>
            </a:endParaRPr>
          </a:p>
        </p:txBody>
      </p:sp>
      <p:pic>
        <p:nvPicPr>
          <p:cNvPr id="240646" name="Picture 4"/>
          <p:cNvPicPr>
            <a:picLocks noChangeAspect="1"/>
          </p:cNvPicPr>
          <p:nvPr/>
        </p:nvPicPr>
        <p:blipFill>
          <a:blip r:embed="rId1"/>
          <a:stretch>
            <a:fillRect/>
          </a:stretch>
        </p:blipFill>
        <p:spPr>
          <a:xfrm>
            <a:off x="4716463" y="3429000"/>
            <a:ext cx="3857625" cy="2971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0645">
                                            <p:txEl>
                                              <p:charRg st="0" end="30"/>
                                            </p:txEl>
                                          </p:spTgt>
                                        </p:tgtEl>
                                        <p:attrNameLst>
                                          <p:attrName>style.visibility</p:attrName>
                                        </p:attrNameLst>
                                      </p:cBhvr>
                                      <p:to>
                                        <p:strVal val="visible"/>
                                      </p:to>
                                    </p:set>
                                    <p:animEffect transition="in" filter="blinds(horizontal)">
                                      <p:cBhvr>
                                        <p:cTn id="7" dur="500"/>
                                        <p:tgtEl>
                                          <p:spTgt spid="240645">
                                            <p:txEl>
                                              <p:charRg st="0" end="3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0645">
                                            <p:txEl>
                                              <p:charRg st="30" end="38"/>
                                            </p:txEl>
                                          </p:spTgt>
                                        </p:tgtEl>
                                        <p:attrNameLst>
                                          <p:attrName>style.visibility</p:attrName>
                                        </p:attrNameLst>
                                      </p:cBhvr>
                                      <p:to>
                                        <p:strVal val="visible"/>
                                      </p:to>
                                    </p:set>
                                    <p:animEffect transition="in" filter="blinds(horizontal)">
                                      <p:cBhvr>
                                        <p:cTn id="12" dur="500"/>
                                        <p:tgtEl>
                                          <p:spTgt spid="240645">
                                            <p:txEl>
                                              <p:charRg st="30" end="3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0645">
                                            <p:txEl>
                                              <p:charRg st="38" end="76"/>
                                            </p:txEl>
                                          </p:spTgt>
                                        </p:tgtEl>
                                        <p:attrNameLst>
                                          <p:attrName>style.visibility</p:attrName>
                                        </p:attrNameLst>
                                      </p:cBhvr>
                                      <p:to>
                                        <p:strVal val="visible"/>
                                      </p:to>
                                    </p:set>
                                    <p:animEffect transition="in" filter="blinds(horizontal)">
                                      <p:cBhvr>
                                        <p:cTn id="17" dur="500"/>
                                        <p:tgtEl>
                                          <p:spTgt spid="240645">
                                            <p:txEl>
                                              <p:charRg st="38" end="7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40645">
                                            <p:txEl>
                                              <p:charRg st="76" end="123"/>
                                            </p:txEl>
                                          </p:spTgt>
                                        </p:tgtEl>
                                        <p:attrNameLst>
                                          <p:attrName>style.visibility</p:attrName>
                                        </p:attrNameLst>
                                      </p:cBhvr>
                                      <p:to>
                                        <p:strVal val="visible"/>
                                      </p:to>
                                    </p:set>
                                    <p:animEffect transition="in" filter="blinds(horizontal)">
                                      <p:cBhvr>
                                        <p:cTn id="20" dur="500"/>
                                        <p:tgtEl>
                                          <p:spTgt spid="240645">
                                            <p:txEl>
                                              <p:charRg st="76" end="12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40645">
                                            <p:txEl>
                                              <p:charRg st="123" end="137"/>
                                            </p:txEl>
                                          </p:spTgt>
                                        </p:tgtEl>
                                        <p:attrNameLst>
                                          <p:attrName>style.visibility</p:attrName>
                                        </p:attrNameLst>
                                      </p:cBhvr>
                                      <p:to>
                                        <p:strVal val="visible"/>
                                      </p:to>
                                    </p:set>
                                    <p:animEffect transition="in" filter="blinds(horizontal)">
                                      <p:cBhvr>
                                        <p:cTn id="23" dur="500"/>
                                        <p:tgtEl>
                                          <p:spTgt spid="240645">
                                            <p:txEl>
                                              <p:charRg st="123" end="13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40645">
                                            <p:txEl>
                                              <p:charRg st="137" end="162"/>
                                            </p:txEl>
                                          </p:spTgt>
                                        </p:tgtEl>
                                        <p:attrNameLst>
                                          <p:attrName>style.visibility</p:attrName>
                                        </p:attrNameLst>
                                      </p:cBhvr>
                                      <p:to>
                                        <p:strVal val="visible"/>
                                      </p:to>
                                    </p:set>
                                    <p:animEffect transition="in" filter="blinds(horizontal)">
                                      <p:cBhvr>
                                        <p:cTn id="26" dur="500"/>
                                        <p:tgtEl>
                                          <p:spTgt spid="240645">
                                            <p:txEl>
                                              <p:charRg st="137" end="16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40645">
                                            <p:txEl>
                                              <p:charRg st="162" end="170"/>
                                            </p:txEl>
                                          </p:spTgt>
                                        </p:tgtEl>
                                        <p:attrNameLst>
                                          <p:attrName>style.visibility</p:attrName>
                                        </p:attrNameLst>
                                      </p:cBhvr>
                                      <p:to>
                                        <p:strVal val="visible"/>
                                      </p:to>
                                    </p:set>
                                    <p:animEffect transition="in" filter="blinds(horizontal)">
                                      <p:cBhvr>
                                        <p:cTn id="29" dur="500"/>
                                        <p:tgtEl>
                                          <p:spTgt spid="240645">
                                            <p:txEl>
                                              <p:charRg st="162" end="170"/>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40645">
                                            <p:txEl>
                                              <p:charRg st="170" end="213"/>
                                            </p:txEl>
                                          </p:spTgt>
                                        </p:tgtEl>
                                        <p:attrNameLst>
                                          <p:attrName>style.visibility</p:attrName>
                                        </p:attrNameLst>
                                      </p:cBhvr>
                                      <p:to>
                                        <p:strVal val="visible"/>
                                      </p:to>
                                    </p:set>
                                    <p:animEffect transition="in" filter="blinds(horizontal)">
                                      <p:cBhvr>
                                        <p:cTn id="32" dur="500"/>
                                        <p:tgtEl>
                                          <p:spTgt spid="240645">
                                            <p:txEl>
                                              <p:charRg st="170" end="213"/>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40645">
                                            <p:txEl>
                                              <p:charRg st="213" end="256"/>
                                            </p:txEl>
                                          </p:spTgt>
                                        </p:tgtEl>
                                        <p:attrNameLst>
                                          <p:attrName>style.visibility</p:attrName>
                                        </p:attrNameLst>
                                      </p:cBhvr>
                                      <p:to>
                                        <p:strVal val="visible"/>
                                      </p:to>
                                    </p:set>
                                    <p:animEffect transition="in" filter="blinds(horizontal)">
                                      <p:cBhvr>
                                        <p:cTn id="35" dur="500"/>
                                        <p:tgtEl>
                                          <p:spTgt spid="240645">
                                            <p:txEl>
                                              <p:charRg st="213" end="25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40645">
                                            <p:txEl>
                                              <p:charRg st="256" end="278"/>
                                            </p:txEl>
                                          </p:spTgt>
                                        </p:tgtEl>
                                        <p:attrNameLst>
                                          <p:attrName>style.visibility</p:attrName>
                                        </p:attrNameLst>
                                      </p:cBhvr>
                                      <p:to>
                                        <p:strVal val="visible"/>
                                      </p:to>
                                    </p:set>
                                    <p:animEffect transition="in" filter="blinds(horizontal)">
                                      <p:cBhvr>
                                        <p:cTn id="38" dur="500"/>
                                        <p:tgtEl>
                                          <p:spTgt spid="240645">
                                            <p:txEl>
                                              <p:charRg st="256" end="278"/>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40645">
                                            <p:txEl>
                                              <p:charRg st="278" end="317"/>
                                            </p:txEl>
                                          </p:spTgt>
                                        </p:tgtEl>
                                        <p:attrNameLst>
                                          <p:attrName>style.visibility</p:attrName>
                                        </p:attrNameLst>
                                      </p:cBhvr>
                                      <p:to>
                                        <p:strVal val="visible"/>
                                      </p:to>
                                    </p:set>
                                    <p:animEffect transition="in" filter="blinds(horizontal)">
                                      <p:cBhvr>
                                        <p:cTn id="41" dur="500"/>
                                        <p:tgtEl>
                                          <p:spTgt spid="240645">
                                            <p:txEl>
                                              <p:charRg st="278" end="317"/>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40645">
                                            <p:txEl>
                                              <p:charRg st="317" end="363"/>
                                            </p:txEl>
                                          </p:spTgt>
                                        </p:tgtEl>
                                        <p:attrNameLst>
                                          <p:attrName>style.visibility</p:attrName>
                                        </p:attrNameLst>
                                      </p:cBhvr>
                                      <p:to>
                                        <p:strVal val="visible"/>
                                      </p:to>
                                    </p:set>
                                    <p:animEffect transition="in" filter="blinds(horizontal)">
                                      <p:cBhvr>
                                        <p:cTn id="44" dur="500"/>
                                        <p:tgtEl>
                                          <p:spTgt spid="240645">
                                            <p:txEl>
                                              <p:charRg st="317" end="363"/>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40645">
                                            <p:txEl>
                                              <p:charRg st="363" end="416"/>
                                            </p:txEl>
                                          </p:spTgt>
                                        </p:tgtEl>
                                        <p:attrNameLst>
                                          <p:attrName>style.visibility</p:attrName>
                                        </p:attrNameLst>
                                      </p:cBhvr>
                                      <p:to>
                                        <p:strVal val="visible"/>
                                      </p:to>
                                    </p:set>
                                    <p:animEffect transition="in" filter="blinds(horizontal)">
                                      <p:cBhvr>
                                        <p:cTn id="47" dur="500"/>
                                        <p:tgtEl>
                                          <p:spTgt spid="240645">
                                            <p:txEl>
                                              <p:charRg st="363" end="416"/>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240645">
                                            <p:txEl>
                                              <p:charRg st="416" end="431"/>
                                            </p:txEl>
                                          </p:spTgt>
                                        </p:tgtEl>
                                        <p:attrNameLst>
                                          <p:attrName>style.visibility</p:attrName>
                                        </p:attrNameLst>
                                      </p:cBhvr>
                                      <p:to>
                                        <p:strVal val="visible"/>
                                      </p:to>
                                    </p:set>
                                    <p:animEffect transition="in" filter="blinds(horizontal)">
                                      <p:cBhvr>
                                        <p:cTn id="50" dur="500"/>
                                        <p:tgtEl>
                                          <p:spTgt spid="240645">
                                            <p:txEl>
                                              <p:charRg st="416" end="43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40646"/>
                                        </p:tgtEl>
                                        <p:attrNameLst>
                                          <p:attrName>style.visibility</p:attrName>
                                        </p:attrNameLst>
                                      </p:cBhvr>
                                      <p:to>
                                        <p:strVal val="visible"/>
                                      </p:to>
                                    </p:set>
                                    <p:animEffect transition="in" filter="blinds(horizontal)">
                                      <p:cBhvr>
                                        <p:cTn id="55" dur="500"/>
                                        <p:tgtEl>
                                          <p:spTgt spid="240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2" name="Rectangle 2"/>
          <p:cNvSpPr>
            <a:spLocks noGrp="1" noChangeArrowheads="1"/>
          </p:cNvSpPr>
          <p:nvPr>
            <p:ph type="title" idx="4294967295"/>
          </p:nvPr>
        </p:nvSpPr>
        <p:spPr>
          <a:xfrm>
            <a:off x="1344613" y="-227012"/>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7.5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Matlab矩阵分析与处理</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4166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4166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233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41669" name="Rectangle 3"/>
          <p:cNvSpPr>
            <a:spLocks noGrp="1"/>
          </p:cNvSpPr>
          <p:nvPr>
            <p:ph sz="quarter" idx="1"/>
          </p:nvPr>
        </p:nvSpPr>
        <p:spPr>
          <a:xfrm>
            <a:off x="576263" y="1158875"/>
            <a:ext cx="817245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80000"/>
              </a:lnSpc>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7</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.5.1 </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特殊矩阵</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常见的特殊矩阵有零矩阵、幺矩阵、单位矩阵等，这类特殊</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矩阵在应用中具有通用性。</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1</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、通用的特殊矩阵</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常用的产生通用特殊矩阵的函数有：</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 </a:t>
            </a:r>
            <a:r>
              <a:rPr lang="en-US" altLang="zh-CN" sz="2400" b="1" dirty="0">
                <a:latin typeface="Times New Roman" panose="02020603050405020304" pitchFamily="18" charset="0"/>
                <a:ea typeface="华文楷体" pitchFamily="2" charset="-122"/>
                <a:sym typeface="Arial" panose="020B0604020202020204" pitchFamily="34" charset="0"/>
              </a:rPr>
              <a:t>zeros</a:t>
            </a:r>
            <a:r>
              <a:rPr lang="zh-CN" altLang="en-US" sz="2400" b="1" dirty="0">
                <a:latin typeface="Times New Roman" panose="02020603050405020304" pitchFamily="18" charset="0"/>
                <a:ea typeface="华文楷体" pitchFamily="2" charset="-122"/>
                <a:sym typeface="Arial" panose="020B0604020202020204" pitchFamily="34" charset="0"/>
              </a:rPr>
              <a:t>：产生全</a:t>
            </a:r>
            <a:r>
              <a:rPr lang="en-US" altLang="zh-CN" sz="2400" b="1" dirty="0">
                <a:latin typeface="Times New Roman" panose="02020603050405020304" pitchFamily="18" charset="0"/>
                <a:ea typeface="华文楷体" pitchFamily="2" charset="-122"/>
                <a:sym typeface="Arial" panose="020B0604020202020204" pitchFamily="34" charset="0"/>
              </a:rPr>
              <a:t>0</a:t>
            </a:r>
            <a:r>
              <a:rPr lang="zh-CN" altLang="en-US" sz="2400" b="1" dirty="0">
                <a:latin typeface="Times New Roman" panose="02020603050405020304" pitchFamily="18" charset="0"/>
                <a:ea typeface="华文楷体" pitchFamily="2" charset="-122"/>
                <a:sym typeface="Arial" panose="020B0604020202020204" pitchFamily="34" charset="0"/>
              </a:rPr>
              <a:t>矩阵（零矩阵）。</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 </a:t>
            </a:r>
            <a:r>
              <a:rPr lang="en-US" altLang="zh-CN" sz="2400" b="1" dirty="0">
                <a:latin typeface="Times New Roman" panose="02020603050405020304" pitchFamily="18" charset="0"/>
                <a:ea typeface="华文楷体" pitchFamily="2" charset="-122"/>
                <a:sym typeface="Arial" panose="020B0604020202020204" pitchFamily="34" charset="0"/>
              </a:rPr>
              <a:t>ones</a:t>
            </a:r>
            <a:r>
              <a:rPr lang="zh-CN" altLang="en-US" sz="2400" b="1" dirty="0">
                <a:latin typeface="Times New Roman" panose="02020603050405020304" pitchFamily="18" charset="0"/>
                <a:ea typeface="华文楷体" pitchFamily="2" charset="-122"/>
                <a:sym typeface="Arial" panose="020B0604020202020204" pitchFamily="34" charset="0"/>
              </a:rPr>
              <a:t>： 产生全</a:t>
            </a:r>
            <a:r>
              <a:rPr lang="en-US" altLang="zh-CN" sz="2400" b="1" dirty="0">
                <a:latin typeface="Times New Roman" panose="02020603050405020304" pitchFamily="18" charset="0"/>
                <a:ea typeface="华文楷体" pitchFamily="2" charset="-122"/>
                <a:sym typeface="Arial" panose="020B0604020202020204" pitchFamily="34" charset="0"/>
              </a:rPr>
              <a:t>1</a:t>
            </a:r>
            <a:r>
              <a:rPr lang="zh-CN" altLang="en-US" sz="2400" b="1" dirty="0">
                <a:latin typeface="Times New Roman" panose="02020603050405020304" pitchFamily="18" charset="0"/>
                <a:ea typeface="华文楷体" pitchFamily="2" charset="-122"/>
                <a:sym typeface="Arial" panose="020B0604020202020204" pitchFamily="34" charset="0"/>
              </a:rPr>
              <a:t>矩阵（幺矩阵）。</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 </a:t>
            </a:r>
            <a:r>
              <a:rPr lang="en-US" altLang="zh-CN" sz="2400" b="1" dirty="0">
                <a:latin typeface="Times New Roman" panose="02020603050405020304" pitchFamily="18" charset="0"/>
                <a:ea typeface="华文楷体" pitchFamily="2" charset="-122"/>
                <a:sym typeface="Arial" panose="020B0604020202020204" pitchFamily="34" charset="0"/>
              </a:rPr>
              <a:t>eye</a:t>
            </a:r>
            <a:r>
              <a:rPr lang="zh-CN" altLang="en-US" sz="2400" b="1" dirty="0">
                <a:latin typeface="Times New Roman" panose="02020603050405020304" pitchFamily="18" charset="0"/>
                <a:ea typeface="华文楷体" pitchFamily="2" charset="-122"/>
                <a:sym typeface="Arial" panose="020B0604020202020204" pitchFamily="34" charset="0"/>
              </a:rPr>
              <a:t>：   产生单位矩阵。</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 </a:t>
            </a:r>
            <a:r>
              <a:rPr lang="en-US" altLang="zh-CN" sz="2400" b="1" dirty="0">
                <a:latin typeface="Times New Roman" panose="02020603050405020304" pitchFamily="18" charset="0"/>
                <a:ea typeface="华文楷体" pitchFamily="2" charset="-122"/>
                <a:sym typeface="Arial" panose="020B0604020202020204" pitchFamily="34" charset="0"/>
              </a:rPr>
              <a:t>rand</a:t>
            </a:r>
            <a:r>
              <a:rPr lang="zh-CN" altLang="en-US" sz="2400" b="1" dirty="0">
                <a:latin typeface="Times New Roman" panose="02020603050405020304" pitchFamily="18" charset="0"/>
                <a:ea typeface="华文楷体" pitchFamily="2" charset="-122"/>
                <a:sym typeface="Arial" panose="020B0604020202020204" pitchFamily="34" charset="0"/>
              </a:rPr>
              <a:t>：产生</a:t>
            </a:r>
            <a:r>
              <a:rPr lang="en-US" altLang="zh-CN" sz="2400" b="1" dirty="0">
                <a:latin typeface="Times New Roman" panose="02020603050405020304" pitchFamily="18" charset="0"/>
                <a:ea typeface="华文楷体" pitchFamily="2" charset="-122"/>
                <a:sym typeface="Arial" panose="020B0604020202020204" pitchFamily="34" charset="0"/>
              </a:rPr>
              <a:t>0~1</a:t>
            </a:r>
            <a:r>
              <a:rPr lang="zh-CN" altLang="en-US" sz="2400" b="1" dirty="0">
                <a:latin typeface="Times New Roman" panose="02020603050405020304" pitchFamily="18" charset="0"/>
                <a:ea typeface="华文楷体" pitchFamily="2" charset="-122"/>
                <a:sym typeface="Arial" panose="020B0604020202020204" pitchFamily="34" charset="0"/>
              </a:rPr>
              <a:t>间均匀分布的随机矩阵。</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 </a:t>
            </a:r>
            <a:r>
              <a:rPr lang="en-US" altLang="zh-CN" sz="2400" b="1" dirty="0">
                <a:latin typeface="Times New Roman" panose="02020603050405020304" pitchFamily="18" charset="0"/>
                <a:ea typeface="华文楷体" pitchFamily="2" charset="-122"/>
                <a:sym typeface="Arial" panose="020B0604020202020204" pitchFamily="34" charset="0"/>
              </a:rPr>
              <a:t>randn</a:t>
            </a:r>
            <a:r>
              <a:rPr lang="zh-CN" altLang="en-US" sz="2400" b="1" dirty="0">
                <a:latin typeface="Times New Roman" panose="02020603050405020304" pitchFamily="18" charset="0"/>
                <a:ea typeface="华文楷体" pitchFamily="2" charset="-122"/>
                <a:sym typeface="Arial" panose="020B0604020202020204" pitchFamily="34" charset="0"/>
              </a:rPr>
              <a:t>：产生均值为</a:t>
            </a:r>
            <a:r>
              <a:rPr lang="en-US" altLang="zh-CN" sz="2400" b="1" dirty="0">
                <a:latin typeface="Times New Roman" panose="02020603050405020304" pitchFamily="18" charset="0"/>
                <a:ea typeface="华文楷体" pitchFamily="2" charset="-122"/>
                <a:sym typeface="Arial" panose="020B0604020202020204" pitchFamily="34" charset="0"/>
              </a:rPr>
              <a:t>0</a:t>
            </a:r>
            <a:r>
              <a:rPr lang="zh-CN" altLang="en-US" sz="2400" b="1" dirty="0">
                <a:latin typeface="Times New Roman" panose="02020603050405020304" pitchFamily="18" charset="0"/>
                <a:ea typeface="华文楷体" pitchFamily="2" charset="-122"/>
                <a:sym typeface="Arial" panose="020B0604020202020204" pitchFamily="34" charset="0"/>
              </a:rPr>
              <a:t>，方差为</a:t>
            </a:r>
            <a:r>
              <a:rPr lang="en-US" altLang="zh-CN" sz="2400" b="1" dirty="0">
                <a:latin typeface="Times New Roman" panose="02020603050405020304" pitchFamily="18" charset="0"/>
                <a:ea typeface="华文楷体" pitchFamily="2" charset="-122"/>
                <a:sym typeface="Arial" panose="020B0604020202020204" pitchFamily="34" charset="0"/>
              </a:rPr>
              <a:t>1</a:t>
            </a:r>
            <a:r>
              <a:rPr lang="zh-CN" altLang="en-US" sz="2400" b="1" dirty="0">
                <a:latin typeface="Times New Roman" panose="02020603050405020304" pitchFamily="18" charset="0"/>
                <a:ea typeface="华文楷体" pitchFamily="2" charset="-122"/>
                <a:sym typeface="Arial" panose="020B0604020202020204" pitchFamily="34" charset="0"/>
              </a:rPr>
              <a:t>的标准正态分布随机矩阵。</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产生</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(0,1)</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区间均匀分布随机矩阵使用</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rand</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函数</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产生均值为</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0</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，方差为</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1</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的标准正态分布随机矩阵使用</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randn</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函数</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1669">
                                            <p:txEl>
                                              <p:charRg st="0" end="11"/>
                                            </p:txEl>
                                          </p:spTgt>
                                        </p:tgtEl>
                                        <p:attrNameLst>
                                          <p:attrName>style.visibility</p:attrName>
                                        </p:attrNameLst>
                                      </p:cBhvr>
                                      <p:to>
                                        <p:strVal val="visible"/>
                                      </p:to>
                                    </p:set>
                                    <p:animEffect transition="in" filter="blinds(horizontal)">
                                      <p:cBhvr>
                                        <p:cTn id="7" dur="500"/>
                                        <p:tgtEl>
                                          <p:spTgt spid="241669">
                                            <p:txEl>
                                              <p:charRg st="0" end="1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1669">
                                            <p:txEl>
                                              <p:charRg st="11" end="38"/>
                                            </p:txEl>
                                          </p:spTgt>
                                        </p:tgtEl>
                                        <p:attrNameLst>
                                          <p:attrName>style.visibility</p:attrName>
                                        </p:attrNameLst>
                                      </p:cBhvr>
                                      <p:to>
                                        <p:strVal val="visible"/>
                                      </p:to>
                                    </p:set>
                                    <p:animEffect transition="in" filter="blinds(horizontal)">
                                      <p:cBhvr>
                                        <p:cTn id="10" dur="500"/>
                                        <p:tgtEl>
                                          <p:spTgt spid="241669">
                                            <p:txEl>
                                              <p:charRg st="11" end="3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41669">
                                            <p:txEl>
                                              <p:charRg st="38" end="51"/>
                                            </p:txEl>
                                          </p:spTgt>
                                        </p:tgtEl>
                                        <p:attrNameLst>
                                          <p:attrName>style.visibility</p:attrName>
                                        </p:attrNameLst>
                                      </p:cBhvr>
                                      <p:to>
                                        <p:strVal val="visible"/>
                                      </p:to>
                                    </p:set>
                                    <p:animEffect transition="in" filter="blinds(horizontal)">
                                      <p:cBhvr>
                                        <p:cTn id="13" dur="500"/>
                                        <p:tgtEl>
                                          <p:spTgt spid="241669">
                                            <p:txEl>
                                              <p:charRg st="38" end="5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41669">
                                            <p:txEl>
                                              <p:charRg st="52" end="62"/>
                                            </p:txEl>
                                          </p:spTgt>
                                        </p:tgtEl>
                                        <p:attrNameLst>
                                          <p:attrName>style.visibility</p:attrName>
                                        </p:attrNameLst>
                                      </p:cBhvr>
                                      <p:to>
                                        <p:strVal val="visible"/>
                                      </p:to>
                                    </p:set>
                                    <p:animEffect transition="in" filter="blinds(horizontal)">
                                      <p:cBhvr>
                                        <p:cTn id="18" dur="500"/>
                                        <p:tgtEl>
                                          <p:spTgt spid="241669">
                                            <p:txEl>
                                              <p:charRg st="52" end="6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41669">
                                            <p:txEl>
                                              <p:charRg st="62" end="79"/>
                                            </p:txEl>
                                          </p:spTgt>
                                        </p:tgtEl>
                                        <p:attrNameLst>
                                          <p:attrName>style.visibility</p:attrName>
                                        </p:attrNameLst>
                                      </p:cBhvr>
                                      <p:to>
                                        <p:strVal val="visible"/>
                                      </p:to>
                                    </p:set>
                                    <p:animEffect transition="in" filter="blinds(horizontal)">
                                      <p:cBhvr>
                                        <p:cTn id="21" dur="500"/>
                                        <p:tgtEl>
                                          <p:spTgt spid="241669">
                                            <p:txEl>
                                              <p:charRg st="62" end="79"/>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41669">
                                            <p:txEl>
                                              <p:charRg st="79" end="99"/>
                                            </p:txEl>
                                          </p:spTgt>
                                        </p:tgtEl>
                                        <p:attrNameLst>
                                          <p:attrName>style.visibility</p:attrName>
                                        </p:attrNameLst>
                                      </p:cBhvr>
                                      <p:to>
                                        <p:strVal val="visible"/>
                                      </p:to>
                                    </p:set>
                                    <p:animEffect transition="in" filter="blinds(horizontal)">
                                      <p:cBhvr>
                                        <p:cTn id="24" dur="500"/>
                                        <p:tgtEl>
                                          <p:spTgt spid="241669">
                                            <p:txEl>
                                              <p:charRg st="79" end="99"/>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41669">
                                            <p:txEl>
                                              <p:charRg st="99" end="119"/>
                                            </p:txEl>
                                          </p:spTgt>
                                        </p:tgtEl>
                                        <p:attrNameLst>
                                          <p:attrName>style.visibility</p:attrName>
                                        </p:attrNameLst>
                                      </p:cBhvr>
                                      <p:to>
                                        <p:strVal val="visible"/>
                                      </p:to>
                                    </p:set>
                                    <p:animEffect transition="in" filter="blinds(horizontal)">
                                      <p:cBhvr>
                                        <p:cTn id="27" dur="500"/>
                                        <p:tgtEl>
                                          <p:spTgt spid="241669">
                                            <p:txEl>
                                              <p:charRg st="99" end="11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41669">
                                            <p:txEl>
                                              <p:charRg st="119" end="135"/>
                                            </p:txEl>
                                          </p:spTgt>
                                        </p:tgtEl>
                                        <p:attrNameLst>
                                          <p:attrName>style.visibility</p:attrName>
                                        </p:attrNameLst>
                                      </p:cBhvr>
                                      <p:to>
                                        <p:strVal val="visible"/>
                                      </p:to>
                                    </p:set>
                                    <p:animEffect transition="in" filter="blinds(horizontal)">
                                      <p:cBhvr>
                                        <p:cTn id="30" dur="500"/>
                                        <p:tgtEl>
                                          <p:spTgt spid="241669">
                                            <p:txEl>
                                              <p:charRg st="119" end="13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41669">
                                            <p:txEl>
                                              <p:charRg st="135" end="158"/>
                                            </p:txEl>
                                          </p:spTgt>
                                        </p:tgtEl>
                                        <p:attrNameLst>
                                          <p:attrName>style.visibility</p:attrName>
                                        </p:attrNameLst>
                                      </p:cBhvr>
                                      <p:to>
                                        <p:strVal val="visible"/>
                                      </p:to>
                                    </p:set>
                                    <p:animEffect transition="in" filter="blinds(horizontal)">
                                      <p:cBhvr>
                                        <p:cTn id="33" dur="500"/>
                                        <p:tgtEl>
                                          <p:spTgt spid="241669">
                                            <p:txEl>
                                              <p:charRg st="135" end="15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41669">
                                            <p:txEl>
                                              <p:charRg st="158" end="189"/>
                                            </p:txEl>
                                          </p:spTgt>
                                        </p:tgtEl>
                                        <p:attrNameLst>
                                          <p:attrName>style.visibility</p:attrName>
                                        </p:attrNameLst>
                                      </p:cBhvr>
                                      <p:to>
                                        <p:strVal val="visible"/>
                                      </p:to>
                                    </p:set>
                                    <p:animEffect transition="in" filter="blinds(horizontal)">
                                      <p:cBhvr>
                                        <p:cTn id="36" dur="500"/>
                                        <p:tgtEl>
                                          <p:spTgt spid="241669">
                                            <p:txEl>
                                              <p:charRg st="158" end="18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41669">
                                            <p:txEl>
                                              <p:charRg st="190" end="216"/>
                                            </p:txEl>
                                          </p:spTgt>
                                        </p:tgtEl>
                                        <p:attrNameLst>
                                          <p:attrName>style.visibility</p:attrName>
                                        </p:attrNameLst>
                                      </p:cBhvr>
                                      <p:to>
                                        <p:strVal val="visible"/>
                                      </p:to>
                                    </p:set>
                                    <p:animEffect transition="in" filter="blinds(horizontal)">
                                      <p:cBhvr>
                                        <p:cTn id="41" dur="500"/>
                                        <p:tgtEl>
                                          <p:spTgt spid="241669">
                                            <p:txEl>
                                              <p:charRg st="190" end="216"/>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41669">
                                            <p:txEl>
                                              <p:charRg st="216" end="248"/>
                                            </p:txEl>
                                          </p:spTgt>
                                        </p:tgtEl>
                                        <p:attrNameLst>
                                          <p:attrName>style.visibility</p:attrName>
                                        </p:attrNameLst>
                                      </p:cBhvr>
                                      <p:to>
                                        <p:strVal val="visible"/>
                                      </p:to>
                                    </p:set>
                                    <p:animEffect transition="in" filter="blinds(horizontal)">
                                      <p:cBhvr>
                                        <p:cTn id="44" dur="500"/>
                                        <p:tgtEl>
                                          <p:spTgt spid="241669">
                                            <p:txEl>
                                              <p:charRg st="216" end="2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Rectangle 2"/>
          <p:cNvSpPr>
            <a:spLocks noGrp="1" noChangeArrowheads="1"/>
          </p:cNvSpPr>
          <p:nvPr>
            <p:ph type="title" idx="4294967295"/>
          </p:nvPr>
        </p:nvSpPr>
        <p:spPr>
          <a:xfrm>
            <a:off x="1273175" y="-227012"/>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例</a:t>
            </a: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7.5-1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建立随机矩阵：</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4269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4269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234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42693" name="Rectangle 3"/>
          <p:cNvSpPr>
            <a:spLocks noGrp="1"/>
          </p:cNvSpPr>
          <p:nvPr>
            <p:ph sz="quarter" idx="1"/>
          </p:nvPr>
        </p:nvSpPr>
        <p:spPr>
          <a:xfrm>
            <a:off x="646113" y="1268413"/>
            <a:ext cx="8174037"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① </a:t>
            </a:r>
            <a:r>
              <a:rPr lang="zh-CN" altLang="en-US" sz="2400" b="1" dirty="0">
                <a:latin typeface="Times New Roman" panose="02020603050405020304" pitchFamily="18" charset="0"/>
                <a:ea typeface="华文楷体" pitchFamily="2" charset="-122"/>
                <a:sym typeface="Arial" panose="020B0604020202020204" pitchFamily="34" charset="0"/>
              </a:rPr>
              <a:t>在区间</a:t>
            </a:r>
            <a:r>
              <a:rPr lang="en-US" altLang="zh-CN" sz="2400" b="1" dirty="0">
                <a:latin typeface="Times New Roman" panose="02020603050405020304" pitchFamily="18" charset="0"/>
                <a:ea typeface="华文楷体" pitchFamily="2" charset="-122"/>
                <a:sym typeface="Arial" panose="020B0604020202020204" pitchFamily="34" charset="0"/>
              </a:rPr>
              <a:t>[20,50]</a:t>
            </a:r>
            <a:r>
              <a:rPr lang="zh-CN" altLang="en-US" sz="2400" b="1" dirty="0">
                <a:latin typeface="Times New Roman" panose="02020603050405020304" pitchFamily="18" charset="0"/>
                <a:ea typeface="华文楷体" pitchFamily="2" charset="-122"/>
                <a:sym typeface="Arial" panose="020B0604020202020204" pitchFamily="34" charset="0"/>
              </a:rPr>
              <a:t>内均匀分布的</a:t>
            </a:r>
            <a:r>
              <a:rPr lang="en-US" altLang="zh-CN" sz="2400" b="1" dirty="0">
                <a:latin typeface="Times New Roman" panose="02020603050405020304" pitchFamily="18" charset="0"/>
                <a:ea typeface="华文楷体" pitchFamily="2" charset="-122"/>
                <a:sym typeface="Arial" panose="020B0604020202020204" pitchFamily="34" charset="0"/>
              </a:rPr>
              <a:t>5</a:t>
            </a:r>
            <a:r>
              <a:rPr lang="zh-CN" altLang="en-US" sz="2400" b="1" dirty="0">
                <a:latin typeface="Times New Roman" panose="02020603050405020304" pitchFamily="18" charset="0"/>
                <a:ea typeface="华文楷体" pitchFamily="2" charset="-122"/>
                <a:sym typeface="Arial" panose="020B0604020202020204" pitchFamily="34" charset="0"/>
              </a:rPr>
              <a:t>阶随机矩阵。</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endParaRPr lang="zh-CN" altLang="en-US" sz="2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② 均值为</a:t>
            </a:r>
            <a:r>
              <a:rPr lang="en-US" altLang="zh-CN" sz="2400" b="1" dirty="0">
                <a:latin typeface="Times New Roman" panose="02020603050405020304" pitchFamily="18" charset="0"/>
                <a:ea typeface="华文楷体" pitchFamily="2" charset="-122"/>
                <a:sym typeface="Arial" panose="020B0604020202020204" pitchFamily="34" charset="0"/>
              </a:rPr>
              <a:t>0.6</a:t>
            </a:r>
            <a:r>
              <a:rPr lang="zh-CN" altLang="en-US" sz="2400" b="1" dirty="0">
                <a:latin typeface="Times New Roman" panose="02020603050405020304" pitchFamily="18" charset="0"/>
                <a:ea typeface="华文楷体" pitchFamily="2" charset="-122"/>
                <a:sym typeface="Arial" panose="020B0604020202020204" pitchFamily="34" charset="0"/>
              </a:rPr>
              <a:t>，方差为</a:t>
            </a:r>
            <a:r>
              <a:rPr lang="en-US" altLang="zh-CN" sz="2400" b="1" dirty="0">
                <a:latin typeface="Times New Roman" panose="02020603050405020304" pitchFamily="18" charset="0"/>
                <a:ea typeface="华文楷体" pitchFamily="2" charset="-122"/>
                <a:sym typeface="Arial" panose="020B0604020202020204" pitchFamily="34" charset="0"/>
              </a:rPr>
              <a:t>0.1</a:t>
            </a:r>
            <a:r>
              <a:rPr lang="zh-CN" altLang="en-US" sz="2400" b="1" dirty="0">
                <a:latin typeface="Times New Roman" panose="02020603050405020304" pitchFamily="18" charset="0"/>
                <a:ea typeface="华文楷体" pitchFamily="2" charset="-122"/>
                <a:sym typeface="Arial" panose="020B0604020202020204" pitchFamily="34" charset="0"/>
              </a:rPr>
              <a:t>的</a:t>
            </a:r>
            <a:r>
              <a:rPr lang="en-US" altLang="zh-CN" sz="2400" b="1" dirty="0">
                <a:latin typeface="Times New Roman" panose="02020603050405020304" pitchFamily="18" charset="0"/>
                <a:ea typeface="华文楷体" pitchFamily="2" charset="-122"/>
                <a:sym typeface="Arial" panose="020B0604020202020204" pitchFamily="34" charset="0"/>
              </a:rPr>
              <a:t>5</a:t>
            </a:r>
            <a:r>
              <a:rPr lang="zh-CN" altLang="en-US" sz="2400" b="1" dirty="0">
                <a:latin typeface="Times New Roman" panose="02020603050405020304" pitchFamily="18" charset="0"/>
                <a:ea typeface="华文楷体" pitchFamily="2" charset="-122"/>
                <a:sym typeface="Arial" panose="020B0604020202020204" pitchFamily="34" charset="0"/>
              </a:rPr>
              <a:t>阶正态分布随机矩阵。</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命令如下：</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x = 20+(50-20)*rand(5)</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x =</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48.5039   42.8629   38.4630   32.1712   21.7367</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26.9342   33.6940   43.7581   48.0641   30.5860       </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38.2053   20.5551   47.6544   47.5071   44.3950       </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34.5795   44.6422   42.1462   32.3081   20.2958   </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46.7390   33.3411   25.2880   46.8095   24.1667 </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y = 0.6 + sqrt(0.1)*randn(5) </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s-ES" altLang="en-US" dirty="0"/>
              <a:t>    </a:t>
            </a:r>
            <a:endParaRPr lang="es-ES" altLang="en-US" dirty="0"/>
          </a:p>
          <a:p>
            <a:pPr marL="609600" lvl="0" indent="-609600" eaLnBrk="1" hangingPunct="1">
              <a:lnSpc>
                <a:spcPct val="70000"/>
              </a:lnSpc>
              <a:buFont typeface="Wingdings" panose="05000000000000000000" pitchFamily="2" charset="2"/>
              <a:buNone/>
            </a:pPr>
            <a:r>
              <a:rPr lang="es-ES" altLang="en-US" dirty="0"/>
              <a:t>    </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2693">
                                            <p:txEl>
                                              <p:charRg st="0" end="26"/>
                                            </p:txEl>
                                          </p:spTgt>
                                        </p:tgtEl>
                                        <p:attrNameLst>
                                          <p:attrName>style.visibility</p:attrName>
                                        </p:attrNameLst>
                                      </p:cBhvr>
                                      <p:to>
                                        <p:strVal val="visible"/>
                                      </p:to>
                                    </p:set>
                                    <p:animEffect transition="in" filter="blinds(horizontal)">
                                      <p:cBhvr>
                                        <p:cTn id="7" dur="500"/>
                                        <p:tgtEl>
                                          <p:spTgt spid="242693">
                                            <p:txEl>
                                              <p:charRg st="0" end="2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2693">
                                            <p:txEl>
                                              <p:charRg st="27" end="55"/>
                                            </p:txEl>
                                          </p:spTgt>
                                        </p:tgtEl>
                                        <p:attrNameLst>
                                          <p:attrName>style.visibility</p:attrName>
                                        </p:attrNameLst>
                                      </p:cBhvr>
                                      <p:to>
                                        <p:strVal val="visible"/>
                                      </p:to>
                                    </p:set>
                                    <p:animEffect transition="in" filter="blinds(horizontal)">
                                      <p:cBhvr>
                                        <p:cTn id="10" dur="500"/>
                                        <p:tgtEl>
                                          <p:spTgt spid="242693">
                                            <p:txEl>
                                              <p:charRg st="27" end="5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42693">
                                            <p:txEl>
                                              <p:charRg st="56" end="62"/>
                                            </p:txEl>
                                          </p:spTgt>
                                        </p:tgtEl>
                                        <p:attrNameLst>
                                          <p:attrName>style.visibility</p:attrName>
                                        </p:attrNameLst>
                                      </p:cBhvr>
                                      <p:to>
                                        <p:strVal val="visible"/>
                                      </p:to>
                                    </p:set>
                                    <p:animEffect transition="in" filter="blinds(horizontal)">
                                      <p:cBhvr>
                                        <p:cTn id="15" dur="500"/>
                                        <p:tgtEl>
                                          <p:spTgt spid="242693">
                                            <p:txEl>
                                              <p:charRg st="56" end="6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42693">
                                            <p:txEl>
                                              <p:charRg st="62" end="86"/>
                                            </p:txEl>
                                          </p:spTgt>
                                        </p:tgtEl>
                                        <p:attrNameLst>
                                          <p:attrName>style.visibility</p:attrName>
                                        </p:attrNameLst>
                                      </p:cBhvr>
                                      <p:to>
                                        <p:strVal val="visible"/>
                                      </p:to>
                                    </p:set>
                                    <p:animEffect transition="in" filter="blinds(horizontal)">
                                      <p:cBhvr>
                                        <p:cTn id="18" dur="500"/>
                                        <p:tgtEl>
                                          <p:spTgt spid="242693">
                                            <p:txEl>
                                              <p:charRg st="62" end="8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42693">
                                            <p:txEl>
                                              <p:charRg st="86" end="91"/>
                                            </p:txEl>
                                          </p:spTgt>
                                        </p:tgtEl>
                                        <p:attrNameLst>
                                          <p:attrName>style.visibility</p:attrName>
                                        </p:attrNameLst>
                                      </p:cBhvr>
                                      <p:to>
                                        <p:strVal val="visible"/>
                                      </p:to>
                                    </p:set>
                                    <p:animEffect transition="in" filter="blinds(horizontal)">
                                      <p:cBhvr>
                                        <p:cTn id="23" dur="500"/>
                                        <p:tgtEl>
                                          <p:spTgt spid="242693">
                                            <p:txEl>
                                              <p:charRg st="86" end="9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42693">
                                            <p:txEl>
                                              <p:charRg st="91" end="142"/>
                                            </p:txEl>
                                          </p:spTgt>
                                        </p:tgtEl>
                                        <p:attrNameLst>
                                          <p:attrName>style.visibility</p:attrName>
                                        </p:attrNameLst>
                                      </p:cBhvr>
                                      <p:to>
                                        <p:strVal val="visible"/>
                                      </p:to>
                                    </p:set>
                                    <p:animEffect transition="in" filter="blinds(horizontal)">
                                      <p:cBhvr>
                                        <p:cTn id="26" dur="500"/>
                                        <p:tgtEl>
                                          <p:spTgt spid="242693">
                                            <p:txEl>
                                              <p:charRg st="91" end="14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42693">
                                            <p:txEl>
                                              <p:charRg st="142" end="200"/>
                                            </p:txEl>
                                          </p:spTgt>
                                        </p:tgtEl>
                                        <p:attrNameLst>
                                          <p:attrName>style.visibility</p:attrName>
                                        </p:attrNameLst>
                                      </p:cBhvr>
                                      <p:to>
                                        <p:strVal val="visible"/>
                                      </p:to>
                                    </p:set>
                                    <p:animEffect transition="in" filter="blinds(horizontal)">
                                      <p:cBhvr>
                                        <p:cTn id="29" dur="500"/>
                                        <p:tgtEl>
                                          <p:spTgt spid="242693">
                                            <p:txEl>
                                              <p:charRg st="142" end="200"/>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42693">
                                            <p:txEl>
                                              <p:charRg st="200" end="258"/>
                                            </p:txEl>
                                          </p:spTgt>
                                        </p:tgtEl>
                                        <p:attrNameLst>
                                          <p:attrName>style.visibility</p:attrName>
                                        </p:attrNameLst>
                                      </p:cBhvr>
                                      <p:to>
                                        <p:strVal val="visible"/>
                                      </p:to>
                                    </p:set>
                                    <p:animEffect transition="in" filter="blinds(horizontal)">
                                      <p:cBhvr>
                                        <p:cTn id="32" dur="500"/>
                                        <p:tgtEl>
                                          <p:spTgt spid="242693">
                                            <p:txEl>
                                              <p:charRg st="200" end="25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42693">
                                            <p:txEl>
                                              <p:charRg st="258" end="312"/>
                                            </p:txEl>
                                          </p:spTgt>
                                        </p:tgtEl>
                                        <p:attrNameLst>
                                          <p:attrName>style.visibility</p:attrName>
                                        </p:attrNameLst>
                                      </p:cBhvr>
                                      <p:to>
                                        <p:strVal val="visible"/>
                                      </p:to>
                                    </p:set>
                                    <p:animEffect transition="in" filter="blinds(horizontal)">
                                      <p:cBhvr>
                                        <p:cTn id="35" dur="500"/>
                                        <p:tgtEl>
                                          <p:spTgt spid="242693">
                                            <p:txEl>
                                              <p:charRg st="258" end="312"/>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42693">
                                            <p:txEl>
                                              <p:charRg st="312" end="364"/>
                                            </p:txEl>
                                          </p:spTgt>
                                        </p:tgtEl>
                                        <p:attrNameLst>
                                          <p:attrName>style.visibility</p:attrName>
                                        </p:attrNameLst>
                                      </p:cBhvr>
                                      <p:to>
                                        <p:strVal val="visible"/>
                                      </p:to>
                                    </p:set>
                                    <p:animEffect transition="in" filter="blinds(horizontal)">
                                      <p:cBhvr>
                                        <p:cTn id="38" dur="500"/>
                                        <p:tgtEl>
                                          <p:spTgt spid="242693">
                                            <p:txEl>
                                              <p:charRg st="312" end="36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42693">
                                            <p:txEl>
                                              <p:charRg st="364" end="394"/>
                                            </p:txEl>
                                          </p:spTgt>
                                        </p:tgtEl>
                                        <p:attrNameLst>
                                          <p:attrName>style.visibility</p:attrName>
                                        </p:attrNameLst>
                                      </p:cBhvr>
                                      <p:to>
                                        <p:strVal val="visible"/>
                                      </p:to>
                                    </p:set>
                                    <p:animEffect transition="in" filter="blinds(horizontal)">
                                      <p:cBhvr>
                                        <p:cTn id="43" dur="500"/>
                                        <p:tgtEl>
                                          <p:spTgt spid="242693">
                                            <p:txEl>
                                              <p:charRg st="364" end="39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90" name="Rectangle 2"/>
          <p:cNvSpPr>
            <a:spLocks noGrp="1" noChangeArrowheads="1"/>
          </p:cNvSpPr>
          <p:nvPr>
            <p:ph type="title" idx="4294967295"/>
          </p:nvPr>
        </p:nvSpPr>
        <p:spPr>
          <a:xfrm>
            <a:off x="1344613"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7.5.1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特殊矩阵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4371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4371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235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43717" name="Rectangle 3"/>
          <p:cNvSpPr>
            <a:spLocks noGrp="1"/>
          </p:cNvSpPr>
          <p:nvPr>
            <p:ph sz="quarter" idx="1"/>
          </p:nvPr>
        </p:nvSpPr>
        <p:spPr>
          <a:xfrm>
            <a:off x="914400" y="1196975"/>
            <a:ext cx="7772400" cy="5110163"/>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8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2、对角阵与三角阵</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只有对角线上有非零元素的矩阵称为对角矩阵，在研究矩阵时有时</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需要将矩阵的对角线上的元素提取出来形成一个列向量，有时也需要用一个</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向量构造一个对角阵。</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800" b="1" dirty="0">
                <a:latin typeface="Times New Roman" panose="02020603050405020304" pitchFamily="18" charset="0"/>
                <a:sym typeface="Arial" panose="020B0604020202020204" pitchFamily="34" charset="0"/>
              </a:rPr>
              <a:t> </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1</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）提取矩阵的对角线元素函数：</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diag</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sz="900" dirty="0"/>
              <a:t> </a:t>
            </a:r>
            <a:r>
              <a:rPr lang="zh-CN" altLang="en-US" sz="900" dirty="0"/>
              <a:t>    </a:t>
            </a:r>
            <a:r>
              <a:rPr lang="zh-CN" altLang="en-US" sz="1100" dirty="0"/>
              <a:t> </a:t>
            </a:r>
            <a:r>
              <a:rPr lang="en-US" altLang="zh-CN" sz="1300" dirty="0"/>
              <a:t> </a:t>
            </a:r>
            <a:r>
              <a:rPr lang="zh-CN" altLang="en-US" sz="1800" b="1" dirty="0">
                <a:latin typeface="Times New Roman" panose="02020603050405020304" pitchFamily="18" charset="0"/>
                <a:ea typeface="华文楷体" pitchFamily="2" charset="-122"/>
                <a:sym typeface="Arial" panose="020B0604020202020204" pitchFamily="34" charset="0"/>
              </a:rPr>
              <a:t>例如：</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1700" dirty="0"/>
              <a:t>       </a:t>
            </a:r>
            <a:r>
              <a:rPr lang="en-US" altLang="zh-CN" sz="1800" b="1" dirty="0">
                <a:latin typeface="Times New Roman" panose="02020603050405020304" pitchFamily="18" charset="0"/>
                <a:ea typeface="华文楷体" pitchFamily="2" charset="-122"/>
                <a:sym typeface="Arial" panose="020B0604020202020204" pitchFamily="34" charset="0"/>
              </a:rPr>
              <a:t>A = [1,2,3;4,5,6];</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   </a:t>
            </a: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latin typeface="Times New Roman" panose="02020603050405020304" pitchFamily="18" charset="0"/>
                <a:ea typeface="华文楷体" pitchFamily="2" charset="-122"/>
                <a:sym typeface="Arial" panose="020B0604020202020204" pitchFamily="34" charset="0"/>
              </a:rPr>
              <a:t>D = diag(A)      </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   </a:t>
            </a: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latin typeface="Times New Roman" panose="02020603050405020304" pitchFamily="18" charset="0"/>
                <a:ea typeface="华文楷体" pitchFamily="2" charset="-122"/>
                <a:sym typeface="Arial" panose="020B0604020202020204" pitchFamily="34" charset="0"/>
              </a:rPr>
              <a:t>D = </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          </a:t>
            </a: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latin typeface="Times New Roman" panose="02020603050405020304" pitchFamily="18" charset="0"/>
                <a:ea typeface="华文楷体" pitchFamily="2" charset="-122"/>
                <a:sym typeface="Arial" panose="020B0604020202020204" pitchFamily="34" charset="0"/>
              </a:rPr>
              <a:t>1</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          </a:t>
            </a: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latin typeface="Times New Roman" panose="02020603050405020304" pitchFamily="18" charset="0"/>
                <a:ea typeface="华文楷体" pitchFamily="2" charset="-122"/>
                <a:sym typeface="Arial" panose="020B0604020202020204" pitchFamily="34" charset="0"/>
              </a:rPr>
              <a:t>5</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  diag</a:t>
            </a:r>
            <a:r>
              <a:rPr lang="zh-CN" altLang="en-US" sz="1800" b="1" dirty="0">
                <a:latin typeface="Times New Roman" panose="02020603050405020304" pitchFamily="18" charset="0"/>
                <a:ea typeface="华文楷体" pitchFamily="2" charset="-122"/>
                <a:sym typeface="Arial" panose="020B0604020202020204" pitchFamily="34" charset="0"/>
              </a:rPr>
              <a:t>函数还有一种形式：</a:t>
            </a:r>
            <a:r>
              <a:rPr lang="en-US" altLang="zh-CN" sz="1800" b="1" dirty="0">
                <a:latin typeface="Times New Roman" panose="02020603050405020304" pitchFamily="18" charset="0"/>
                <a:ea typeface="华文楷体" pitchFamily="2" charset="-122"/>
                <a:sym typeface="Arial" panose="020B0604020202020204" pitchFamily="34" charset="0"/>
              </a:rPr>
              <a:t>diag(A,k)</a:t>
            </a:r>
            <a:r>
              <a:rPr lang="zh-CN" altLang="en-US" sz="1800" b="1" dirty="0">
                <a:latin typeface="Times New Roman" panose="02020603050405020304" pitchFamily="18" charset="0"/>
                <a:ea typeface="华文楷体" pitchFamily="2" charset="-122"/>
                <a:sym typeface="Arial" panose="020B0604020202020204" pitchFamily="34" charset="0"/>
              </a:rPr>
              <a:t>提取第</a:t>
            </a:r>
            <a:r>
              <a:rPr lang="en-US" altLang="zh-CN" sz="1800" b="1" dirty="0">
                <a:latin typeface="Times New Roman" panose="02020603050405020304" pitchFamily="18" charset="0"/>
                <a:ea typeface="华文楷体" pitchFamily="2" charset="-122"/>
                <a:sym typeface="Arial" panose="020B0604020202020204" pitchFamily="34" charset="0"/>
              </a:rPr>
              <a:t>k</a:t>
            </a:r>
            <a:r>
              <a:rPr lang="zh-CN" altLang="en-US" sz="1800" b="1" dirty="0">
                <a:latin typeface="Times New Roman" panose="02020603050405020304" pitchFamily="18" charset="0"/>
                <a:ea typeface="华文楷体" pitchFamily="2" charset="-122"/>
                <a:sym typeface="Arial" panose="020B0604020202020204" pitchFamily="34" charset="0"/>
              </a:rPr>
              <a:t>条对角线的元素。</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例如：</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latin typeface="Times New Roman" panose="02020603050405020304" pitchFamily="18" charset="0"/>
                <a:ea typeface="华文楷体" pitchFamily="2" charset="-122"/>
                <a:sym typeface="Arial" panose="020B0604020202020204" pitchFamily="34" charset="0"/>
              </a:rPr>
              <a:t>D1 = diag(A,1)</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  </a:t>
            </a: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latin typeface="Times New Roman" panose="02020603050405020304" pitchFamily="18" charset="0"/>
                <a:ea typeface="华文楷体" pitchFamily="2" charset="-122"/>
                <a:sym typeface="Arial" panose="020B0604020202020204" pitchFamily="34" charset="0"/>
              </a:rPr>
              <a:t>D =</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         </a:t>
            </a: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latin typeface="Times New Roman" panose="02020603050405020304" pitchFamily="18" charset="0"/>
                <a:ea typeface="华文楷体" pitchFamily="2" charset="-122"/>
                <a:sym typeface="Arial" panose="020B0604020202020204" pitchFamily="34" charset="0"/>
              </a:rPr>
              <a:t>2 </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         </a:t>
            </a: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latin typeface="Times New Roman" panose="02020603050405020304" pitchFamily="18" charset="0"/>
                <a:ea typeface="华文楷体" pitchFamily="2" charset="-122"/>
                <a:sym typeface="Arial" panose="020B0604020202020204" pitchFamily="34" charset="0"/>
              </a:rPr>
              <a:t>6</a:t>
            </a:r>
            <a:endParaRPr lang="en-US" altLang="zh-CN" sz="18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3717">
                                            <p:txEl>
                                              <p:charRg st="0" end="10"/>
                                            </p:txEl>
                                          </p:spTgt>
                                        </p:tgtEl>
                                        <p:attrNameLst>
                                          <p:attrName>style.visibility</p:attrName>
                                        </p:attrNameLst>
                                      </p:cBhvr>
                                      <p:to>
                                        <p:strVal val="visible"/>
                                      </p:to>
                                    </p:set>
                                    <p:animEffect transition="in" filter="blinds(horizontal)">
                                      <p:cBhvr>
                                        <p:cTn id="7" dur="500"/>
                                        <p:tgtEl>
                                          <p:spTgt spid="243717">
                                            <p:txEl>
                                              <p:charRg st="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3717">
                                            <p:txEl>
                                              <p:charRg st="10" end="40"/>
                                            </p:txEl>
                                          </p:spTgt>
                                        </p:tgtEl>
                                        <p:attrNameLst>
                                          <p:attrName>style.visibility</p:attrName>
                                        </p:attrNameLst>
                                      </p:cBhvr>
                                      <p:to>
                                        <p:strVal val="visible"/>
                                      </p:to>
                                    </p:set>
                                    <p:animEffect transition="in" filter="blinds(horizontal)">
                                      <p:cBhvr>
                                        <p:cTn id="12" dur="500"/>
                                        <p:tgtEl>
                                          <p:spTgt spid="243717">
                                            <p:txEl>
                                              <p:charRg st="10" end="4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3717">
                                            <p:txEl>
                                              <p:charRg st="40" end="74"/>
                                            </p:txEl>
                                          </p:spTgt>
                                        </p:tgtEl>
                                        <p:attrNameLst>
                                          <p:attrName>style.visibility</p:attrName>
                                        </p:attrNameLst>
                                      </p:cBhvr>
                                      <p:to>
                                        <p:strVal val="visible"/>
                                      </p:to>
                                    </p:set>
                                    <p:animEffect transition="in" filter="blinds(horizontal)">
                                      <p:cBhvr>
                                        <p:cTn id="17" dur="500"/>
                                        <p:tgtEl>
                                          <p:spTgt spid="243717">
                                            <p:txEl>
                                              <p:charRg st="40" end="7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3717">
                                            <p:txEl>
                                              <p:charRg st="74" end="85"/>
                                            </p:txEl>
                                          </p:spTgt>
                                        </p:tgtEl>
                                        <p:attrNameLst>
                                          <p:attrName>style.visibility</p:attrName>
                                        </p:attrNameLst>
                                      </p:cBhvr>
                                      <p:to>
                                        <p:strVal val="visible"/>
                                      </p:to>
                                    </p:set>
                                    <p:animEffect transition="in" filter="blinds(horizontal)">
                                      <p:cBhvr>
                                        <p:cTn id="22" dur="500"/>
                                        <p:tgtEl>
                                          <p:spTgt spid="243717">
                                            <p:txEl>
                                              <p:charRg st="74" end="8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3717">
                                            <p:txEl>
                                              <p:charRg st="85" end="107"/>
                                            </p:txEl>
                                          </p:spTgt>
                                        </p:tgtEl>
                                        <p:attrNameLst>
                                          <p:attrName>style.visibility</p:attrName>
                                        </p:attrNameLst>
                                      </p:cBhvr>
                                      <p:to>
                                        <p:strVal val="visible"/>
                                      </p:to>
                                    </p:set>
                                    <p:animEffect transition="in" filter="blinds(horizontal)">
                                      <p:cBhvr>
                                        <p:cTn id="27" dur="500"/>
                                        <p:tgtEl>
                                          <p:spTgt spid="243717">
                                            <p:txEl>
                                              <p:charRg st="85" end="10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43717">
                                            <p:txEl>
                                              <p:charRg st="107" end="118"/>
                                            </p:txEl>
                                          </p:spTgt>
                                        </p:tgtEl>
                                        <p:attrNameLst>
                                          <p:attrName>style.visibility</p:attrName>
                                        </p:attrNameLst>
                                      </p:cBhvr>
                                      <p:to>
                                        <p:strVal val="visible"/>
                                      </p:to>
                                    </p:set>
                                    <p:animEffect transition="in" filter="blinds(horizontal)">
                                      <p:cBhvr>
                                        <p:cTn id="30" dur="500"/>
                                        <p:tgtEl>
                                          <p:spTgt spid="243717">
                                            <p:txEl>
                                              <p:charRg st="107" end="118"/>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43717">
                                            <p:txEl>
                                              <p:charRg st="118" end="144"/>
                                            </p:txEl>
                                          </p:spTgt>
                                        </p:tgtEl>
                                        <p:attrNameLst>
                                          <p:attrName>style.visibility</p:attrName>
                                        </p:attrNameLst>
                                      </p:cBhvr>
                                      <p:to>
                                        <p:strVal val="visible"/>
                                      </p:to>
                                    </p:set>
                                    <p:animEffect transition="in" filter="blinds(horizontal)">
                                      <p:cBhvr>
                                        <p:cTn id="33" dur="500"/>
                                        <p:tgtEl>
                                          <p:spTgt spid="243717">
                                            <p:txEl>
                                              <p:charRg st="118" end="144"/>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43717">
                                            <p:txEl>
                                              <p:charRg st="144" end="173"/>
                                            </p:txEl>
                                          </p:spTgt>
                                        </p:tgtEl>
                                        <p:attrNameLst>
                                          <p:attrName>style.visibility</p:attrName>
                                        </p:attrNameLst>
                                      </p:cBhvr>
                                      <p:to>
                                        <p:strVal val="visible"/>
                                      </p:to>
                                    </p:set>
                                    <p:animEffect transition="in" filter="blinds(horizontal)">
                                      <p:cBhvr>
                                        <p:cTn id="36" dur="500"/>
                                        <p:tgtEl>
                                          <p:spTgt spid="243717">
                                            <p:txEl>
                                              <p:charRg st="144" end="173"/>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43717">
                                            <p:txEl>
                                              <p:charRg st="173" end="189"/>
                                            </p:txEl>
                                          </p:spTgt>
                                        </p:tgtEl>
                                        <p:attrNameLst>
                                          <p:attrName>style.visibility</p:attrName>
                                        </p:attrNameLst>
                                      </p:cBhvr>
                                      <p:to>
                                        <p:strVal val="visible"/>
                                      </p:to>
                                    </p:set>
                                    <p:animEffect transition="in" filter="blinds(horizontal)">
                                      <p:cBhvr>
                                        <p:cTn id="39" dur="500"/>
                                        <p:tgtEl>
                                          <p:spTgt spid="243717">
                                            <p:txEl>
                                              <p:charRg st="173" end="18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243717">
                                            <p:txEl>
                                              <p:charRg st="189" end="208"/>
                                            </p:txEl>
                                          </p:spTgt>
                                        </p:tgtEl>
                                        <p:attrNameLst>
                                          <p:attrName>style.visibility</p:attrName>
                                        </p:attrNameLst>
                                      </p:cBhvr>
                                      <p:to>
                                        <p:strVal val="visible"/>
                                      </p:to>
                                    </p:set>
                                    <p:animEffect transition="in" filter="blinds(horizontal)">
                                      <p:cBhvr>
                                        <p:cTn id="42" dur="500"/>
                                        <p:tgtEl>
                                          <p:spTgt spid="243717">
                                            <p:txEl>
                                              <p:charRg st="189" end="208"/>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43717">
                                            <p:txEl>
                                              <p:charRg st="208" end="227"/>
                                            </p:txEl>
                                          </p:spTgt>
                                        </p:tgtEl>
                                        <p:attrNameLst>
                                          <p:attrName>style.visibility</p:attrName>
                                        </p:attrNameLst>
                                      </p:cBhvr>
                                      <p:to>
                                        <p:strVal val="visible"/>
                                      </p:to>
                                    </p:set>
                                    <p:animEffect transition="in" filter="blinds(horizontal)">
                                      <p:cBhvr>
                                        <p:cTn id="45" dur="500"/>
                                        <p:tgtEl>
                                          <p:spTgt spid="243717">
                                            <p:txEl>
                                              <p:charRg st="208" end="22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43717">
                                            <p:txEl>
                                              <p:charRg st="227" end="264"/>
                                            </p:txEl>
                                          </p:spTgt>
                                        </p:tgtEl>
                                        <p:attrNameLst>
                                          <p:attrName>style.visibility</p:attrName>
                                        </p:attrNameLst>
                                      </p:cBhvr>
                                      <p:to>
                                        <p:strVal val="visible"/>
                                      </p:to>
                                    </p:set>
                                    <p:animEffect transition="in" filter="blinds(horizontal)">
                                      <p:cBhvr>
                                        <p:cTn id="50" dur="500"/>
                                        <p:tgtEl>
                                          <p:spTgt spid="243717">
                                            <p:txEl>
                                              <p:charRg st="227" end="264"/>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243717">
                                            <p:txEl>
                                              <p:charRg st="264" end="276"/>
                                            </p:txEl>
                                          </p:spTgt>
                                        </p:tgtEl>
                                        <p:attrNameLst>
                                          <p:attrName>style.visibility</p:attrName>
                                        </p:attrNameLst>
                                      </p:cBhvr>
                                      <p:to>
                                        <p:strVal val="visible"/>
                                      </p:to>
                                    </p:set>
                                    <p:animEffect transition="in" filter="blinds(horizontal)">
                                      <p:cBhvr>
                                        <p:cTn id="53" dur="500"/>
                                        <p:tgtEl>
                                          <p:spTgt spid="243717">
                                            <p:txEl>
                                              <p:charRg st="264" end="276"/>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243717">
                                            <p:txEl>
                                              <p:charRg st="276" end="302"/>
                                            </p:txEl>
                                          </p:spTgt>
                                        </p:tgtEl>
                                        <p:attrNameLst>
                                          <p:attrName>style.visibility</p:attrName>
                                        </p:attrNameLst>
                                      </p:cBhvr>
                                      <p:to>
                                        <p:strVal val="visible"/>
                                      </p:to>
                                    </p:set>
                                    <p:animEffect transition="in" filter="blinds(horizontal)">
                                      <p:cBhvr>
                                        <p:cTn id="56" dur="500"/>
                                        <p:tgtEl>
                                          <p:spTgt spid="243717">
                                            <p:txEl>
                                              <p:charRg st="276" end="302"/>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243717">
                                            <p:txEl>
                                              <p:charRg st="302" end="317"/>
                                            </p:txEl>
                                          </p:spTgt>
                                        </p:tgtEl>
                                        <p:attrNameLst>
                                          <p:attrName>style.visibility</p:attrName>
                                        </p:attrNameLst>
                                      </p:cBhvr>
                                      <p:to>
                                        <p:strVal val="visible"/>
                                      </p:to>
                                    </p:set>
                                    <p:animEffect transition="in" filter="blinds(horizontal)">
                                      <p:cBhvr>
                                        <p:cTn id="59" dur="500"/>
                                        <p:tgtEl>
                                          <p:spTgt spid="243717">
                                            <p:txEl>
                                              <p:charRg st="302" end="317"/>
                                            </p:txEl>
                                          </p:spTgt>
                                        </p:tgtEl>
                                      </p:cBhvr>
                                    </p:animEffect>
                                  </p:childTnLst>
                                </p:cTn>
                              </p:par>
                              <p:par>
                                <p:cTn id="60" presetID="3" presetClass="entr" presetSubtype="10" fill="hold" nodeType="withEffect">
                                  <p:stCondLst>
                                    <p:cond delay="0"/>
                                  </p:stCondLst>
                                  <p:childTnLst>
                                    <p:set>
                                      <p:cBhvr>
                                        <p:cTn id="61" dur="1" fill="hold">
                                          <p:stCondLst>
                                            <p:cond delay="0"/>
                                          </p:stCondLst>
                                        </p:cTn>
                                        <p:tgtEl>
                                          <p:spTgt spid="243717">
                                            <p:txEl>
                                              <p:charRg st="317" end="337"/>
                                            </p:txEl>
                                          </p:spTgt>
                                        </p:tgtEl>
                                        <p:attrNameLst>
                                          <p:attrName>style.visibility</p:attrName>
                                        </p:attrNameLst>
                                      </p:cBhvr>
                                      <p:to>
                                        <p:strVal val="visible"/>
                                      </p:to>
                                    </p:set>
                                    <p:animEffect transition="in" filter="blinds(horizontal)">
                                      <p:cBhvr>
                                        <p:cTn id="62" dur="500"/>
                                        <p:tgtEl>
                                          <p:spTgt spid="243717">
                                            <p:txEl>
                                              <p:charRg st="317" end="337"/>
                                            </p:txEl>
                                          </p:spTgt>
                                        </p:tgtEl>
                                      </p:cBhvr>
                                    </p:animEffect>
                                  </p:childTnLst>
                                </p:cTn>
                              </p:par>
                              <p:par>
                                <p:cTn id="63" presetID="3" presetClass="entr" presetSubtype="10" fill="hold" nodeType="withEffect">
                                  <p:stCondLst>
                                    <p:cond delay="0"/>
                                  </p:stCondLst>
                                  <p:childTnLst>
                                    <p:set>
                                      <p:cBhvr>
                                        <p:cTn id="64" dur="1" fill="hold">
                                          <p:stCondLst>
                                            <p:cond delay="0"/>
                                          </p:stCondLst>
                                        </p:cTn>
                                        <p:tgtEl>
                                          <p:spTgt spid="243717">
                                            <p:txEl>
                                              <p:charRg st="337" end="356"/>
                                            </p:txEl>
                                          </p:spTgt>
                                        </p:tgtEl>
                                        <p:attrNameLst>
                                          <p:attrName>style.visibility</p:attrName>
                                        </p:attrNameLst>
                                      </p:cBhvr>
                                      <p:to>
                                        <p:strVal val="visible"/>
                                      </p:to>
                                    </p:set>
                                    <p:animEffect transition="in" filter="blinds(horizontal)">
                                      <p:cBhvr>
                                        <p:cTn id="65" dur="500"/>
                                        <p:tgtEl>
                                          <p:spTgt spid="243717">
                                            <p:txEl>
                                              <p:charRg st="337" end="35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4"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7.5.1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特殊矩阵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4473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4474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236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44741" name="Rectangle 3"/>
          <p:cNvSpPr>
            <a:spLocks noGrp="1"/>
          </p:cNvSpPr>
          <p:nvPr>
            <p:ph sz="quarter" idx="1"/>
          </p:nvPr>
        </p:nvSpPr>
        <p:spPr>
          <a:xfrm>
            <a:off x="914400" y="1052513"/>
            <a:ext cx="7772400" cy="496728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8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(2)</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构造对角矩阵</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endPar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1600" b="1" dirty="0">
                <a:latin typeface="Times New Roman" panose="02020603050405020304" pitchFamily="18" charset="0"/>
                <a:sym typeface="Arial" panose="020B0604020202020204" pitchFamily="34" charset="0"/>
              </a:rPr>
              <a:t> </a:t>
            </a:r>
            <a:r>
              <a:rPr lang="zh-CN" altLang="en-US" b="1" dirty="0">
                <a:latin typeface="Times New Roman" panose="02020603050405020304" pitchFamily="18" charset="0"/>
                <a:ea typeface="华文楷体" pitchFamily="2" charset="-122"/>
                <a:sym typeface="Arial" panose="020B0604020202020204" pitchFamily="34" charset="0"/>
              </a:rPr>
              <a:t>如果</a:t>
            </a:r>
            <a:r>
              <a:rPr lang="en-US" altLang="zh-CN" b="1" dirty="0">
                <a:latin typeface="Times New Roman" panose="02020603050405020304" pitchFamily="18" charset="0"/>
                <a:ea typeface="华文楷体" pitchFamily="2" charset="-122"/>
                <a:sym typeface="Arial" panose="020B0604020202020204" pitchFamily="34" charset="0"/>
              </a:rPr>
              <a:t>V</a:t>
            </a:r>
            <a:r>
              <a:rPr lang="zh-CN" altLang="en-US" b="1" dirty="0">
                <a:latin typeface="Times New Roman" panose="02020603050405020304" pitchFamily="18" charset="0"/>
                <a:ea typeface="华文楷体" pitchFamily="2" charset="-122"/>
                <a:sym typeface="Arial" panose="020B0604020202020204" pitchFamily="34" charset="0"/>
              </a:rPr>
              <a:t>是一个</a:t>
            </a:r>
            <a:r>
              <a:rPr lang="en-US" altLang="zh-CN" b="1" dirty="0">
                <a:latin typeface="Times New Roman" panose="02020603050405020304" pitchFamily="18" charset="0"/>
                <a:ea typeface="华文楷体" pitchFamily="2" charset="-122"/>
                <a:sym typeface="Arial" panose="020B0604020202020204" pitchFamily="34" charset="0"/>
              </a:rPr>
              <a:t>m</a:t>
            </a:r>
            <a:r>
              <a:rPr lang="zh-CN" altLang="en-US" b="1" dirty="0">
                <a:latin typeface="Times New Roman" panose="02020603050405020304" pitchFamily="18" charset="0"/>
                <a:ea typeface="华文楷体" pitchFamily="2" charset="-122"/>
                <a:sym typeface="Arial" panose="020B0604020202020204" pitchFamily="34" charset="0"/>
              </a:rPr>
              <a:t>个元素的向量，</a:t>
            </a:r>
            <a:r>
              <a:rPr lang="en-US" altLang="zh-CN" b="1" dirty="0">
                <a:latin typeface="Times New Roman" panose="02020603050405020304" pitchFamily="18" charset="0"/>
                <a:ea typeface="华文楷体" pitchFamily="2" charset="-122"/>
                <a:sym typeface="Arial" panose="020B0604020202020204" pitchFamily="34" charset="0"/>
              </a:rPr>
              <a:t>diag(V)</a:t>
            </a:r>
            <a:r>
              <a:rPr lang="zh-CN" altLang="en-US" b="1" dirty="0">
                <a:latin typeface="Times New Roman" panose="02020603050405020304" pitchFamily="18" charset="0"/>
                <a:ea typeface="华文楷体" pitchFamily="2" charset="-122"/>
                <a:sym typeface="Arial" panose="020B0604020202020204" pitchFamily="34" charset="0"/>
              </a:rPr>
              <a:t>将产生一个</a:t>
            </a:r>
            <a:r>
              <a:rPr lang="en-US" altLang="zh-CN" b="1" dirty="0">
                <a:latin typeface="Times New Roman" panose="02020603050405020304" pitchFamily="18" charset="0"/>
                <a:ea typeface="华文楷体" pitchFamily="2" charset="-122"/>
                <a:sym typeface="Arial" panose="020B0604020202020204" pitchFamily="34" charset="0"/>
              </a:rPr>
              <a:t>m×m</a:t>
            </a:r>
            <a:r>
              <a:rPr lang="zh-CN" altLang="en-US" b="1" dirty="0">
                <a:latin typeface="Times New Roman" panose="02020603050405020304" pitchFamily="18" charset="0"/>
                <a:ea typeface="华文楷体" pitchFamily="2" charset="-122"/>
                <a:sym typeface="Arial" panose="020B0604020202020204" pitchFamily="34" charset="0"/>
              </a:rPr>
              <a:t>对角矩阵，</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其主对角线元素即向量</a:t>
            </a:r>
            <a:r>
              <a:rPr lang="en-US" altLang="zh-CN" b="1" dirty="0">
                <a:latin typeface="Times New Roman" panose="02020603050405020304" pitchFamily="18" charset="0"/>
                <a:ea typeface="华文楷体" pitchFamily="2" charset="-122"/>
                <a:sym typeface="Arial" panose="020B0604020202020204" pitchFamily="34" charset="0"/>
              </a:rPr>
              <a:t>V</a:t>
            </a:r>
            <a:r>
              <a:rPr lang="zh-CN" altLang="en-US" b="1" dirty="0">
                <a:latin typeface="Times New Roman" panose="02020603050405020304" pitchFamily="18" charset="0"/>
                <a:ea typeface="华文楷体" pitchFamily="2" charset="-122"/>
                <a:sym typeface="Arial" panose="020B0604020202020204" pitchFamily="34" charset="0"/>
              </a:rPr>
              <a:t>为的元素。</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endParaRPr lang="zh-CN"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2800" dirty="0">
                <a:solidFill>
                  <a:srgbClr val="0000FF"/>
                </a:solidFill>
              </a:rPr>
              <a:t> </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例如：</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 </a:t>
            </a:r>
            <a:r>
              <a:rPr lang="en-US" altLang="zh-CN" b="1" dirty="0">
                <a:latin typeface="Times New Roman" panose="02020603050405020304" pitchFamily="18" charset="0"/>
                <a:ea typeface="华文楷体" pitchFamily="2" charset="-122"/>
                <a:sym typeface="Arial" panose="020B0604020202020204" pitchFamily="34" charset="0"/>
              </a:rPr>
              <a:t>diag([1,2,-1,4])</a:t>
            </a:r>
            <a:endParaRPr lang="en-US" altLang="zh-CN"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fr-FR" altLang="en-US" b="1" dirty="0">
                <a:latin typeface="Times New Roman" panose="02020603050405020304" pitchFamily="18" charset="0"/>
                <a:ea typeface="华文楷体" pitchFamily="2" charset="-122"/>
                <a:sym typeface="Arial" panose="020B0604020202020204" pitchFamily="34" charset="0"/>
              </a:rPr>
              <a:t>  ans =</a:t>
            </a:r>
            <a:endParaRPr lang="fr-FR"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fr-FR" altLang="en-US" b="1" dirty="0">
                <a:latin typeface="Times New Roman" panose="02020603050405020304" pitchFamily="18" charset="0"/>
                <a:ea typeface="华文楷体" pitchFamily="2" charset="-122"/>
                <a:sym typeface="Arial" panose="020B0604020202020204" pitchFamily="34" charset="0"/>
              </a:rPr>
              <a:t>     1     0     0     0</a:t>
            </a:r>
            <a:endParaRPr lang="fr-FR"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fr-FR" altLang="en-US" b="1" dirty="0">
                <a:latin typeface="Times New Roman" panose="02020603050405020304" pitchFamily="18" charset="0"/>
                <a:ea typeface="华文楷体" pitchFamily="2" charset="-122"/>
                <a:sym typeface="Arial" panose="020B0604020202020204" pitchFamily="34" charset="0"/>
              </a:rPr>
              <a:t>     0     2     0     0</a:t>
            </a:r>
            <a:endParaRPr lang="fr-FR"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fr-FR" altLang="en-US" b="1" dirty="0">
                <a:latin typeface="Times New Roman" panose="02020603050405020304" pitchFamily="18" charset="0"/>
                <a:ea typeface="华文楷体" pitchFamily="2" charset="-122"/>
                <a:sym typeface="Arial" panose="020B0604020202020204" pitchFamily="34" charset="0"/>
              </a:rPr>
              <a:t>     0     0    -1     0</a:t>
            </a:r>
            <a:endParaRPr lang="fr-FR"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fr-FR" altLang="en-US" b="1" dirty="0">
                <a:latin typeface="Times New Roman" panose="02020603050405020304" pitchFamily="18" charset="0"/>
                <a:ea typeface="华文楷体" pitchFamily="2" charset="-122"/>
                <a:sym typeface="Arial" panose="020B0604020202020204" pitchFamily="34" charset="0"/>
              </a:rPr>
              <a:t>     0     0     0     4</a:t>
            </a:r>
            <a:endParaRPr lang="fr-FR"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fr-FR" altLang="en-US" b="1" dirty="0">
                <a:latin typeface="Times New Roman" panose="02020603050405020304" pitchFamily="18" charset="0"/>
                <a:ea typeface="华文楷体" pitchFamily="2" charset="-122"/>
                <a:sym typeface="Arial" panose="020B0604020202020204" pitchFamily="34" charset="0"/>
              </a:rPr>
              <a:t>  </a:t>
            </a:r>
            <a:r>
              <a:rPr lang="zh-CN" altLang="en-US" b="1" dirty="0">
                <a:latin typeface="Times New Roman" panose="02020603050405020304" pitchFamily="18" charset="0"/>
                <a:ea typeface="华文楷体" pitchFamily="2" charset="-122"/>
                <a:sym typeface="Arial" panose="020B0604020202020204" pitchFamily="34" charset="0"/>
              </a:rPr>
              <a:t>例如：</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  </a:t>
            </a:r>
            <a:r>
              <a:rPr lang="fr-FR" altLang="en-US" b="1" dirty="0">
                <a:latin typeface="Times New Roman" panose="02020603050405020304" pitchFamily="18" charset="0"/>
                <a:ea typeface="华文楷体" pitchFamily="2" charset="-122"/>
                <a:sym typeface="Arial" panose="020B0604020202020204" pitchFamily="34" charset="0"/>
              </a:rPr>
              <a:t>diag(1:3,-1)</a:t>
            </a:r>
            <a:endParaRPr lang="fr-FR" altLang="en-US" b="1" dirty="0">
              <a:latin typeface="Times New Roman" panose="02020603050405020304" pitchFamily="18" charset="0"/>
              <a:ea typeface="华文楷体" pitchFamily="2" charset="-122"/>
              <a:sym typeface="Arial" panose="020B0604020202020204" pitchFamily="34" charset="0"/>
            </a:endParaRPr>
          </a:p>
          <a:p>
            <a:pPr marL="609600" lvl="0" indent="-609600" eaLnBrk="1" hangingPunct="1">
              <a:lnSpc>
                <a:spcPct val="80000"/>
              </a:lnSpc>
              <a:buFont typeface="Wingdings" panose="05000000000000000000" pitchFamily="2" charset="2"/>
              <a:buNone/>
            </a:pPr>
            <a:r>
              <a:rPr lang="en-US" altLang="zh-CN" dirty="0"/>
              <a:t> </a:t>
            </a:r>
            <a:endParaRPr lang="en-US" altLang="zh-CN" dirty="0"/>
          </a:p>
        </p:txBody>
      </p:sp>
      <p:sp>
        <p:nvSpPr>
          <p:cNvPr id="244742" name="Text Box 4"/>
          <p:cNvSpPr txBox="1"/>
          <p:nvPr/>
        </p:nvSpPr>
        <p:spPr>
          <a:xfrm>
            <a:off x="4679950" y="3284538"/>
            <a:ext cx="3708400" cy="1858962"/>
          </a:xfrm>
          <a:prstGeom prst="rect">
            <a:avLst/>
          </a:prstGeom>
          <a:noFill/>
          <a:ln w="9525">
            <a:noFill/>
          </a:ln>
        </p:spPr>
        <p:txBody>
          <a:bodyPr>
            <a:spAutoFit/>
          </a:bodyPr>
          <a:p>
            <a:pPr marL="609600" indent="-609600" algn="just" eaLnBrk="1" hangingPunct="1">
              <a:spcBef>
                <a:spcPct val="20000"/>
              </a:spcBef>
            </a:pPr>
            <a:r>
              <a:rPr lang="fr-FR" altLang="en-US" sz="2000" b="1" dirty="0">
                <a:latin typeface="Times New Roman" panose="02020603050405020304" pitchFamily="18" charset="0"/>
                <a:ea typeface="华文楷体" pitchFamily="2" charset="-122"/>
                <a:sym typeface="Arial" panose="020B0604020202020204" pitchFamily="34" charset="0"/>
              </a:rPr>
              <a:t>ans =</a:t>
            </a:r>
            <a:endParaRPr lang="fr-FR" altLang="en-US" sz="2000" b="1" dirty="0">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pPr>
            <a:r>
              <a:rPr lang="fr-FR" altLang="en-US" sz="2000" b="1" dirty="0">
                <a:latin typeface="Times New Roman" panose="02020603050405020304" pitchFamily="18" charset="0"/>
                <a:ea typeface="华文楷体" pitchFamily="2" charset="-122"/>
                <a:sym typeface="Arial" panose="020B0604020202020204" pitchFamily="34" charset="0"/>
              </a:rPr>
              <a:t>     0     0     0     0</a:t>
            </a:r>
            <a:endParaRPr lang="fr-FR" altLang="en-US" sz="2000" b="1" dirty="0">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pPr>
            <a:r>
              <a:rPr lang="fr-FR" altLang="en-US" sz="2000" b="1" dirty="0">
                <a:latin typeface="Times New Roman" panose="02020603050405020304" pitchFamily="18" charset="0"/>
                <a:ea typeface="华文楷体" pitchFamily="2" charset="-122"/>
                <a:sym typeface="Arial" panose="020B0604020202020204" pitchFamily="34" charset="0"/>
              </a:rPr>
              <a:t>     1     0     0     0</a:t>
            </a:r>
            <a:endParaRPr lang="fr-FR" altLang="en-US" sz="2000" b="1" dirty="0">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pPr>
            <a:r>
              <a:rPr lang="fr-FR" altLang="en-US" sz="2000" b="1" dirty="0">
                <a:latin typeface="Times New Roman" panose="02020603050405020304" pitchFamily="18" charset="0"/>
                <a:ea typeface="华文楷体" pitchFamily="2" charset="-122"/>
                <a:sym typeface="Arial" panose="020B0604020202020204" pitchFamily="34" charset="0"/>
              </a:rPr>
              <a:t>     0     2     0     0</a:t>
            </a:r>
            <a:endParaRPr lang="fr-FR" altLang="en-US" sz="2000" b="1" dirty="0">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20000"/>
              </a:spcBef>
            </a:pPr>
            <a:r>
              <a:rPr lang="fr-FR" altLang="en-US" sz="2000" b="1" dirty="0">
                <a:latin typeface="Times New Roman" panose="02020603050405020304" pitchFamily="18" charset="0"/>
                <a:ea typeface="华文楷体" pitchFamily="2" charset="-122"/>
                <a:sym typeface="Arial" panose="020B0604020202020204" pitchFamily="34" charset="0"/>
              </a:rPr>
              <a:t>     0     0     3     0</a:t>
            </a:r>
            <a:endParaRPr lang="fr-FR" altLang="en-US" sz="20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4741">
                                            <p:txEl>
                                              <p:charRg st="0" end="10"/>
                                            </p:txEl>
                                          </p:spTgt>
                                        </p:tgtEl>
                                        <p:attrNameLst>
                                          <p:attrName>style.visibility</p:attrName>
                                        </p:attrNameLst>
                                      </p:cBhvr>
                                      <p:to>
                                        <p:strVal val="visible"/>
                                      </p:to>
                                    </p:set>
                                    <p:animEffect transition="in" filter="blinds(horizontal)">
                                      <p:cBhvr>
                                        <p:cTn id="7" dur="500"/>
                                        <p:tgtEl>
                                          <p:spTgt spid="244741">
                                            <p:txEl>
                                              <p:charRg st="0"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4741">
                                            <p:txEl>
                                              <p:charRg st="11" end="47"/>
                                            </p:txEl>
                                          </p:spTgt>
                                        </p:tgtEl>
                                        <p:attrNameLst>
                                          <p:attrName>style.visibility</p:attrName>
                                        </p:attrNameLst>
                                      </p:cBhvr>
                                      <p:to>
                                        <p:strVal val="visible"/>
                                      </p:to>
                                    </p:set>
                                    <p:animEffect transition="in" filter="blinds(horizontal)">
                                      <p:cBhvr>
                                        <p:cTn id="10" dur="500"/>
                                        <p:tgtEl>
                                          <p:spTgt spid="244741">
                                            <p:txEl>
                                              <p:charRg st="11" end="4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44741">
                                            <p:txEl>
                                              <p:charRg st="47" end="64"/>
                                            </p:txEl>
                                          </p:spTgt>
                                        </p:tgtEl>
                                        <p:attrNameLst>
                                          <p:attrName>style.visibility</p:attrName>
                                        </p:attrNameLst>
                                      </p:cBhvr>
                                      <p:to>
                                        <p:strVal val="visible"/>
                                      </p:to>
                                    </p:set>
                                    <p:animEffect transition="in" filter="blinds(horizontal)">
                                      <p:cBhvr>
                                        <p:cTn id="13" dur="500"/>
                                        <p:tgtEl>
                                          <p:spTgt spid="244741">
                                            <p:txEl>
                                              <p:charRg st="47" end="6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44741">
                                            <p:txEl>
                                              <p:charRg st="65" end="70"/>
                                            </p:txEl>
                                          </p:spTgt>
                                        </p:tgtEl>
                                        <p:attrNameLst>
                                          <p:attrName>style.visibility</p:attrName>
                                        </p:attrNameLst>
                                      </p:cBhvr>
                                      <p:to>
                                        <p:strVal val="visible"/>
                                      </p:to>
                                    </p:set>
                                    <p:animEffect transition="in" filter="blinds(horizontal)">
                                      <p:cBhvr>
                                        <p:cTn id="18" dur="500"/>
                                        <p:tgtEl>
                                          <p:spTgt spid="244741">
                                            <p:txEl>
                                              <p:charRg st="65" end="70"/>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44741">
                                            <p:txEl>
                                              <p:charRg st="70" end="88"/>
                                            </p:txEl>
                                          </p:spTgt>
                                        </p:tgtEl>
                                        <p:attrNameLst>
                                          <p:attrName>style.visibility</p:attrName>
                                        </p:attrNameLst>
                                      </p:cBhvr>
                                      <p:to>
                                        <p:strVal val="visible"/>
                                      </p:to>
                                    </p:set>
                                    <p:animEffect transition="in" filter="blinds(horizontal)">
                                      <p:cBhvr>
                                        <p:cTn id="21" dur="500"/>
                                        <p:tgtEl>
                                          <p:spTgt spid="244741">
                                            <p:txEl>
                                              <p:charRg st="70" end="88"/>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44741">
                                            <p:txEl>
                                              <p:charRg st="88" end="96"/>
                                            </p:txEl>
                                          </p:spTgt>
                                        </p:tgtEl>
                                        <p:attrNameLst>
                                          <p:attrName>style.visibility</p:attrName>
                                        </p:attrNameLst>
                                      </p:cBhvr>
                                      <p:to>
                                        <p:strVal val="visible"/>
                                      </p:to>
                                    </p:set>
                                    <p:animEffect transition="in" filter="blinds(horizontal)">
                                      <p:cBhvr>
                                        <p:cTn id="24" dur="500"/>
                                        <p:tgtEl>
                                          <p:spTgt spid="244741">
                                            <p:txEl>
                                              <p:charRg st="88" end="9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44741">
                                            <p:txEl>
                                              <p:charRg st="96" end="121"/>
                                            </p:txEl>
                                          </p:spTgt>
                                        </p:tgtEl>
                                        <p:attrNameLst>
                                          <p:attrName>style.visibility</p:attrName>
                                        </p:attrNameLst>
                                      </p:cBhvr>
                                      <p:to>
                                        <p:strVal val="visible"/>
                                      </p:to>
                                    </p:set>
                                    <p:animEffect transition="in" filter="blinds(horizontal)">
                                      <p:cBhvr>
                                        <p:cTn id="27" dur="500"/>
                                        <p:tgtEl>
                                          <p:spTgt spid="244741">
                                            <p:txEl>
                                              <p:charRg st="96" end="12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44741">
                                            <p:txEl>
                                              <p:charRg st="121" end="146"/>
                                            </p:txEl>
                                          </p:spTgt>
                                        </p:tgtEl>
                                        <p:attrNameLst>
                                          <p:attrName>style.visibility</p:attrName>
                                        </p:attrNameLst>
                                      </p:cBhvr>
                                      <p:to>
                                        <p:strVal val="visible"/>
                                      </p:to>
                                    </p:set>
                                    <p:animEffect transition="in" filter="blinds(horizontal)">
                                      <p:cBhvr>
                                        <p:cTn id="30" dur="500"/>
                                        <p:tgtEl>
                                          <p:spTgt spid="244741">
                                            <p:txEl>
                                              <p:charRg st="121" end="146"/>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44741">
                                            <p:txEl>
                                              <p:charRg st="146" end="171"/>
                                            </p:txEl>
                                          </p:spTgt>
                                        </p:tgtEl>
                                        <p:attrNameLst>
                                          <p:attrName>style.visibility</p:attrName>
                                        </p:attrNameLst>
                                      </p:cBhvr>
                                      <p:to>
                                        <p:strVal val="visible"/>
                                      </p:to>
                                    </p:set>
                                    <p:animEffect transition="in" filter="blinds(horizontal)">
                                      <p:cBhvr>
                                        <p:cTn id="33" dur="500"/>
                                        <p:tgtEl>
                                          <p:spTgt spid="244741">
                                            <p:txEl>
                                              <p:charRg st="146" end="171"/>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44741">
                                            <p:txEl>
                                              <p:charRg st="171" end="196"/>
                                            </p:txEl>
                                          </p:spTgt>
                                        </p:tgtEl>
                                        <p:attrNameLst>
                                          <p:attrName>style.visibility</p:attrName>
                                        </p:attrNameLst>
                                      </p:cBhvr>
                                      <p:to>
                                        <p:strVal val="visible"/>
                                      </p:to>
                                    </p:set>
                                    <p:animEffect transition="in" filter="blinds(horizontal)">
                                      <p:cBhvr>
                                        <p:cTn id="36" dur="500"/>
                                        <p:tgtEl>
                                          <p:spTgt spid="244741">
                                            <p:txEl>
                                              <p:charRg st="171" end="19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44741">
                                            <p:txEl>
                                              <p:charRg st="196" end="202"/>
                                            </p:txEl>
                                          </p:spTgt>
                                        </p:tgtEl>
                                        <p:attrNameLst>
                                          <p:attrName>style.visibility</p:attrName>
                                        </p:attrNameLst>
                                      </p:cBhvr>
                                      <p:to>
                                        <p:strVal val="visible"/>
                                      </p:to>
                                    </p:set>
                                    <p:animEffect transition="in" filter="blinds(horizontal)">
                                      <p:cBhvr>
                                        <p:cTn id="41" dur="500"/>
                                        <p:tgtEl>
                                          <p:spTgt spid="244741">
                                            <p:txEl>
                                              <p:charRg st="196" end="202"/>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44741">
                                            <p:txEl>
                                              <p:charRg st="202" end="217"/>
                                            </p:txEl>
                                          </p:spTgt>
                                        </p:tgtEl>
                                        <p:attrNameLst>
                                          <p:attrName>style.visibility</p:attrName>
                                        </p:attrNameLst>
                                      </p:cBhvr>
                                      <p:to>
                                        <p:strVal val="visible"/>
                                      </p:to>
                                    </p:set>
                                    <p:animEffect transition="in" filter="blinds(horizontal)">
                                      <p:cBhvr>
                                        <p:cTn id="44" dur="500"/>
                                        <p:tgtEl>
                                          <p:spTgt spid="244741">
                                            <p:txEl>
                                              <p:charRg st="202" end="21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44742">
                                            <p:txEl>
                                              <p:charRg st="0" end="6"/>
                                            </p:txEl>
                                          </p:spTgt>
                                        </p:tgtEl>
                                        <p:attrNameLst>
                                          <p:attrName>style.visibility</p:attrName>
                                        </p:attrNameLst>
                                      </p:cBhvr>
                                      <p:to>
                                        <p:strVal val="visible"/>
                                      </p:to>
                                    </p:set>
                                    <p:animEffect transition="in" filter="blinds(horizontal)">
                                      <p:cBhvr>
                                        <p:cTn id="49" dur="500"/>
                                        <p:tgtEl>
                                          <p:spTgt spid="244742">
                                            <p:txEl>
                                              <p:charRg st="0" end="6"/>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244742">
                                            <p:txEl>
                                              <p:charRg st="6" end="31"/>
                                            </p:txEl>
                                          </p:spTgt>
                                        </p:tgtEl>
                                        <p:attrNameLst>
                                          <p:attrName>style.visibility</p:attrName>
                                        </p:attrNameLst>
                                      </p:cBhvr>
                                      <p:to>
                                        <p:strVal val="visible"/>
                                      </p:to>
                                    </p:set>
                                    <p:animEffect transition="in" filter="blinds(horizontal)">
                                      <p:cBhvr>
                                        <p:cTn id="52" dur="500"/>
                                        <p:tgtEl>
                                          <p:spTgt spid="244742">
                                            <p:txEl>
                                              <p:charRg st="6" end="31"/>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244742">
                                            <p:txEl>
                                              <p:charRg st="31" end="56"/>
                                            </p:txEl>
                                          </p:spTgt>
                                        </p:tgtEl>
                                        <p:attrNameLst>
                                          <p:attrName>style.visibility</p:attrName>
                                        </p:attrNameLst>
                                      </p:cBhvr>
                                      <p:to>
                                        <p:strVal val="visible"/>
                                      </p:to>
                                    </p:set>
                                    <p:animEffect transition="in" filter="blinds(horizontal)">
                                      <p:cBhvr>
                                        <p:cTn id="55" dur="500"/>
                                        <p:tgtEl>
                                          <p:spTgt spid="244742">
                                            <p:txEl>
                                              <p:charRg st="31" end="56"/>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244742">
                                            <p:txEl>
                                              <p:charRg st="56" end="81"/>
                                            </p:txEl>
                                          </p:spTgt>
                                        </p:tgtEl>
                                        <p:attrNameLst>
                                          <p:attrName>style.visibility</p:attrName>
                                        </p:attrNameLst>
                                      </p:cBhvr>
                                      <p:to>
                                        <p:strVal val="visible"/>
                                      </p:to>
                                    </p:set>
                                    <p:animEffect transition="in" filter="blinds(horizontal)">
                                      <p:cBhvr>
                                        <p:cTn id="58" dur="500"/>
                                        <p:tgtEl>
                                          <p:spTgt spid="244742">
                                            <p:txEl>
                                              <p:charRg st="56" end="81"/>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244742">
                                            <p:txEl>
                                              <p:charRg st="81" end="106"/>
                                            </p:txEl>
                                          </p:spTgt>
                                        </p:tgtEl>
                                        <p:attrNameLst>
                                          <p:attrName>style.visibility</p:attrName>
                                        </p:attrNameLst>
                                      </p:cBhvr>
                                      <p:to>
                                        <p:strVal val="visible"/>
                                      </p:to>
                                    </p:set>
                                    <p:animEffect transition="in" filter="blinds(horizontal)">
                                      <p:cBhvr>
                                        <p:cTn id="61" dur="500"/>
                                        <p:tgtEl>
                                          <p:spTgt spid="244742">
                                            <p:txEl>
                                              <p:charRg st="81" end="10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8" name="Rectangle 2"/>
          <p:cNvSpPr>
            <a:spLocks noGrp="1" noChangeArrowheads="1"/>
          </p:cNvSpPr>
          <p:nvPr>
            <p:ph type="title" idx="4294967295"/>
          </p:nvPr>
        </p:nvSpPr>
        <p:spPr>
          <a:xfrm>
            <a:off x="1258888" y="-171450"/>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例</a:t>
            </a: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7.5-2 </a:t>
            </a:r>
            <a:endPar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endParaRPr>
          </a:p>
        </p:txBody>
      </p:sp>
      <p:sp>
        <p:nvSpPr>
          <p:cNvPr id="24576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4576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237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45765" name="Rectangle 3"/>
          <p:cNvSpPr>
            <a:spLocks noGrp="1"/>
          </p:cNvSpPr>
          <p:nvPr>
            <p:ph sz="quarter" idx="1"/>
          </p:nvPr>
        </p:nvSpPr>
        <p:spPr>
          <a:xfrm>
            <a:off x="503238" y="1268413"/>
            <a:ext cx="8132762"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7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建立一个</a:t>
            </a:r>
            <a:r>
              <a:rPr lang="en-US" altLang="zh-CN" b="1" dirty="0">
                <a:latin typeface="Times New Roman" panose="02020603050405020304" pitchFamily="18" charset="0"/>
                <a:ea typeface="华文楷体" pitchFamily="2" charset="-122"/>
                <a:sym typeface="Arial" panose="020B0604020202020204" pitchFamily="34" charset="0"/>
              </a:rPr>
              <a:t>5×5</a:t>
            </a:r>
            <a:r>
              <a:rPr lang="zh-CN" altLang="en-US" b="1" dirty="0">
                <a:latin typeface="Times New Roman" panose="02020603050405020304" pitchFamily="18" charset="0"/>
                <a:ea typeface="华文楷体" pitchFamily="2" charset="-122"/>
                <a:sym typeface="Arial" panose="020B0604020202020204" pitchFamily="34" charset="0"/>
              </a:rPr>
              <a:t>矩阵</a:t>
            </a:r>
            <a:r>
              <a:rPr lang="en-US" altLang="zh-CN" b="1" dirty="0">
                <a:latin typeface="Times New Roman" panose="02020603050405020304" pitchFamily="18" charset="0"/>
                <a:ea typeface="华文楷体" pitchFamily="2" charset="-122"/>
                <a:sym typeface="Arial" panose="020B0604020202020204" pitchFamily="34" charset="0"/>
              </a:rPr>
              <a:t>A</a:t>
            </a:r>
            <a:r>
              <a:rPr lang="zh-CN" altLang="en-US" b="1" dirty="0">
                <a:latin typeface="Times New Roman" panose="02020603050405020304" pitchFamily="18" charset="0"/>
                <a:ea typeface="华文楷体" pitchFamily="2" charset="-122"/>
                <a:sym typeface="Arial" panose="020B0604020202020204" pitchFamily="34" charset="0"/>
              </a:rPr>
              <a:t>，然后将</a:t>
            </a:r>
            <a:r>
              <a:rPr lang="en-US" altLang="zh-CN" b="1" dirty="0">
                <a:latin typeface="Times New Roman" panose="02020603050405020304" pitchFamily="18" charset="0"/>
                <a:ea typeface="华文楷体" pitchFamily="2" charset="-122"/>
                <a:sym typeface="Arial" panose="020B0604020202020204" pitchFamily="34" charset="0"/>
              </a:rPr>
              <a:t>A</a:t>
            </a:r>
            <a:r>
              <a:rPr lang="zh-CN" altLang="en-US" b="1" dirty="0">
                <a:latin typeface="Times New Roman" panose="02020603050405020304" pitchFamily="18" charset="0"/>
                <a:ea typeface="华文楷体" pitchFamily="2" charset="-122"/>
                <a:sym typeface="Arial" panose="020B0604020202020204" pitchFamily="34" charset="0"/>
              </a:rPr>
              <a:t>的第一行元素乘以</a:t>
            </a:r>
            <a:r>
              <a:rPr lang="en-US" altLang="zh-CN" b="1" dirty="0">
                <a:latin typeface="Times New Roman" panose="02020603050405020304" pitchFamily="18" charset="0"/>
                <a:ea typeface="华文楷体" pitchFamily="2" charset="-122"/>
                <a:sym typeface="Arial" panose="020B0604020202020204" pitchFamily="34" charset="0"/>
              </a:rPr>
              <a:t>1</a:t>
            </a:r>
            <a:r>
              <a:rPr lang="zh-CN" altLang="en-US" b="1" dirty="0">
                <a:latin typeface="Times New Roman" panose="02020603050405020304" pitchFamily="18" charset="0"/>
                <a:ea typeface="华文楷体" pitchFamily="2" charset="-122"/>
                <a:sym typeface="Arial" panose="020B0604020202020204" pitchFamily="34" charset="0"/>
              </a:rPr>
              <a:t>，第二行</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乘以</a:t>
            </a:r>
            <a:r>
              <a:rPr lang="en-US" altLang="zh-CN" b="1" dirty="0">
                <a:latin typeface="Times New Roman" panose="02020603050405020304" pitchFamily="18" charset="0"/>
                <a:ea typeface="华文楷体" pitchFamily="2" charset="-122"/>
                <a:sym typeface="Arial" panose="020B0604020202020204" pitchFamily="34" charset="0"/>
              </a:rPr>
              <a:t>2</a:t>
            </a:r>
            <a:r>
              <a:rPr lang="zh-CN" altLang="en-US" b="1" dirty="0">
                <a:latin typeface="Times New Roman" panose="02020603050405020304" pitchFamily="18" charset="0"/>
                <a:ea typeface="华文楷体" pitchFamily="2" charset="-122"/>
                <a:sym typeface="Arial" panose="020B0604020202020204" pitchFamily="34" charset="0"/>
              </a:rPr>
              <a:t>，</a:t>
            </a:r>
            <a:r>
              <a:rPr lang="en-US" altLang="zh-CN" b="1" dirty="0">
                <a:latin typeface="Times New Roman" panose="02020603050405020304" pitchFamily="18" charset="0"/>
                <a:ea typeface="华文楷体" pitchFamily="2" charset="-122"/>
                <a:sym typeface="Arial" panose="020B0604020202020204" pitchFamily="34" charset="0"/>
              </a:rPr>
              <a:t>…</a:t>
            </a:r>
            <a:r>
              <a:rPr lang="zh-CN" altLang="en-US" b="1" dirty="0">
                <a:latin typeface="Times New Roman" panose="02020603050405020304" pitchFamily="18" charset="0"/>
                <a:ea typeface="华文楷体" pitchFamily="2" charset="-122"/>
                <a:sym typeface="Arial" panose="020B0604020202020204" pitchFamily="34" charset="0"/>
              </a:rPr>
              <a:t>第五行乘以</a:t>
            </a:r>
            <a:r>
              <a:rPr lang="en-US" altLang="zh-CN" b="1" dirty="0">
                <a:latin typeface="Times New Roman" panose="02020603050405020304" pitchFamily="18" charset="0"/>
                <a:ea typeface="华文楷体" pitchFamily="2" charset="-122"/>
                <a:sym typeface="Arial" panose="020B0604020202020204" pitchFamily="34" charset="0"/>
              </a:rPr>
              <a:t>5</a:t>
            </a:r>
            <a:r>
              <a:rPr lang="zh-CN" altLang="en-US" b="1" dirty="0">
                <a:latin typeface="Times New Roman" panose="02020603050405020304" pitchFamily="18" charset="0"/>
                <a:ea typeface="华文楷体" pitchFamily="2" charset="-122"/>
                <a:sym typeface="Arial" panose="020B0604020202020204" pitchFamily="34" charset="0"/>
              </a:rPr>
              <a:t>。</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endParaRPr lang="zh-CN" altLang="en-US" sz="12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解：</a:t>
            </a:r>
            <a:r>
              <a:rPr lang="zh-CN" altLang="en-US" b="1" dirty="0">
                <a:latin typeface="Times New Roman" panose="02020603050405020304" pitchFamily="18" charset="0"/>
                <a:ea typeface="华文楷体" pitchFamily="2" charset="-122"/>
                <a:sym typeface="Arial" panose="020B0604020202020204" pitchFamily="34" charset="0"/>
              </a:rPr>
              <a:t>用一个对角矩阵左乘一个矩阵时，相当于用对角阵的第一个元素乘</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以该矩阵的第一行，依次类推。</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命令如下：</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 </a:t>
            </a: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A = ones(5);</a:t>
            </a:r>
            <a:endPar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 D = diag(1:5);</a:t>
            </a:r>
            <a:endPar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 D * A</a:t>
            </a:r>
            <a:endPar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endParaRPr lang="en-US" altLang="zh-CN"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fr-FR" altLang="en-US" sz="1800" b="1" dirty="0">
                <a:latin typeface="Times New Roman" panose="02020603050405020304" pitchFamily="18" charset="0"/>
                <a:ea typeface="华文楷体" pitchFamily="2" charset="-122"/>
                <a:sym typeface="Arial" panose="020B0604020202020204" pitchFamily="34" charset="0"/>
              </a:rPr>
              <a:t>ans =</a:t>
            </a:r>
            <a:endParaRPr lang="fr-FR"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fr-FR" altLang="en-US" sz="1800" b="1" dirty="0">
                <a:latin typeface="Times New Roman" panose="02020603050405020304" pitchFamily="18" charset="0"/>
                <a:ea typeface="华文楷体" pitchFamily="2" charset="-122"/>
                <a:sym typeface="Arial" panose="020B0604020202020204" pitchFamily="34" charset="0"/>
              </a:rPr>
              <a:t>     1     1     1     1     1</a:t>
            </a:r>
            <a:endParaRPr lang="fr-FR"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fr-FR" altLang="en-US" sz="1800" b="1" dirty="0">
                <a:latin typeface="Times New Roman" panose="02020603050405020304" pitchFamily="18" charset="0"/>
                <a:ea typeface="华文楷体" pitchFamily="2" charset="-122"/>
                <a:sym typeface="Arial" panose="020B0604020202020204" pitchFamily="34" charset="0"/>
              </a:rPr>
              <a:t>     2     2     2     2     2</a:t>
            </a:r>
            <a:endParaRPr lang="fr-FR"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fr-FR" altLang="en-US" sz="1800" b="1" dirty="0">
                <a:latin typeface="Times New Roman" panose="02020603050405020304" pitchFamily="18" charset="0"/>
                <a:ea typeface="华文楷体" pitchFamily="2" charset="-122"/>
                <a:sym typeface="Arial" panose="020B0604020202020204" pitchFamily="34" charset="0"/>
              </a:rPr>
              <a:t>     3     3     3     3     3</a:t>
            </a:r>
            <a:endParaRPr lang="fr-FR"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fr-FR" altLang="en-US" sz="1800" b="1" dirty="0">
                <a:latin typeface="Times New Roman" panose="02020603050405020304" pitchFamily="18" charset="0"/>
                <a:ea typeface="华文楷体" pitchFamily="2" charset="-122"/>
                <a:sym typeface="Arial" panose="020B0604020202020204" pitchFamily="34" charset="0"/>
              </a:rPr>
              <a:t>     4     4     4     4     4</a:t>
            </a:r>
            <a:endParaRPr lang="fr-FR" altLang="en-US" sz="18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fr-FR" altLang="en-US" sz="1800" b="1" dirty="0">
                <a:latin typeface="Times New Roman" panose="02020603050405020304" pitchFamily="18" charset="0"/>
                <a:ea typeface="华文楷体" pitchFamily="2" charset="-122"/>
                <a:sym typeface="Arial" panose="020B0604020202020204" pitchFamily="34" charset="0"/>
              </a:rPr>
              <a:t>     5     5     5     5     5</a:t>
            </a:r>
            <a:endParaRPr lang="en-US" altLang="zh-CN" sz="18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65">
                                            <p:txEl>
                                              <p:charRg st="0" end="29"/>
                                            </p:txEl>
                                          </p:spTgt>
                                        </p:tgtEl>
                                        <p:attrNameLst>
                                          <p:attrName>style.visibility</p:attrName>
                                        </p:attrNameLst>
                                      </p:cBhvr>
                                      <p:to>
                                        <p:strVal val="visible"/>
                                      </p:to>
                                    </p:set>
                                    <p:animEffect transition="in" filter="blinds(horizontal)">
                                      <p:cBhvr>
                                        <p:cTn id="7" dur="500"/>
                                        <p:tgtEl>
                                          <p:spTgt spid="245765">
                                            <p:txEl>
                                              <p:charRg st="0" end="2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65">
                                            <p:txEl>
                                              <p:charRg st="29" end="42"/>
                                            </p:txEl>
                                          </p:spTgt>
                                        </p:tgtEl>
                                        <p:attrNameLst>
                                          <p:attrName>style.visibility</p:attrName>
                                        </p:attrNameLst>
                                      </p:cBhvr>
                                      <p:to>
                                        <p:strVal val="visible"/>
                                      </p:to>
                                    </p:set>
                                    <p:animEffect transition="in" filter="blinds(horizontal)">
                                      <p:cBhvr>
                                        <p:cTn id="12" dur="500"/>
                                        <p:tgtEl>
                                          <p:spTgt spid="245765">
                                            <p:txEl>
                                              <p:charRg st="29" end="4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5765">
                                            <p:txEl>
                                              <p:charRg st="43" end="75"/>
                                            </p:txEl>
                                          </p:spTgt>
                                        </p:tgtEl>
                                        <p:attrNameLst>
                                          <p:attrName>style.visibility</p:attrName>
                                        </p:attrNameLst>
                                      </p:cBhvr>
                                      <p:to>
                                        <p:strVal val="visible"/>
                                      </p:to>
                                    </p:set>
                                    <p:animEffect transition="in" filter="blinds(horizontal)">
                                      <p:cBhvr>
                                        <p:cTn id="17" dur="500"/>
                                        <p:tgtEl>
                                          <p:spTgt spid="245765">
                                            <p:txEl>
                                              <p:charRg st="43" end="7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765">
                                            <p:txEl>
                                              <p:charRg st="75" end="90"/>
                                            </p:txEl>
                                          </p:spTgt>
                                        </p:tgtEl>
                                        <p:attrNameLst>
                                          <p:attrName>style.visibility</p:attrName>
                                        </p:attrNameLst>
                                      </p:cBhvr>
                                      <p:to>
                                        <p:strVal val="visible"/>
                                      </p:to>
                                    </p:set>
                                    <p:animEffect transition="in" filter="blinds(horizontal)">
                                      <p:cBhvr>
                                        <p:cTn id="22" dur="500"/>
                                        <p:tgtEl>
                                          <p:spTgt spid="245765">
                                            <p:txEl>
                                              <p:charRg st="75" end="9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5765">
                                            <p:txEl>
                                              <p:charRg st="91" end="97"/>
                                            </p:txEl>
                                          </p:spTgt>
                                        </p:tgtEl>
                                        <p:attrNameLst>
                                          <p:attrName>style.visibility</p:attrName>
                                        </p:attrNameLst>
                                      </p:cBhvr>
                                      <p:to>
                                        <p:strVal val="visible"/>
                                      </p:to>
                                    </p:set>
                                    <p:animEffect transition="in" filter="blinds(horizontal)">
                                      <p:cBhvr>
                                        <p:cTn id="27" dur="500"/>
                                        <p:tgtEl>
                                          <p:spTgt spid="245765">
                                            <p:txEl>
                                              <p:charRg st="91" end="9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45765">
                                            <p:txEl>
                                              <p:charRg st="97" end="111"/>
                                            </p:txEl>
                                          </p:spTgt>
                                        </p:tgtEl>
                                        <p:attrNameLst>
                                          <p:attrName>style.visibility</p:attrName>
                                        </p:attrNameLst>
                                      </p:cBhvr>
                                      <p:to>
                                        <p:strVal val="visible"/>
                                      </p:to>
                                    </p:set>
                                    <p:animEffect transition="in" filter="blinds(horizontal)">
                                      <p:cBhvr>
                                        <p:cTn id="30" dur="500"/>
                                        <p:tgtEl>
                                          <p:spTgt spid="245765">
                                            <p:txEl>
                                              <p:charRg st="97" end="111"/>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45765">
                                            <p:txEl>
                                              <p:charRg st="111" end="127"/>
                                            </p:txEl>
                                          </p:spTgt>
                                        </p:tgtEl>
                                        <p:attrNameLst>
                                          <p:attrName>style.visibility</p:attrName>
                                        </p:attrNameLst>
                                      </p:cBhvr>
                                      <p:to>
                                        <p:strVal val="visible"/>
                                      </p:to>
                                    </p:set>
                                    <p:animEffect transition="in" filter="blinds(horizontal)">
                                      <p:cBhvr>
                                        <p:cTn id="33" dur="500"/>
                                        <p:tgtEl>
                                          <p:spTgt spid="245765">
                                            <p:txEl>
                                              <p:charRg st="111" end="12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45765">
                                            <p:txEl>
                                              <p:charRg st="127" end="134"/>
                                            </p:txEl>
                                          </p:spTgt>
                                        </p:tgtEl>
                                        <p:attrNameLst>
                                          <p:attrName>style.visibility</p:attrName>
                                        </p:attrNameLst>
                                      </p:cBhvr>
                                      <p:to>
                                        <p:strVal val="visible"/>
                                      </p:to>
                                    </p:set>
                                    <p:animEffect transition="in" filter="blinds(horizontal)">
                                      <p:cBhvr>
                                        <p:cTn id="36" dur="500"/>
                                        <p:tgtEl>
                                          <p:spTgt spid="245765">
                                            <p:txEl>
                                              <p:charRg st="127" end="13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45765">
                                            <p:txEl>
                                              <p:charRg st="135" end="141"/>
                                            </p:txEl>
                                          </p:spTgt>
                                        </p:tgtEl>
                                        <p:attrNameLst>
                                          <p:attrName>style.visibility</p:attrName>
                                        </p:attrNameLst>
                                      </p:cBhvr>
                                      <p:to>
                                        <p:strVal val="visible"/>
                                      </p:to>
                                    </p:set>
                                    <p:animEffect transition="in" filter="blinds(horizontal)">
                                      <p:cBhvr>
                                        <p:cTn id="41" dur="500"/>
                                        <p:tgtEl>
                                          <p:spTgt spid="245765">
                                            <p:txEl>
                                              <p:charRg st="135" end="141"/>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45765">
                                            <p:txEl>
                                              <p:charRg st="141" end="172"/>
                                            </p:txEl>
                                          </p:spTgt>
                                        </p:tgtEl>
                                        <p:attrNameLst>
                                          <p:attrName>style.visibility</p:attrName>
                                        </p:attrNameLst>
                                      </p:cBhvr>
                                      <p:to>
                                        <p:strVal val="visible"/>
                                      </p:to>
                                    </p:set>
                                    <p:animEffect transition="in" filter="blinds(horizontal)">
                                      <p:cBhvr>
                                        <p:cTn id="44" dur="500"/>
                                        <p:tgtEl>
                                          <p:spTgt spid="245765">
                                            <p:txEl>
                                              <p:charRg st="141" end="172"/>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45765">
                                            <p:txEl>
                                              <p:charRg st="172" end="203"/>
                                            </p:txEl>
                                          </p:spTgt>
                                        </p:tgtEl>
                                        <p:attrNameLst>
                                          <p:attrName>style.visibility</p:attrName>
                                        </p:attrNameLst>
                                      </p:cBhvr>
                                      <p:to>
                                        <p:strVal val="visible"/>
                                      </p:to>
                                    </p:set>
                                    <p:animEffect transition="in" filter="blinds(horizontal)">
                                      <p:cBhvr>
                                        <p:cTn id="47" dur="500"/>
                                        <p:tgtEl>
                                          <p:spTgt spid="245765">
                                            <p:txEl>
                                              <p:charRg st="172" end="203"/>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245765">
                                            <p:txEl>
                                              <p:charRg st="203" end="234"/>
                                            </p:txEl>
                                          </p:spTgt>
                                        </p:tgtEl>
                                        <p:attrNameLst>
                                          <p:attrName>style.visibility</p:attrName>
                                        </p:attrNameLst>
                                      </p:cBhvr>
                                      <p:to>
                                        <p:strVal val="visible"/>
                                      </p:to>
                                    </p:set>
                                    <p:animEffect transition="in" filter="blinds(horizontal)">
                                      <p:cBhvr>
                                        <p:cTn id="50" dur="500"/>
                                        <p:tgtEl>
                                          <p:spTgt spid="245765">
                                            <p:txEl>
                                              <p:charRg st="203" end="234"/>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245765">
                                            <p:txEl>
                                              <p:charRg st="234" end="265"/>
                                            </p:txEl>
                                          </p:spTgt>
                                        </p:tgtEl>
                                        <p:attrNameLst>
                                          <p:attrName>style.visibility</p:attrName>
                                        </p:attrNameLst>
                                      </p:cBhvr>
                                      <p:to>
                                        <p:strVal val="visible"/>
                                      </p:to>
                                    </p:set>
                                    <p:animEffect transition="in" filter="blinds(horizontal)">
                                      <p:cBhvr>
                                        <p:cTn id="53" dur="500"/>
                                        <p:tgtEl>
                                          <p:spTgt spid="245765">
                                            <p:txEl>
                                              <p:charRg st="234" end="265"/>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245765">
                                            <p:txEl>
                                              <p:charRg st="265" end="296"/>
                                            </p:txEl>
                                          </p:spTgt>
                                        </p:tgtEl>
                                        <p:attrNameLst>
                                          <p:attrName>style.visibility</p:attrName>
                                        </p:attrNameLst>
                                      </p:cBhvr>
                                      <p:to>
                                        <p:strVal val="visible"/>
                                      </p:to>
                                    </p:set>
                                    <p:animEffect transition="in" filter="blinds(horizontal)">
                                      <p:cBhvr>
                                        <p:cTn id="56" dur="500"/>
                                        <p:tgtEl>
                                          <p:spTgt spid="245765">
                                            <p:txEl>
                                              <p:charRg st="265" end="29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2" name="Rectangle 2"/>
          <p:cNvSpPr>
            <a:spLocks noGrp="1" noChangeArrowheads="1"/>
          </p:cNvSpPr>
          <p:nvPr>
            <p:ph type="title" idx="4294967295"/>
          </p:nvPr>
        </p:nvSpPr>
        <p:spPr>
          <a:xfrm>
            <a:off x="1344613"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7.5.2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矩阵求逆与线性方程组求解</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4678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4678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238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46789"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7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1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矩阵的逆</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对于一个方阵</a:t>
            </a:r>
            <a:r>
              <a:rPr lang="en-US" altLang="zh-CN" sz="2400" b="1" dirty="0">
                <a:latin typeface="Times New Roman" panose="02020603050405020304" pitchFamily="18" charset="0"/>
                <a:ea typeface="华文楷体" pitchFamily="2" charset="-122"/>
                <a:sym typeface="Arial" panose="020B0604020202020204" pitchFamily="34" charset="0"/>
              </a:rPr>
              <a:t>A</a:t>
            </a:r>
            <a:r>
              <a:rPr lang="zh-CN" altLang="en-US" sz="2400" b="1" dirty="0">
                <a:latin typeface="Times New Roman" panose="02020603050405020304" pitchFamily="18" charset="0"/>
                <a:ea typeface="华文楷体" pitchFamily="2" charset="-122"/>
                <a:sym typeface="Arial" panose="020B0604020202020204" pitchFamily="34" charset="0"/>
              </a:rPr>
              <a:t>，如果存在一个与其同阶的方阵</a:t>
            </a:r>
            <a:r>
              <a:rPr lang="en-US" altLang="zh-CN" sz="2400" b="1" dirty="0">
                <a:latin typeface="Times New Roman" panose="02020603050405020304" pitchFamily="18" charset="0"/>
                <a:ea typeface="华文楷体" pitchFamily="2" charset="-122"/>
                <a:sym typeface="Arial" panose="020B0604020202020204" pitchFamily="34" charset="0"/>
              </a:rPr>
              <a:t>B</a:t>
            </a:r>
            <a:r>
              <a:rPr lang="zh-CN" altLang="en-US" sz="2400" b="1" dirty="0">
                <a:latin typeface="Times New Roman" panose="02020603050405020304" pitchFamily="18" charset="0"/>
                <a:ea typeface="华文楷体" pitchFamily="2" charset="-122"/>
                <a:sym typeface="Arial" panose="020B0604020202020204" pitchFamily="34" charset="0"/>
              </a:rPr>
              <a:t>，使得：</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                                                                     </a:t>
            </a:r>
            <a:r>
              <a:rPr lang="en-US" altLang="zh-CN" b="1" dirty="0">
                <a:latin typeface="Times New Roman" panose="02020603050405020304" pitchFamily="18" charset="0"/>
                <a:ea typeface="华文楷体" pitchFamily="2" charset="-122"/>
                <a:sym typeface="Arial" panose="020B0604020202020204" pitchFamily="34" charset="0"/>
              </a:rPr>
              <a:t>(I</a:t>
            </a:r>
            <a:r>
              <a:rPr lang="zh-CN" altLang="en-US" b="1" dirty="0">
                <a:latin typeface="Times New Roman" panose="02020603050405020304" pitchFamily="18" charset="0"/>
                <a:ea typeface="华文楷体" pitchFamily="2" charset="-122"/>
                <a:sym typeface="Arial" panose="020B0604020202020204" pitchFamily="34" charset="0"/>
              </a:rPr>
              <a:t>为单位矩阵）</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则称</a:t>
            </a:r>
            <a:r>
              <a:rPr lang="en-US" altLang="zh-CN" sz="2400" b="1" dirty="0">
                <a:latin typeface="Times New Roman" panose="02020603050405020304" pitchFamily="18" charset="0"/>
                <a:ea typeface="华文楷体" pitchFamily="2" charset="-122"/>
                <a:sym typeface="Arial" panose="020B0604020202020204" pitchFamily="34" charset="0"/>
              </a:rPr>
              <a:t>B</a:t>
            </a:r>
            <a:r>
              <a:rPr lang="zh-CN" altLang="en-US" sz="2400" b="1" dirty="0">
                <a:latin typeface="Times New Roman" panose="02020603050405020304" pitchFamily="18" charset="0"/>
                <a:ea typeface="华文楷体" pitchFamily="2" charset="-122"/>
                <a:sym typeface="Arial" panose="020B0604020202020204" pitchFamily="34" charset="0"/>
              </a:rPr>
              <a:t>为</a:t>
            </a:r>
            <a:r>
              <a:rPr lang="en-US" altLang="zh-CN" sz="2400" b="1" dirty="0">
                <a:latin typeface="Times New Roman" panose="02020603050405020304" pitchFamily="18" charset="0"/>
                <a:ea typeface="华文楷体" pitchFamily="2" charset="-122"/>
                <a:sym typeface="Arial" panose="020B0604020202020204" pitchFamily="34" charset="0"/>
              </a:rPr>
              <a:t>A</a:t>
            </a:r>
            <a:r>
              <a:rPr lang="zh-CN" altLang="en-US" sz="2400" b="1" dirty="0">
                <a:latin typeface="Times New Roman" panose="02020603050405020304" pitchFamily="18" charset="0"/>
                <a:ea typeface="华文楷体" pitchFamily="2" charset="-122"/>
                <a:sym typeface="Arial" panose="020B0604020202020204" pitchFamily="34" charset="0"/>
              </a:rPr>
              <a:t>的逆矩阵，当然，</a:t>
            </a:r>
            <a:r>
              <a:rPr lang="en-US" altLang="zh-CN" sz="2400" b="1" dirty="0">
                <a:latin typeface="Times New Roman" panose="02020603050405020304" pitchFamily="18" charset="0"/>
                <a:ea typeface="华文楷体" pitchFamily="2" charset="-122"/>
                <a:sym typeface="Arial" panose="020B0604020202020204" pitchFamily="34" charset="0"/>
              </a:rPr>
              <a:t>A</a:t>
            </a:r>
            <a:r>
              <a:rPr lang="zh-CN" altLang="en-US" sz="2400" b="1" dirty="0">
                <a:latin typeface="Times New Roman" panose="02020603050405020304" pitchFamily="18" charset="0"/>
                <a:ea typeface="华文楷体" pitchFamily="2" charset="-122"/>
                <a:sym typeface="Arial" panose="020B0604020202020204" pitchFamily="34" charset="0"/>
              </a:rPr>
              <a:t>也是</a:t>
            </a:r>
            <a:r>
              <a:rPr lang="en-US" altLang="zh-CN" sz="2400" b="1" dirty="0">
                <a:latin typeface="Times New Roman" panose="02020603050405020304" pitchFamily="18" charset="0"/>
                <a:ea typeface="华文楷体" pitchFamily="2" charset="-122"/>
                <a:sym typeface="Arial" panose="020B0604020202020204" pitchFamily="34" charset="0"/>
              </a:rPr>
              <a:t>B</a:t>
            </a:r>
            <a:r>
              <a:rPr lang="zh-CN" altLang="en-US" sz="2400" b="1" dirty="0">
                <a:latin typeface="Times New Roman" panose="02020603050405020304" pitchFamily="18" charset="0"/>
                <a:ea typeface="华文楷体" pitchFamily="2" charset="-122"/>
                <a:sym typeface="Arial" panose="020B0604020202020204" pitchFamily="34" charset="0"/>
              </a:rPr>
              <a:t>的逆矩阵。求方阵</a:t>
            </a:r>
            <a:r>
              <a:rPr lang="en-US" altLang="zh-CN" sz="2400" b="1" dirty="0">
                <a:latin typeface="Times New Roman" panose="02020603050405020304" pitchFamily="18" charset="0"/>
                <a:ea typeface="华文楷体" pitchFamily="2" charset="-122"/>
                <a:sym typeface="Arial" panose="020B0604020202020204" pitchFamily="34" charset="0"/>
              </a:rPr>
              <a:t>A</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的逆矩阵可调用函数</a:t>
            </a:r>
            <a:r>
              <a:rPr lang="en-US" altLang="zh-CN" sz="2400" b="1" dirty="0">
                <a:latin typeface="Times New Roman" panose="02020603050405020304" pitchFamily="18" charset="0"/>
                <a:ea typeface="华文楷体" pitchFamily="2" charset="-122"/>
                <a:sym typeface="Arial" panose="020B0604020202020204" pitchFamily="34" charset="0"/>
              </a:rPr>
              <a:t>inv(A)</a:t>
            </a:r>
            <a:r>
              <a:rPr lang="zh-CN" altLang="en-US" sz="2400" b="1" dirty="0">
                <a:latin typeface="Times New Roman" panose="02020603050405020304" pitchFamily="18" charset="0"/>
                <a:ea typeface="华文楷体" pitchFamily="2" charset="-122"/>
                <a:sym typeface="Arial" panose="020B0604020202020204" pitchFamily="34" charset="0"/>
              </a:rPr>
              <a:t>。</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例7.5-3</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求方阵</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的逆矩阵，且验证。</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zh-CN" altLang="en-US" sz="1600" b="1" dirty="0">
                <a:latin typeface="Times New Roman" panose="02020603050405020304" pitchFamily="18" charset="0"/>
                <a:sym typeface="Arial" panose="020B0604020202020204" pitchFamily="34" charset="0"/>
              </a:rPr>
              <a:t> </a:t>
            </a:r>
            <a:r>
              <a:rPr lang="en-US" altLang="zh-CN" sz="2400" b="1" dirty="0">
                <a:latin typeface="Times New Roman" panose="02020603050405020304" pitchFamily="18" charset="0"/>
                <a:ea typeface="华文楷体" pitchFamily="2" charset="-122"/>
                <a:sym typeface="Arial" panose="020B0604020202020204" pitchFamily="34" charset="0"/>
              </a:rPr>
              <a:t>A = [1,-1,1;5,-4,3;2,1,1];</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B = inv(A);</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A*B</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fr-FR" altLang="en-US" sz="2400" b="1" dirty="0">
                <a:latin typeface="Times New Roman" panose="02020603050405020304" pitchFamily="18" charset="0"/>
                <a:ea typeface="华文楷体" pitchFamily="2" charset="-122"/>
                <a:sym typeface="Arial" panose="020B0604020202020204" pitchFamily="34" charset="0"/>
              </a:rPr>
              <a:t> ans =</a:t>
            </a:r>
            <a:endParaRPr lang="fr-FR"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fr-FR" altLang="en-US" sz="2400" b="1" dirty="0">
                <a:latin typeface="Times New Roman" panose="02020603050405020304" pitchFamily="18" charset="0"/>
                <a:ea typeface="华文楷体" pitchFamily="2" charset="-122"/>
                <a:sym typeface="Arial" panose="020B0604020202020204" pitchFamily="34" charset="0"/>
              </a:rPr>
              <a:t>    1.0000         0            </a:t>
            </a:r>
            <a:r>
              <a:rPr lang="zh-CN" altLang="en-US" sz="2400" b="1" dirty="0">
                <a:latin typeface="Times New Roman" panose="02020603050405020304" pitchFamily="18" charset="0"/>
                <a:ea typeface="华文楷体" pitchFamily="2" charset="-122"/>
                <a:sym typeface="Arial" panose="020B0604020202020204" pitchFamily="34" charset="0"/>
              </a:rPr>
              <a:t> </a:t>
            </a:r>
            <a:r>
              <a:rPr lang="fr-FR" altLang="en-US" sz="2400" b="1" dirty="0">
                <a:latin typeface="Times New Roman" panose="02020603050405020304" pitchFamily="18" charset="0"/>
                <a:ea typeface="华文楷体" pitchFamily="2" charset="-122"/>
                <a:sym typeface="Arial" panose="020B0604020202020204" pitchFamily="34" charset="0"/>
              </a:rPr>
              <a:t> 0</a:t>
            </a:r>
            <a:endParaRPr lang="fr-FR"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fr-FR" altLang="en-US" sz="2400" b="1" dirty="0">
                <a:latin typeface="Times New Roman" panose="02020603050405020304" pitchFamily="18" charset="0"/>
                <a:ea typeface="华文楷体" pitchFamily="2" charset="-122"/>
                <a:sym typeface="Arial" panose="020B0604020202020204" pitchFamily="34" charset="0"/>
              </a:rPr>
              <a:t>   -0.0000    1.0000         </a:t>
            </a:r>
            <a:r>
              <a:rPr lang="zh-CN" altLang="en-US" sz="2400" b="1" dirty="0">
                <a:latin typeface="Times New Roman" panose="02020603050405020304" pitchFamily="18" charset="0"/>
                <a:ea typeface="华文楷体" pitchFamily="2" charset="-122"/>
                <a:sym typeface="Arial" panose="020B0604020202020204" pitchFamily="34" charset="0"/>
              </a:rPr>
              <a:t> </a:t>
            </a:r>
            <a:r>
              <a:rPr lang="fr-FR" altLang="en-US" sz="2400" b="1" dirty="0">
                <a:latin typeface="Times New Roman" panose="02020603050405020304" pitchFamily="18" charset="0"/>
                <a:ea typeface="华文楷体" pitchFamily="2" charset="-122"/>
                <a:sym typeface="Arial" panose="020B0604020202020204" pitchFamily="34" charset="0"/>
              </a:rPr>
              <a:t>0</a:t>
            </a:r>
            <a:endParaRPr lang="fr-FR"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r>
              <a:rPr lang="fr-FR" altLang="en-US" sz="2400" b="1" dirty="0">
                <a:latin typeface="Times New Roman" panose="02020603050405020304" pitchFamily="18" charset="0"/>
                <a:ea typeface="华文楷体" pitchFamily="2" charset="-122"/>
                <a:sym typeface="Arial" panose="020B0604020202020204" pitchFamily="34" charset="0"/>
              </a:rPr>
              <a:t>   -0.0000         0    </a:t>
            </a:r>
            <a:r>
              <a:rPr lang="zh-CN" altLang="en-US" sz="2400" b="1" dirty="0">
                <a:latin typeface="Times New Roman" panose="02020603050405020304" pitchFamily="18" charset="0"/>
                <a:ea typeface="华文楷体" pitchFamily="2" charset="-122"/>
                <a:sym typeface="Arial" panose="020B0604020202020204" pitchFamily="34" charset="0"/>
              </a:rPr>
              <a:t>     </a:t>
            </a:r>
            <a:r>
              <a:rPr lang="fr-FR" altLang="en-US" sz="2400" b="1" dirty="0">
                <a:latin typeface="Times New Roman" panose="02020603050405020304" pitchFamily="18" charset="0"/>
                <a:ea typeface="华文楷体" pitchFamily="2" charset="-122"/>
                <a:sym typeface="Arial" panose="020B0604020202020204" pitchFamily="34" charset="0"/>
              </a:rPr>
              <a:t>1.0000</a:t>
            </a:r>
            <a:endParaRPr lang="fr-FR"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70000"/>
              </a:lnSpc>
              <a:buFont typeface="Wingdings" panose="05000000000000000000" pitchFamily="2" charset="2"/>
              <a:buNone/>
            </a:pPr>
            <a:endParaRPr lang="en-US" altLang="zh-CN" sz="2200" dirty="0"/>
          </a:p>
        </p:txBody>
      </p:sp>
      <p:graphicFrame>
        <p:nvGraphicFramePr>
          <p:cNvPr id="246790" name="Object 6"/>
          <p:cNvGraphicFramePr>
            <a:graphicFrameLocks noChangeAspect="1"/>
          </p:cNvGraphicFramePr>
          <p:nvPr/>
        </p:nvGraphicFramePr>
        <p:xfrm>
          <a:off x="3276600" y="2060575"/>
          <a:ext cx="1909763" cy="249238"/>
        </p:xfrm>
        <a:graphic>
          <a:graphicData uri="http://schemas.openxmlformats.org/presentationml/2006/ole">
            <mc:AlternateContent xmlns:mc="http://schemas.openxmlformats.org/markup-compatibility/2006">
              <mc:Choice xmlns:v="urn:schemas-microsoft-com:vml" Requires="v">
                <p:oleObj spid="_x0000_s3096" name="" r:id="rId1" imgW="2046605" imgH="266700" progId="">
                  <p:embed/>
                </p:oleObj>
              </mc:Choice>
              <mc:Fallback>
                <p:oleObj name="" r:id="rId1" imgW="2046605" imgH="266700" progId="">
                  <p:embed/>
                  <p:pic>
                    <p:nvPicPr>
                      <p:cNvPr id="0" name="图片 3095"/>
                      <p:cNvPicPr/>
                      <p:nvPr/>
                    </p:nvPicPr>
                    <p:blipFill>
                      <a:blip r:embed="rId2"/>
                      <a:stretch>
                        <a:fillRect/>
                      </a:stretch>
                    </p:blipFill>
                    <p:spPr>
                      <a:xfrm>
                        <a:off x="3276600" y="2060575"/>
                        <a:ext cx="1909763" cy="2492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6789">
                                            <p:txEl>
                                              <p:charRg st="157" end="178"/>
                                            </p:txEl>
                                          </p:spTgt>
                                        </p:tgtEl>
                                        <p:attrNameLst>
                                          <p:attrName>style.visibility</p:attrName>
                                        </p:attrNameLst>
                                      </p:cBhvr>
                                      <p:to>
                                        <p:strVal val="visible"/>
                                      </p:to>
                                    </p:set>
                                    <p:animEffect transition="in" filter="blinds(horizontal)">
                                      <p:cBhvr>
                                        <p:cTn id="7" dur="500"/>
                                        <p:tgtEl>
                                          <p:spTgt spid="246789">
                                            <p:txEl>
                                              <p:charRg st="157" end="17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6789">
                                            <p:txEl>
                                              <p:charRg st="178" end="206"/>
                                            </p:txEl>
                                          </p:spTgt>
                                        </p:tgtEl>
                                        <p:attrNameLst>
                                          <p:attrName>style.visibility</p:attrName>
                                        </p:attrNameLst>
                                      </p:cBhvr>
                                      <p:to>
                                        <p:strVal val="visible"/>
                                      </p:to>
                                    </p:set>
                                    <p:animEffect transition="in" filter="blinds(horizontal)">
                                      <p:cBhvr>
                                        <p:cTn id="10" dur="500"/>
                                        <p:tgtEl>
                                          <p:spTgt spid="246789">
                                            <p:txEl>
                                              <p:charRg st="178" end="20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46789">
                                            <p:txEl>
                                              <p:charRg st="206" end="219"/>
                                            </p:txEl>
                                          </p:spTgt>
                                        </p:tgtEl>
                                        <p:attrNameLst>
                                          <p:attrName>style.visibility</p:attrName>
                                        </p:attrNameLst>
                                      </p:cBhvr>
                                      <p:to>
                                        <p:strVal val="visible"/>
                                      </p:to>
                                    </p:set>
                                    <p:animEffect transition="in" filter="blinds(horizontal)">
                                      <p:cBhvr>
                                        <p:cTn id="13" dur="500"/>
                                        <p:tgtEl>
                                          <p:spTgt spid="246789">
                                            <p:txEl>
                                              <p:charRg st="206" end="219"/>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46789">
                                            <p:txEl>
                                              <p:charRg st="219" end="224"/>
                                            </p:txEl>
                                          </p:spTgt>
                                        </p:tgtEl>
                                        <p:attrNameLst>
                                          <p:attrName>style.visibility</p:attrName>
                                        </p:attrNameLst>
                                      </p:cBhvr>
                                      <p:to>
                                        <p:strVal val="visible"/>
                                      </p:to>
                                    </p:set>
                                    <p:animEffect transition="in" filter="blinds(horizontal)">
                                      <p:cBhvr>
                                        <p:cTn id="16" dur="500"/>
                                        <p:tgtEl>
                                          <p:spTgt spid="246789">
                                            <p:txEl>
                                              <p:charRg st="219" end="22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46789">
                                            <p:txEl>
                                              <p:charRg st="224" end="231"/>
                                            </p:txEl>
                                          </p:spTgt>
                                        </p:tgtEl>
                                        <p:attrNameLst>
                                          <p:attrName>style.visibility</p:attrName>
                                        </p:attrNameLst>
                                      </p:cBhvr>
                                      <p:to>
                                        <p:strVal val="visible"/>
                                      </p:to>
                                    </p:set>
                                    <p:animEffect transition="in" filter="blinds(horizontal)">
                                      <p:cBhvr>
                                        <p:cTn id="19" dur="500"/>
                                        <p:tgtEl>
                                          <p:spTgt spid="246789">
                                            <p:txEl>
                                              <p:charRg st="224" end="23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46789">
                                            <p:txEl>
                                              <p:charRg st="231" end="267"/>
                                            </p:txEl>
                                          </p:spTgt>
                                        </p:tgtEl>
                                        <p:attrNameLst>
                                          <p:attrName>style.visibility</p:attrName>
                                        </p:attrNameLst>
                                      </p:cBhvr>
                                      <p:to>
                                        <p:strVal val="visible"/>
                                      </p:to>
                                    </p:set>
                                    <p:animEffect transition="in" filter="blinds(horizontal)">
                                      <p:cBhvr>
                                        <p:cTn id="22" dur="500"/>
                                        <p:tgtEl>
                                          <p:spTgt spid="246789">
                                            <p:txEl>
                                              <p:charRg st="231" end="26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46789">
                                            <p:txEl>
                                              <p:charRg st="267" end="299"/>
                                            </p:txEl>
                                          </p:spTgt>
                                        </p:tgtEl>
                                        <p:attrNameLst>
                                          <p:attrName>style.visibility</p:attrName>
                                        </p:attrNameLst>
                                      </p:cBhvr>
                                      <p:to>
                                        <p:strVal val="visible"/>
                                      </p:to>
                                    </p:set>
                                    <p:animEffect transition="in" filter="blinds(horizontal)">
                                      <p:cBhvr>
                                        <p:cTn id="25" dur="500"/>
                                        <p:tgtEl>
                                          <p:spTgt spid="246789">
                                            <p:txEl>
                                              <p:charRg st="267" end="29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46789">
                                            <p:txEl>
                                              <p:charRg st="299" end="335"/>
                                            </p:txEl>
                                          </p:spTgt>
                                        </p:tgtEl>
                                        <p:attrNameLst>
                                          <p:attrName>style.visibility</p:attrName>
                                        </p:attrNameLst>
                                      </p:cBhvr>
                                      <p:to>
                                        <p:strVal val="visible"/>
                                      </p:to>
                                    </p:set>
                                    <p:animEffect transition="in" filter="blinds(horizontal)">
                                      <p:cBhvr>
                                        <p:cTn id="28" dur="500"/>
                                        <p:tgtEl>
                                          <p:spTgt spid="246789">
                                            <p:txEl>
                                              <p:charRg st="299" end="3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6" name="Rectangle 2"/>
          <p:cNvSpPr>
            <a:spLocks noGrp="1" noChangeArrowheads="1"/>
          </p:cNvSpPr>
          <p:nvPr>
            <p:ph type="title" idx="4294967295"/>
          </p:nvPr>
        </p:nvSpPr>
        <p:spPr>
          <a:xfrm>
            <a:off x="1344613"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7.5.2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矩阵求逆与线性方程组求解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4781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4781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239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47813" name="Rectangle 3"/>
          <p:cNvSpPr>
            <a:spLocks noGrp="1"/>
          </p:cNvSpPr>
          <p:nvPr>
            <p:ph sz="quarter" idx="1"/>
          </p:nvPr>
        </p:nvSpPr>
        <p:spPr>
          <a:xfrm>
            <a:off x="647700" y="1268413"/>
            <a:ext cx="817245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buFont typeface="Wingdings" panose="05000000000000000000" pitchFamily="2" charset="2"/>
              <a:buNone/>
            </a:pPr>
            <a:r>
              <a:rPr lang="en-US" altLang="zh-CN" sz="500" b="1" dirty="0">
                <a:latin typeface="Times New Roman" panose="02020603050405020304" pitchFamily="18" charset="0"/>
                <a:ea typeface="华文楷体" pitchFamily="2" charset="-122"/>
                <a:sym typeface="Arial" panose="020B0604020202020204" pitchFamily="34" charset="0"/>
              </a:rPr>
              <a:t>    </a:t>
            </a:r>
            <a:r>
              <a:rPr lang="zh-CN" altLang="en-US" b="1" dirty="0">
                <a:latin typeface="Times New Roman" panose="02020603050405020304" pitchFamily="18" charset="0"/>
                <a:ea typeface="华文楷体" pitchFamily="2" charset="-122"/>
                <a:sym typeface="Arial" panose="020B0604020202020204" pitchFamily="34" charset="0"/>
              </a:rPr>
              <a:t>将包含</a:t>
            </a:r>
            <a:r>
              <a:rPr lang="en-US" altLang="zh-CN" b="1" dirty="0">
                <a:latin typeface="Times New Roman" panose="02020603050405020304" pitchFamily="18" charset="0"/>
                <a:ea typeface="华文楷体" pitchFamily="2" charset="-122"/>
                <a:sym typeface="Arial" panose="020B0604020202020204" pitchFamily="34" charset="0"/>
              </a:rPr>
              <a:t>n</a:t>
            </a:r>
            <a:r>
              <a:rPr lang="zh-CN" altLang="en-US" b="1" dirty="0">
                <a:latin typeface="Times New Roman" panose="02020603050405020304" pitchFamily="18" charset="0"/>
                <a:ea typeface="华文楷体" pitchFamily="2" charset="-122"/>
                <a:sym typeface="Arial" panose="020B0604020202020204" pitchFamily="34" charset="0"/>
              </a:rPr>
              <a:t>个未知数，由</a:t>
            </a:r>
            <a:r>
              <a:rPr lang="en-US" altLang="zh-CN" b="1" dirty="0">
                <a:latin typeface="Times New Roman" panose="02020603050405020304" pitchFamily="18" charset="0"/>
                <a:ea typeface="华文楷体" pitchFamily="2" charset="-122"/>
                <a:sym typeface="Arial" panose="020B0604020202020204" pitchFamily="34" charset="0"/>
              </a:rPr>
              <a:t>n</a:t>
            </a:r>
            <a:r>
              <a:rPr lang="zh-CN" altLang="en-US" b="1" dirty="0">
                <a:latin typeface="Times New Roman" panose="02020603050405020304" pitchFamily="18" charset="0"/>
                <a:ea typeface="华文楷体" pitchFamily="2" charset="-122"/>
                <a:sym typeface="Arial" panose="020B0604020202020204" pitchFamily="34" charset="0"/>
              </a:rPr>
              <a:t>个方程构成的线性方程组表示为：</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400" b="1" dirty="0">
                <a:latin typeface="Times New Roman" panose="02020603050405020304" pitchFamily="18" charset="0"/>
                <a:ea typeface="华文楷体" pitchFamily="2" charset="-122"/>
                <a:sym typeface="Arial" panose="020B0604020202020204" pitchFamily="34" charset="0"/>
              </a:rPr>
              <a:t>           </a:t>
            </a:r>
            <a:endParaRPr lang="zh-CN" altLang="en-US" sz="1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其矩阵表示形式为：</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5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400" b="1" dirty="0">
                <a:latin typeface="Times New Roman" panose="02020603050405020304" pitchFamily="18" charset="0"/>
                <a:ea typeface="华文楷体" pitchFamily="2" charset="-122"/>
                <a:sym typeface="Arial" panose="020B0604020202020204" pitchFamily="34" charset="0"/>
              </a:rPr>
              <a:t>         </a:t>
            </a:r>
            <a:r>
              <a:rPr lang="zh-CN" altLang="en-US" b="1" dirty="0">
                <a:latin typeface="Times New Roman" panose="02020603050405020304" pitchFamily="18" charset="0"/>
                <a:ea typeface="华文楷体" pitchFamily="2" charset="-122"/>
                <a:sym typeface="Arial" panose="020B0604020202020204" pitchFamily="34" charset="0"/>
              </a:rPr>
              <a:t> 其中：</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1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1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1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1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1400" b="1" dirty="0">
                <a:latin typeface="Times New Roman" panose="02020603050405020304" pitchFamily="18" charset="0"/>
                <a:ea typeface="华文楷体" pitchFamily="2" charset="-122"/>
                <a:sym typeface="Arial" panose="020B0604020202020204" pitchFamily="34" charset="0"/>
              </a:rPr>
              <a:t>        </a:t>
            </a:r>
            <a:r>
              <a:rPr lang="zh-CN" altLang="en-US" b="1" dirty="0">
                <a:latin typeface="Times New Roman" panose="02020603050405020304" pitchFamily="18" charset="0"/>
                <a:ea typeface="华文楷体" pitchFamily="2" charset="-122"/>
                <a:sym typeface="Arial" panose="020B0604020202020204" pitchFamily="34" charset="0"/>
              </a:rPr>
              <a:t>  因此：</a:t>
            </a:r>
            <a:endParaRPr lang="zh-CN" altLang="en-US" b="1" dirty="0">
              <a:latin typeface="Times New Roman" panose="02020603050405020304" pitchFamily="18" charset="0"/>
              <a:ea typeface="华文楷体" pitchFamily="2" charset="-122"/>
              <a:sym typeface="Arial" panose="020B0604020202020204" pitchFamily="34" charset="0"/>
            </a:endParaRPr>
          </a:p>
        </p:txBody>
      </p:sp>
      <p:graphicFrame>
        <p:nvGraphicFramePr>
          <p:cNvPr id="247814" name="Object 6"/>
          <p:cNvGraphicFramePr>
            <a:graphicFrameLocks noChangeAspect="1"/>
          </p:cNvGraphicFramePr>
          <p:nvPr/>
        </p:nvGraphicFramePr>
        <p:xfrm>
          <a:off x="3455988" y="1736725"/>
          <a:ext cx="2828925" cy="1339850"/>
        </p:xfrm>
        <a:graphic>
          <a:graphicData uri="http://schemas.openxmlformats.org/presentationml/2006/ole">
            <mc:AlternateContent xmlns:mc="http://schemas.openxmlformats.org/markup-compatibility/2006">
              <mc:Choice xmlns:v="urn:schemas-microsoft-com:vml" Requires="v">
                <p:oleObj spid="_x0000_s3100" name="" r:id="rId1" imgW="3886200" imgH="1841500" progId="">
                  <p:embed/>
                </p:oleObj>
              </mc:Choice>
              <mc:Fallback>
                <p:oleObj name="" r:id="rId1" imgW="3886200" imgH="1841500" progId="">
                  <p:embed/>
                  <p:pic>
                    <p:nvPicPr>
                      <p:cNvPr id="0" name="图片 3099"/>
                      <p:cNvPicPr/>
                      <p:nvPr/>
                    </p:nvPicPr>
                    <p:blipFill>
                      <a:blip r:embed="rId2"/>
                      <a:stretch>
                        <a:fillRect/>
                      </a:stretch>
                    </p:blipFill>
                    <p:spPr>
                      <a:xfrm>
                        <a:off x="3455988" y="1736725"/>
                        <a:ext cx="2828925" cy="1339850"/>
                      </a:xfrm>
                      <a:prstGeom prst="rect">
                        <a:avLst/>
                      </a:prstGeom>
                      <a:noFill/>
                      <a:ln w="38100">
                        <a:noFill/>
                        <a:miter/>
                      </a:ln>
                    </p:spPr>
                  </p:pic>
                </p:oleObj>
              </mc:Fallback>
            </mc:AlternateContent>
          </a:graphicData>
        </a:graphic>
      </p:graphicFrame>
      <p:graphicFrame>
        <p:nvGraphicFramePr>
          <p:cNvPr id="247815" name="Object 7"/>
          <p:cNvGraphicFramePr>
            <a:graphicFrameLocks noChangeAspect="1"/>
          </p:cNvGraphicFramePr>
          <p:nvPr/>
        </p:nvGraphicFramePr>
        <p:xfrm>
          <a:off x="4103688" y="3392488"/>
          <a:ext cx="828675" cy="257175"/>
        </p:xfrm>
        <a:graphic>
          <a:graphicData uri="http://schemas.openxmlformats.org/presentationml/2006/ole">
            <mc:AlternateContent xmlns:mc="http://schemas.openxmlformats.org/markup-compatibility/2006">
              <mc:Choice xmlns:v="urn:schemas-microsoft-com:vml" Requires="v">
                <p:oleObj spid="_x0000_s3097" name="" r:id="rId3" imgW="904240" imgH="280035" progId="">
                  <p:embed/>
                </p:oleObj>
              </mc:Choice>
              <mc:Fallback>
                <p:oleObj name="" r:id="rId3" imgW="904240" imgH="280035" progId="">
                  <p:embed/>
                  <p:pic>
                    <p:nvPicPr>
                      <p:cNvPr id="0" name="图片 3096"/>
                      <p:cNvPicPr/>
                      <p:nvPr/>
                    </p:nvPicPr>
                    <p:blipFill>
                      <a:blip r:embed="rId4"/>
                      <a:stretch>
                        <a:fillRect/>
                      </a:stretch>
                    </p:blipFill>
                    <p:spPr>
                      <a:xfrm>
                        <a:off x="4103688" y="3392488"/>
                        <a:ext cx="828675" cy="257175"/>
                      </a:xfrm>
                      <a:prstGeom prst="rect">
                        <a:avLst/>
                      </a:prstGeom>
                      <a:noFill/>
                      <a:ln w="38100">
                        <a:noFill/>
                        <a:miter/>
                      </a:ln>
                    </p:spPr>
                  </p:pic>
                </p:oleObj>
              </mc:Fallback>
            </mc:AlternateContent>
          </a:graphicData>
        </a:graphic>
      </p:graphicFrame>
      <p:graphicFrame>
        <p:nvGraphicFramePr>
          <p:cNvPr id="247816" name="Object 8"/>
          <p:cNvGraphicFramePr>
            <a:graphicFrameLocks noChangeAspect="1"/>
          </p:cNvGraphicFramePr>
          <p:nvPr/>
        </p:nvGraphicFramePr>
        <p:xfrm>
          <a:off x="2232025" y="4005263"/>
          <a:ext cx="4464050" cy="1489075"/>
        </p:xfrm>
        <a:graphic>
          <a:graphicData uri="http://schemas.openxmlformats.org/presentationml/2006/ole">
            <mc:AlternateContent xmlns:mc="http://schemas.openxmlformats.org/markup-compatibility/2006">
              <mc:Choice xmlns:v="urn:schemas-microsoft-com:vml" Requires="v">
                <p:oleObj spid="_x0000_s3099" name="" r:id="rId5" imgW="5524500" imgH="1841500" progId="">
                  <p:embed/>
                </p:oleObj>
              </mc:Choice>
              <mc:Fallback>
                <p:oleObj name="" r:id="rId5" imgW="5524500" imgH="1841500" progId="">
                  <p:embed/>
                  <p:pic>
                    <p:nvPicPr>
                      <p:cNvPr id="0" name="图片 3098"/>
                      <p:cNvPicPr/>
                      <p:nvPr/>
                    </p:nvPicPr>
                    <p:blipFill>
                      <a:blip r:embed="rId6"/>
                      <a:stretch>
                        <a:fillRect/>
                      </a:stretch>
                    </p:blipFill>
                    <p:spPr>
                      <a:xfrm>
                        <a:off x="2232025" y="4005263"/>
                        <a:ext cx="4464050" cy="1489075"/>
                      </a:xfrm>
                      <a:prstGeom prst="rect">
                        <a:avLst/>
                      </a:prstGeom>
                      <a:noFill/>
                      <a:ln w="38100">
                        <a:noFill/>
                        <a:miter/>
                      </a:ln>
                    </p:spPr>
                  </p:pic>
                </p:oleObj>
              </mc:Fallback>
            </mc:AlternateContent>
          </a:graphicData>
        </a:graphic>
      </p:graphicFrame>
      <p:graphicFrame>
        <p:nvGraphicFramePr>
          <p:cNvPr id="247817" name="Object 9"/>
          <p:cNvGraphicFramePr>
            <a:graphicFrameLocks noChangeAspect="1"/>
          </p:cNvGraphicFramePr>
          <p:nvPr/>
        </p:nvGraphicFramePr>
        <p:xfrm>
          <a:off x="1979613" y="5734050"/>
          <a:ext cx="935037" cy="287338"/>
        </p:xfrm>
        <a:graphic>
          <a:graphicData uri="http://schemas.openxmlformats.org/presentationml/2006/ole">
            <mc:AlternateContent xmlns:mc="http://schemas.openxmlformats.org/markup-compatibility/2006">
              <mc:Choice xmlns:v="urn:schemas-microsoft-com:vml" Requires="v">
                <p:oleObj spid="_x0000_s3101" name="" r:id="rId7" imgW="1120775" imgH="343535" progId="">
                  <p:embed/>
                </p:oleObj>
              </mc:Choice>
              <mc:Fallback>
                <p:oleObj name="" r:id="rId7" imgW="1120775" imgH="343535" progId="">
                  <p:embed/>
                  <p:pic>
                    <p:nvPicPr>
                      <p:cNvPr id="0" name="图片 3100"/>
                      <p:cNvPicPr/>
                      <p:nvPr/>
                    </p:nvPicPr>
                    <p:blipFill>
                      <a:blip r:embed="rId8"/>
                      <a:stretch>
                        <a:fillRect/>
                      </a:stretch>
                    </p:blipFill>
                    <p:spPr>
                      <a:xfrm>
                        <a:off x="1979613" y="5734050"/>
                        <a:ext cx="935037" cy="2873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813">
                                            <p:txEl>
                                              <p:charRg st="0" end="31"/>
                                            </p:txEl>
                                          </p:spTgt>
                                        </p:tgtEl>
                                        <p:attrNameLst>
                                          <p:attrName>style.visibility</p:attrName>
                                        </p:attrNameLst>
                                      </p:cBhvr>
                                      <p:to>
                                        <p:strVal val="visible"/>
                                      </p:to>
                                    </p:set>
                                    <p:animEffect transition="in" filter="blinds(horizontal)">
                                      <p:cBhvr>
                                        <p:cTn id="7" dur="500"/>
                                        <p:tgtEl>
                                          <p:spTgt spid="247813">
                                            <p:txEl>
                                              <p:charRg st="0" end="3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7814"/>
                                        </p:tgtEl>
                                        <p:attrNameLst>
                                          <p:attrName>style.visibility</p:attrName>
                                        </p:attrNameLst>
                                      </p:cBhvr>
                                      <p:to>
                                        <p:strVal val="visible"/>
                                      </p:to>
                                    </p:set>
                                    <p:animEffect transition="in" filter="blinds(horizontal)">
                                      <p:cBhvr>
                                        <p:cTn id="12" dur="500"/>
                                        <p:tgtEl>
                                          <p:spTgt spid="2478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7813">
                                            <p:txEl>
                                              <p:charRg st="40" end="52"/>
                                            </p:txEl>
                                          </p:spTgt>
                                        </p:tgtEl>
                                        <p:attrNameLst>
                                          <p:attrName>style.visibility</p:attrName>
                                        </p:attrNameLst>
                                      </p:cBhvr>
                                      <p:to>
                                        <p:strVal val="visible"/>
                                      </p:to>
                                    </p:set>
                                    <p:animEffect transition="in" filter="blinds(horizontal)">
                                      <p:cBhvr>
                                        <p:cTn id="17" dur="500"/>
                                        <p:tgtEl>
                                          <p:spTgt spid="247813">
                                            <p:txEl>
                                              <p:charRg st="40" end="5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7813">
                                            <p:txEl>
                                              <p:charRg st="52" end="62"/>
                                            </p:txEl>
                                          </p:spTgt>
                                        </p:tgtEl>
                                        <p:attrNameLst>
                                          <p:attrName>style.visibility</p:attrName>
                                        </p:attrNameLst>
                                      </p:cBhvr>
                                      <p:to>
                                        <p:strVal val="visible"/>
                                      </p:to>
                                    </p:set>
                                    <p:animEffect transition="in" filter="blinds(horizontal)">
                                      <p:cBhvr>
                                        <p:cTn id="22" dur="500"/>
                                        <p:tgtEl>
                                          <p:spTgt spid="247813">
                                            <p:txEl>
                                              <p:charRg st="52" end="6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7815"/>
                                        </p:tgtEl>
                                        <p:attrNameLst>
                                          <p:attrName>style.visibility</p:attrName>
                                        </p:attrNameLst>
                                      </p:cBhvr>
                                      <p:to>
                                        <p:strVal val="visible"/>
                                      </p:to>
                                    </p:set>
                                    <p:animEffect transition="in" filter="blinds(horizontal)">
                                      <p:cBhvr>
                                        <p:cTn id="27" dur="500"/>
                                        <p:tgtEl>
                                          <p:spTgt spid="2478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7813">
                                            <p:txEl>
                                              <p:charRg st="66" end="80"/>
                                            </p:txEl>
                                          </p:spTgt>
                                        </p:tgtEl>
                                        <p:attrNameLst>
                                          <p:attrName>style.visibility</p:attrName>
                                        </p:attrNameLst>
                                      </p:cBhvr>
                                      <p:to>
                                        <p:strVal val="visible"/>
                                      </p:to>
                                    </p:set>
                                    <p:animEffect transition="in" filter="blinds(horizontal)">
                                      <p:cBhvr>
                                        <p:cTn id="32" dur="500"/>
                                        <p:tgtEl>
                                          <p:spTgt spid="247813">
                                            <p:txEl>
                                              <p:charRg st="66" end="8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47816"/>
                                        </p:tgtEl>
                                        <p:attrNameLst>
                                          <p:attrName>style.visibility</p:attrName>
                                        </p:attrNameLst>
                                      </p:cBhvr>
                                      <p:to>
                                        <p:strVal val="visible"/>
                                      </p:to>
                                    </p:set>
                                    <p:animEffect transition="in" filter="blinds(horizontal)">
                                      <p:cBhvr>
                                        <p:cTn id="37" dur="500"/>
                                        <p:tgtEl>
                                          <p:spTgt spid="24781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47813">
                                            <p:txEl>
                                              <p:charRg st="84" end="98"/>
                                            </p:txEl>
                                          </p:spTgt>
                                        </p:tgtEl>
                                        <p:attrNameLst>
                                          <p:attrName>style.visibility</p:attrName>
                                        </p:attrNameLst>
                                      </p:cBhvr>
                                      <p:to>
                                        <p:strVal val="visible"/>
                                      </p:to>
                                    </p:set>
                                    <p:animEffect transition="in" filter="blinds(horizontal)">
                                      <p:cBhvr>
                                        <p:cTn id="42" dur="500"/>
                                        <p:tgtEl>
                                          <p:spTgt spid="247813">
                                            <p:txEl>
                                              <p:charRg st="84" end="9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47817"/>
                                        </p:tgtEl>
                                        <p:attrNameLst>
                                          <p:attrName>style.visibility</p:attrName>
                                        </p:attrNameLst>
                                      </p:cBhvr>
                                      <p:to>
                                        <p:strVal val="visible"/>
                                      </p:to>
                                    </p:set>
                                    <p:animEffect transition="in" filter="blinds(horizontal)">
                                      <p:cBhvr>
                                        <p:cTn id="47" dur="500"/>
                                        <p:tgtEl>
                                          <p:spTgt spid="247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title" idx="4294967295"/>
          </p:nvPr>
        </p:nvSpPr>
        <p:spPr>
          <a:xfrm>
            <a:off x="111601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2.2 命令窗口的使用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765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7652"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7653" name="Rectangle 3"/>
          <p:cNvSpPr>
            <a:spLocks noGrp="1"/>
          </p:cNvSpPr>
          <p:nvPr>
            <p:ph sz="quarter" idx="1"/>
          </p:nvPr>
        </p:nvSpPr>
        <p:spPr>
          <a:xfrm>
            <a:off x="1042988" y="1052513"/>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简单计算      </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2.2-2】</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计算</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sin(45</a:t>
            </a:r>
            <a:r>
              <a:rPr lang="ar-SA" altLang="en-US" sz="2400" b="1" dirty="0">
                <a:solidFill>
                  <a:srgbClr val="0000FF"/>
                </a:solidFill>
                <a:latin typeface="Times New Roman" panose="02020603050405020304" pitchFamily="18" charset="0"/>
                <a:cs typeface="Times New Roman" panose="02020603050405020304" pitchFamily="18" charset="0"/>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en-US" altLang="zh-CN" sz="2200" b="1" dirty="0">
                <a:latin typeface="Tahoma" panose="020B0604030504040204" pitchFamily="34" charset="0"/>
                <a:sym typeface="Arial" panose="020B0604020202020204" pitchFamily="34" charset="0"/>
              </a:rPr>
              <a:t>&gt;&gt;sin(45*pi/180)</a:t>
            </a:r>
            <a:endParaRPr lang="en-US" altLang="zh-CN" sz="2200" b="1" dirty="0">
              <a:latin typeface="Tahoma" panose="020B0604030504040204" pitchFamily="34" charset="0"/>
              <a:sym typeface="Arial" panose="020B0604020202020204" pitchFamily="34" charset="0"/>
            </a:endParaRPr>
          </a:p>
        </p:txBody>
      </p:sp>
      <p:sp>
        <p:nvSpPr>
          <p:cNvPr id="27654" name="Text Box 4"/>
          <p:cNvSpPr txBox="1"/>
          <p:nvPr/>
        </p:nvSpPr>
        <p:spPr>
          <a:xfrm>
            <a:off x="3314700" y="2349500"/>
            <a:ext cx="5414963" cy="1698625"/>
          </a:xfrm>
          <a:prstGeom prst="rect">
            <a:avLst/>
          </a:prstGeom>
          <a:noFill/>
          <a:ln w="9525" cap="flat" cmpd="sng">
            <a:solidFill>
              <a:srgbClr val="FF6600"/>
            </a:solidFill>
            <a:prstDash val="solid"/>
            <a:miter/>
            <a:headEnd type="none" w="med" len="med"/>
            <a:tailEnd type="none" w="med" len="med"/>
          </a:ln>
        </p:spPr>
        <p:txBody>
          <a:bodyPr wrap="none">
            <a:spAutoFit/>
          </a:bodyPr>
          <a:p>
            <a:pPr marL="609600" indent="-609600" algn="just" eaLnBrk="1" hangingPunct="1">
              <a:spcBef>
                <a:spcPct val="20000"/>
              </a:spcBef>
              <a:buClr>
                <a:srgbClr val="0000FF"/>
              </a:buClr>
              <a:buFont typeface="Wingdings" panose="05000000000000000000" pitchFamily="2" charset="2"/>
              <a:buChar char="l"/>
            </a:pPr>
            <a:r>
              <a:rPr lang="en-US" altLang="zh-CN" b="1" dirty="0">
                <a:latin typeface="Tahoma" panose="020B0604030504040204" pitchFamily="34" charset="0"/>
                <a:sym typeface="Arial" panose="020B0604020202020204" pitchFamily="34" charset="0"/>
              </a:rPr>
              <a:t>Matalb</a:t>
            </a:r>
            <a:r>
              <a:rPr lang="zh-CN" altLang="en-US" b="1" dirty="0">
                <a:latin typeface="Tahoma" panose="020B0604030504040204" pitchFamily="34" charset="0"/>
                <a:sym typeface="Arial" panose="020B0604020202020204" pitchFamily="34" charset="0"/>
              </a:rPr>
              <a:t>中正弦函数</a:t>
            </a:r>
            <a:r>
              <a:rPr lang="en-US" altLang="zh-CN" b="1" dirty="0">
                <a:latin typeface="Tahoma" panose="020B0604030504040204" pitchFamily="34" charset="0"/>
                <a:sym typeface="Arial" panose="020B0604020202020204" pitchFamily="34" charset="0"/>
              </a:rPr>
              <a:t>sin</a:t>
            </a:r>
            <a:r>
              <a:rPr lang="zh-CN" altLang="en-US" b="1" dirty="0">
                <a:latin typeface="Tahoma" panose="020B0604030504040204" pitchFamily="34" charset="0"/>
                <a:sym typeface="Arial" panose="020B0604020202020204" pitchFamily="34" charset="0"/>
              </a:rPr>
              <a:t>就是常见的正弦函数。</a:t>
            </a:r>
            <a:endParaRPr lang="zh-CN" altLang="en-US" b="1" dirty="0">
              <a:latin typeface="Tahoma" panose="020B0604030504040204" pitchFamily="34" charset="0"/>
              <a:sym typeface="Arial" panose="020B0604020202020204" pitchFamily="34" charset="0"/>
            </a:endParaRPr>
          </a:p>
          <a:p>
            <a:pPr marL="609600" indent="-609600" algn="just" eaLnBrk="1" hangingPunct="1">
              <a:spcBef>
                <a:spcPct val="20000"/>
              </a:spcBef>
              <a:buClr>
                <a:srgbClr val="0000FF"/>
              </a:buClr>
              <a:buFont typeface="Wingdings" panose="05000000000000000000" pitchFamily="2" charset="2"/>
              <a:buChar char="l"/>
            </a:pPr>
            <a:r>
              <a:rPr lang="zh-CN" altLang="en-US" b="1" dirty="0">
                <a:latin typeface="Tahoma" panose="020B0604030504040204" pitchFamily="34" charset="0"/>
                <a:sym typeface="Arial" panose="020B0604020202020204" pitchFamily="34" charset="0"/>
              </a:rPr>
              <a:t>它的参数值是以“弧度”为单位的。</a:t>
            </a:r>
            <a:endParaRPr lang="zh-CN" altLang="en-US" b="1" dirty="0">
              <a:latin typeface="Tahoma" panose="020B0604030504040204" pitchFamily="34" charset="0"/>
              <a:sym typeface="Arial" panose="020B0604020202020204" pitchFamily="34" charset="0"/>
            </a:endParaRPr>
          </a:p>
          <a:p>
            <a:pPr marL="609600" indent="-609600" algn="just" eaLnBrk="1" hangingPunct="1">
              <a:spcBef>
                <a:spcPct val="20000"/>
              </a:spcBef>
              <a:buClr>
                <a:srgbClr val="0000FF"/>
              </a:buClr>
              <a:buFont typeface="Wingdings" panose="05000000000000000000" pitchFamily="2" charset="2"/>
              <a:buChar char="l"/>
            </a:pPr>
            <a:r>
              <a:rPr lang="en-US" altLang="zh-CN" b="1" dirty="0">
                <a:latin typeface="Tahoma" panose="020B0604030504040204" pitchFamily="34" charset="0"/>
                <a:sym typeface="Arial" panose="020B0604020202020204" pitchFamily="34" charset="0"/>
              </a:rPr>
              <a:t>pi</a:t>
            </a:r>
            <a:r>
              <a:rPr lang="zh-CN" altLang="en-US" b="1" dirty="0">
                <a:latin typeface="Tahoma" panose="020B0604030504040204" pitchFamily="34" charset="0"/>
                <a:sym typeface="Arial" panose="020B0604020202020204" pitchFamily="34" charset="0"/>
              </a:rPr>
              <a:t>也是</a:t>
            </a:r>
            <a:r>
              <a:rPr lang="en-US" altLang="zh-CN" b="1" dirty="0">
                <a:latin typeface="Tahoma" panose="020B0604030504040204" pitchFamily="34" charset="0"/>
                <a:sym typeface="Arial" panose="020B0604020202020204" pitchFamily="34" charset="0"/>
              </a:rPr>
              <a:t>Matalb</a:t>
            </a:r>
            <a:r>
              <a:rPr lang="zh-CN" altLang="en-US" b="1" dirty="0">
                <a:latin typeface="Tahoma" panose="020B0604030504040204" pitchFamily="34" charset="0"/>
                <a:sym typeface="Arial" panose="020B0604020202020204" pitchFamily="34" charset="0"/>
              </a:rPr>
              <a:t>的预定义变量。</a:t>
            </a:r>
            <a:endParaRPr lang="zh-CN" altLang="en-US" b="1" dirty="0">
              <a:latin typeface="Tahoma" panose="020B0604030504040204" pitchFamily="34" charset="0"/>
              <a:sym typeface="Arial" panose="020B0604020202020204" pitchFamily="34" charset="0"/>
            </a:endParaRPr>
          </a:p>
          <a:p>
            <a:pPr marL="609600" indent="-609600" algn="just" eaLnBrk="1" hangingPunct="1">
              <a:spcBef>
                <a:spcPct val="20000"/>
              </a:spcBef>
              <a:buClr>
                <a:srgbClr val="0000FF"/>
              </a:buClr>
              <a:buFont typeface="Wingdings" panose="05000000000000000000" pitchFamily="2" charset="2"/>
              <a:buChar char="l"/>
            </a:pPr>
            <a:r>
              <a:rPr lang="en-US" altLang="zh-CN" b="1" dirty="0">
                <a:latin typeface="Tahoma" panose="020B0604030504040204" pitchFamily="34" charset="0"/>
                <a:sym typeface="Arial" panose="020B0604020202020204" pitchFamily="34" charset="0"/>
              </a:rPr>
              <a:t>pi=3.14159…</a:t>
            </a:r>
            <a:endParaRPr lang="en-US" altLang="zh-CN" sz="1600" b="1" dirty="0">
              <a:latin typeface="Tahoma" panose="020B0604030504040204" pitchFamily="34" charset="0"/>
              <a:sym typeface="Arial" panose="020B0604020202020204" pitchFamily="34" charset="0"/>
            </a:endParaRPr>
          </a:p>
          <a:p>
            <a:pPr marL="609600" indent="-609600" algn="just" eaLnBrk="1" hangingPunct="1">
              <a:spcBef>
                <a:spcPct val="20000"/>
              </a:spcBef>
              <a:buClr>
                <a:srgbClr val="0000FF"/>
              </a:buClr>
              <a:buFont typeface="Wingdings" panose="05000000000000000000" pitchFamily="2" charset="2"/>
              <a:buChar char="l"/>
            </a:pPr>
            <a:r>
              <a:rPr lang="en-US" altLang="zh-CN" b="1" dirty="0">
                <a:latin typeface="Tahoma" panose="020B0604030504040204" pitchFamily="34" charset="0"/>
                <a:sym typeface="Arial" panose="020B0604020202020204" pitchFamily="34" charset="0"/>
              </a:rPr>
              <a:t>Matlab</a:t>
            </a:r>
            <a:r>
              <a:rPr lang="zh-CN" altLang="en-US" b="1" dirty="0">
                <a:latin typeface="Tahoma" panose="020B0604030504040204" pitchFamily="34" charset="0"/>
                <a:sym typeface="Arial" panose="020B0604020202020204" pitchFamily="34" charset="0"/>
              </a:rPr>
              <a:t>对字母大小写是敏感的。</a:t>
            </a:r>
            <a:endParaRPr lang="zh-CN" altLang="en-US" b="1" dirty="0">
              <a:latin typeface="Tahoma" panose="020B0604030504040204" pitchFamily="34" charset="0"/>
              <a:sym typeface="Arial" panose="020B0604020202020204" pitchFamily="34" charset="0"/>
            </a:endParaRPr>
          </a:p>
        </p:txBody>
      </p:sp>
      <p:sp>
        <p:nvSpPr>
          <p:cNvPr id="27655" name="Text Box 8"/>
          <p:cNvSpPr txBox="1"/>
          <p:nvPr/>
        </p:nvSpPr>
        <p:spPr>
          <a:xfrm>
            <a:off x="1216025" y="5033963"/>
            <a:ext cx="4270375" cy="427037"/>
          </a:xfrm>
          <a:prstGeom prst="rect">
            <a:avLst/>
          </a:prstGeom>
          <a:noFill/>
          <a:ln w="9525">
            <a:noFill/>
          </a:ln>
        </p:spPr>
        <p:txBody>
          <a:bodyPr wrap="none">
            <a:spAutoFit/>
          </a:bodyPr>
          <a:p>
            <a:pPr marL="609600" indent="-609600" eaLnBrk="1" hangingPunct="1">
              <a:spcBef>
                <a:spcPct val="20000"/>
              </a:spcBef>
            </a:pPr>
            <a:r>
              <a:rPr lang="en-US" altLang="zh-CN" sz="2200" b="1" dirty="0">
                <a:latin typeface="Tahoma" panose="020B0604030504040204" pitchFamily="34" charset="0"/>
                <a:sym typeface="Arial" panose="020B0604020202020204" pitchFamily="34" charset="0"/>
              </a:rPr>
              <a:t>&gt;&gt;sqrt(2*exp(4.92+0.5)+1)</a:t>
            </a:r>
            <a:endParaRPr lang="en-US" altLang="zh-CN" sz="2200" b="1" dirty="0">
              <a:latin typeface="Tahoma" panose="020B0604030504040204" pitchFamily="34" charset="0"/>
              <a:sym typeface="Arial" panose="020B0604020202020204" pitchFamily="34" charset="0"/>
            </a:endParaRPr>
          </a:p>
        </p:txBody>
      </p:sp>
      <p:sp>
        <p:nvSpPr>
          <p:cNvPr id="27656" name="Text Box 10"/>
          <p:cNvSpPr txBox="1"/>
          <p:nvPr/>
        </p:nvSpPr>
        <p:spPr>
          <a:xfrm>
            <a:off x="5653088" y="4941888"/>
            <a:ext cx="3311525" cy="1800225"/>
          </a:xfrm>
          <a:prstGeom prst="rect">
            <a:avLst/>
          </a:prstGeom>
          <a:solidFill>
            <a:schemeClr val="bg1"/>
          </a:solidFill>
          <a:ln w="9525" cap="flat" cmpd="sng">
            <a:solidFill>
              <a:srgbClr val="FF6600"/>
            </a:solidFill>
            <a:prstDash val="solid"/>
            <a:miter/>
            <a:headEnd type="none" w="med" len="med"/>
            <a:tailEnd type="none" w="med" len="med"/>
          </a:ln>
        </p:spPr>
        <p:txBody>
          <a:bodyPr>
            <a:spAutoFit/>
          </a:bodyPr>
          <a:p>
            <a:pPr marL="609600" indent="-609600" algn="just" eaLnBrk="1" hangingPunct="1">
              <a:spcBef>
                <a:spcPct val="20000"/>
              </a:spcBef>
              <a:buClr>
                <a:srgbClr val="0000FF"/>
              </a:buClr>
              <a:buFont typeface="Wingdings" panose="05000000000000000000" pitchFamily="2" charset="2"/>
              <a:buChar char="l"/>
            </a:pPr>
            <a:r>
              <a:rPr lang="en-US" altLang="zh-CN" b="1" dirty="0">
                <a:latin typeface="Tahoma" panose="020B0604030504040204" pitchFamily="34" charset="0"/>
                <a:sym typeface="Arial" panose="020B0604020202020204" pitchFamily="34" charset="0"/>
              </a:rPr>
              <a:t>Matalb</a:t>
            </a:r>
            <a:r>
              <a:rPr lang="zh-CN" altLang="en-US" b="1" dirty="0">
                <a:latin typeface="Tahoma" panose="020B0604030504040204" pitchFamily="34" charset="0"/>
                <a:sym typeface="Arial" panose="020B0604020202020204" pitchFamily="34" charset="0"/>
              </a:rPr>
              <a:t>中开平方</a:t>
            </a:r>
            <a:r>
              <a:rPr lang="en-US" altLang="zh-CN" b="1" dirty="0">
                <a:latin typeface="Tahoma" panose="020B0604030504040204" pitchFamily="34" charset="0"/>
                <a:sym typeface="Arial" panose="020B0604020202020204" pitchFamily="34" charset="0"/>
              </a:rPr>
              <a:t>—sqrt(x)</a:t>
            </a:r>
            <a:r>
              <a:rPr lang="zh-CN" altLang="en-US" b="1" dirty="0">
                <a:latin typeface="Tahoma" panose="020B0604030504040204" pitchFamily="34" charset="0"/>
                <a:sym typeface="Arial" panose="020B0604020202020204" pitchFamily="34" charset="0"/>
              </a:rPr>
              <a:t>，是英文</a:t>
            </a:r>
            <a:r>
              <a:rPr lang="en-US" altLang="zh-CN" b="1" dirty="0">
                <a:latin typeface="Tahoma" panose="020B0604030504040204" pitchFamily="34" charset="0"/>
                <a:sym typeface="Arial" panose="020B0604020202020204" pitchFamily="34" charset="0"/>
              </a:rPr>
              <a:t>square root</a:t>
            </a:r>
            <a:r>
              <a:rPr lang="zh-CN" altLang="en-US" b="1" dirty="0">
                <a:latin typeface="Tahoma" panose="020B0604030504040204" pitchFamily="34" charset="0"/>
                <a:sym typeface="Arial" panose="020B0604020202020204" pitchFamily="34" charset="0"/>
              </a:rPr>
              <a:t>的缩写 。</a:t>
            </a:r>
            <a:endParaRPr lang="zh-CN" altLang="en-US" b="1" dirty="0">
              <a:latin typeface="Tahoma" panose="020B0604030504040204" pitchFamily="34" charset="0"/>
              <a:sym typeface="Arial" panose="020B0604020202020204" pitchFamily="34" charset="0"/>
            </a:endParaRPr>
          </a:p>
          <a:p>
            <a:pPr marL="609600" indent="-609600" algn="just" eaLnBrk="1" hangingPunct="1">
              <a:spcBef>
                <a:spcPct val="20000"/>
              </a:spcBef>
              <a:buClr>
                <a:srgbClr val="0000FF"/>
              </a:buClr>
              <a:buFont typeface="Wingdings" panose="05000000000000000000" pitchFamily="2" charset="2"/>
              <a:buChar char="l"/>
            </a:pPr>
            <a:r>
              <a:rPr lang="en-US" altLang="zh-CN" b="1" dirty="0">
                <a:latin typeface="Tahoma" panose="020B0604030504040204" pitchFamily="34" charset="0"/>
                <a:sym typeface="Arial" panose="020B0604020202020204" pitchFamily="34" charset="0"/>
              </a:rPr>
              <a:t>Matalb</a:t>
            </a:r>
            <a:r>
              <a:rPr lang="zh-CN" altLang="en-US" b="1" dirty="0">
                <a:latin typeface="Tahoma" panose="020B0604030504040204" pitchFamily="34" charset="0"/>
                <a:sym typeface="Arial" panose="020B0604020202020204" pitchFamily="34" charset="0"/>
              </a:rPr>
              <a:t>中指数函数</a:t>
            </a:r>
            <a:r>
              <a:rPr lang="en-US" altLang="zh-CN" b="1" dirty="0">
                <a:latin typeface="Tahoma" panose="020B0604030504040204" pitchFamily="34" charset="0"/>
                <a:sym typeface="Arial" panose="020B0604020202020204" pitchFamily="34" charset="0"/>
              </a:rPr>
              <a:t>exp(x)</a:t>
            </a:r>
            <a:r>
              <a:rPr lang="zh-CN" altLang="en-US" b="1" dirty="0">
                <a:latin typeface="Tahoma" panose="020B0604030504040204" pitchFamily="34" charset="0"/>
                <a:sym typeface="Arial" panose="020B0604020202020204" pitchFamily="34" charset="0"/>
              </a:rPr>
              <a:t>，常见的表达方式。</a:t>
            </a:r>
            <a:endParaRPr lang="zh-CN" altLang="en-US" b="1" dirty="0">
              <a:latin typeface="Tahoma" panose="020B0604030504040204" pitchFamily="34" charset="0"/>
              <a:sym typeface="Arial" panose="020B0604020202020204" pitchFamily="34" charset="0"/>
            </a:endParaRPr>
          </a:p>
        </p:txBody>
      </p:sp>
      <p:sp>
        <p:nvSpPr>
          <p:cNvPr id="27657" name="Text Box 12"/>
          <p:cNvSpPr txBox="1"/>
          <p:nvPr/>
        </p:nvSpPr>
        <p:spPr>
          <a:xfrm>
            <a:off x="1258888" y="2730500"/>
            <a:ext cx="1571625" cy="828675"/>
          </a:xfrm>
          <a:prstGeom prst="rect">
            <a:avLst/>
          </a:prstGeom>
          <a:noFill/>
          <a:ln w="9525">
            <a:noFill/>
          </a:ln>
        </p:spPr>
        <p:txBody>
          <a:bodyPr wrap="none">
            <a:spAutoFit/>
          </a:bodyPr>
          <a:p>
            <a:pPr marL="609600" indent="-609600" eaLnBrk="1" hangingPunct="1">
              <a:spcBef>
                <a:spcPct val="20000"/>
              </a:spcBef>
            </a:pPr>
            <a:r>
              <a:rPr lang="en-US" altLang="zh-CN" sz="2200" b="1" dirty="0">
                <a:latin typeface="Tahoma" panose="020B0604030504040204" pitchFamily="34" charset="0"/>
                <a:sym typeface="Arial" panose="020B0604020202020204" pitchFamily="34" charset="0"/>
              </a:rPr>
              <a:t>ans=</a:t>
            </a:r>
            <a:endParaRPr lang="en-US" altLang="zh-CN" sz="2200" b="1" dirty="0">
              <a:latin typeface="Tahoma" panose="020B0604030504040204" pitchFamily="34" charset="0"/>
              <a:sym typeface="Arial" panose="020B0604020202020204" pitchFamily="34" charset="0"/>
            </a:endParaRPr>
          </a:p>
          <a:p>
            <a:pPr marL="609600" indent="-609600" eaLnBrk="1" hangingPunct="1">
              <a:spcBef>
                <a:spcPct val="20000"/>
              </a:spcBef>
            </a:pPr>
            <a:r>
              <a:rPr lang="en-US" altLang="zh-CN" sz="2200" b="1" dirty="0">
                <a:latin typeface="Tahoma" panose="020B0604030504040204" pitchFamily="34" charset="0"/>
                <a:sym typeface="Arial" panose="020B0604020202020204" pitchFamily="34" charset="0"/>
              </a:rPr>
              <a:t>     0.7071</a:t>
            </a:r>
            <a:endParaRPr lang="en-US" altLang="zh-CN" sz="2200" b="1" dirty="0">
              <a:latin typeface="Tahoma" panose="020B0604030504040204" pitchFamily="34" charset="0"/>
              <a:sym typeface="Arial" panose="020B0604020202020204" pitchFamily="34" charset="0"/>
            </a:endParaRPr>
          </a:p>
        </p:txBody>
      </p:sp>
      <p:sp>
        <p:nvSpPr>
          <p:cNvPr id="27658" name="Text Box 13"/>
          <p:cNvSpPr txBox="1"/>
          <p:nvPr/>
        </p:nvSpPr>
        <p:spPr>
          <a:xfrm>
            <a:off x="1331913" y="5373688"/>
            <a:ext cx="1749425" cy="828675"/>
          </a:xfrm>
          <a:prstGeom prst="rect">
            <a:avLst/>
          </a:prstGeom>
          <a:noFill/>
          <a:ln w="9525">
            <a:noFill/>
          </a:ln>
        </p:spPr>
        <p:txBody>
          <a:bodyPr wrap="none">
            <a:spAutoFit/>
          </a:bodyPr>
          <a:p>
            <a:pPr marL="609600" indent="-609600" eaLnBrk="1" hangingPunct="1">
              <a:spcBef>
                <a:spcPct val="20000"/>
              </a:spcBef>
            </a:pPr>
            <a:r>
              <a:rPr lang="en-US" altLang="zh-CN" sz="2200" b="1" dirty="0">
                <a:latin typeface="Tahoma" panose="020B0604030504040204" pitchFamily="34" charset="0"/>
                <a:sym typeface="Arial" panose="020B0604020202020204" pitchFamily="34" charset="0"/>
              </a:rPr>
              <a:t>ans=</a:t>
            </a:r>
            <a:endParaRPr lang="en-US" altLang="zh-CN" sz="2200" b="1" dirty="0">
              <a:latin typeface="Tahoma" panose="020B0604030504040204" pitchFamily="34" charset="0"/>
              <a:sym typeface="Arial" panose="020B0604020202020204" pitchFamily="34" charset="0"/>
            </a:endParaRPr>
          </a:p>
          <a:p>
            <a:pPr marL="609600" indent="-609600" eaLnBrk="1" hangingPunct="1">
              <a:spcBef>
                <a:spcPct val="20000"/>
              </a:spcBef>
            </a:pPr>
            <a:r>
              <a:rPr lang="en-US" altLang="zh-CN" sz="2200" b="1" dirty="0">
                <a:latin typeface="Tahoma" panose="020B0604030504040204" pitchFamily="34" charset="0"/>
                <a:sym typeface="Arial" panose="020B0604020202020204" pitchFamily="34" charset="0"/>
              </a:rPr>
              <a:t>     21.2781</a:t>
            </a:r>
            <a:endParaRPr lang="en-US" altLang="zh-CN" sz="2200" b="1" dirty="0">
              <a:latin typeface="Tahoma" panose="020B0604030504040204" pitchFamily="34" charset="0"/>
              <a:sym typeface="Arial" panose="020B0604020202020204" pitchFamily="34" charset="0"/>
            </a:endParaRPr>
          </a:p>
        </p:txBody>
      </p:sp>
      <p:sp>
        <p:nvSpPr>
          <p:cNvPr id="27659" name="Text Box 11"/>
          <p:cNvSpPr txBox="1"/>
          <p:nvPr/>
        </p:nvSpPr>
        <p:spPr>
          <a:xfrm>
            <a:off x="982663" y="4425950"/>
            <a:ext cx="7624762" cy="457200"/>
          </a:xfrm>
          <a:prstGeom prst="rect">
            <a:avLst/>
          </a:prstGeom>
          <a:noFill/>
          <a:ln w="9525">
            <a:noFill/>
          </a:ln>
        </p:spPr>
        <p:txBody>
          <a:bodyPr>
            <a:spAutoFit/>
          </a:bodyPr>
          <a:p>
            <a:pPr algn="just"/>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2.2-3】</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计算                  的值，其中</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x=4.92</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graphicFrame>
        <p:nvGraphicFramePr>
          <p:cNvPr id="27660" name="Object 12">
            <a:hlinkClick r:id="" action="ppaction://ole?verb="/>
          </p:cNvPr>
          <p:cNvGraphicFramePr>
            <a:graphicFrameLocks noChangeAspect="1"/>
          </p:cNvGraphicFramePr>
          <p:nvPr/>
        </p:nvGraphicFramePr>
        <p:xfrm>
          <a:off x="3276600" y="4510088"/>
          <a:ext cx="1295400" cy="330200"/>
        </p:xfrm>
        <a:graphic>
          <a:graphicData uri="http://schemas.openxmlformats.org/presentationml/2006/ole">
            <mc:AlternateContent xmlns:mc="http://schemas.openxmlformats.org/markup-compatibility/2006">
              <mc:Choice xmlns:v="urn:schemas-microsoft-com:vml" Requires="v">
                <p:oleObj spid="_x0000_s3078" name="" r:id="rId1" imgW="1298575" imgH="330835" progId="">
                  <p:embed/>
                </p:oleObj>
              </mc:Choice>
              <mc:Fallback>
                <p:oleObj name="" r:id="rId1" imgW="1298575" imgH="330835" progId="">
                  <p:embed/>
                  <p:pic>
                    <p:nvPicPr>
                      <p:cNvPr id="0" name="图片 3077"/>
                      <p:cNvPicPr/>
                      <p:nvPr/>
                    </p:nvPicPr>
                    <p:blipFill>
                      <a:blip r:embed="rId2"/>
                      <a:stretch>
                        <a:fillRect/>
                      </a:stretch>
                    </p:blipFill>
                    <p:spPr>
                      <a:xfrm>
                        <a:off x="3276600" y="4510088"/>
                        <a:ext cx="1295400" cy="330200"/>
                      </a:xfrm>
                      <a:prstGeom prst="rect">
                        <a:avLst/>
                      </a:prstGeom>
                      <a:noFill/>
                      <a:ln w="38100">
                        <a:noFill/>
                        <a:miter/>
                      </a:ln>
                    </p:spPr>
                  </p:pic>
                </p:oleObj>
              </mc:Fallback>
            </mc:AlternateContent>
          </a:graphicData>
        </a:graphic>
      </p:graphicFrame>
      <p:graphicFrame>
        <p:nvGraphicFramePr>
          <p:cNvPr id="27661" name="Object 13">
            <a:hlinkClick r:id="" action="ppaction://ole?verb="/>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3081" name="" r:id="rId3" imgW="916940" imgH="216535" progId="">
                  <p:embed/>
                </p:oleObj>
              </mc:Choice>
              <mc:Fallback>
                <p:oleObj name="" r:id="rId3" imgW="916940" imgH="216535" progId="">
                  <p:embed/>
                  <p:pic>
                    <p:nvPicPr>
                      <p:cNvPr id="0" name="图片 3080"/>
                      <p:cNvPicPr/>
                      <p:nvPr/>
                    </p:nvPicPr>
                    <p:blipFill>
                      <a:blip r:embed="rId4"/>
                      <a:stretch>
                        <a:fillRect/>
                      </a:stretch>
                    </p:blipFill>
                    <p:spPr>
                      <a:xfrm>
                        <a:off x="4114800" y="3321050"/>
                        <a:ext cx="914400" cy="2159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7657">
                                            <p:txEl>
                                              <p:charRg st="0" end="5"/>
                                            </p:txEl>
                                          </p:spTgt>
                                        </p:tgtEl>
                                        <p:attrNameLst>
                                          <p:attrName>style.visibility</p:attrName>
                                        </p:attrNameLst>
                                      </p:cBhvr>
                                      <p:to>
                                        <p:strVal val="visible"/>
                                      </p:to>
                                    </p:set>
                                    <p:animEffect transition="in" filter="blinds(horizontal)">
                                      <p:cBhvr>
                                        <p:cTn id="11" dur="500"/>
                                        <p:tgtEl>
                                          <p:spTgt spid="27657">
                                            <p:txEl>
                                              <p:charRg st="0" end="5"/>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27657">
                                            <p:txEl>
                                              <p:charRg st="5" end="17"/>
                                            </p:txEl>
                                          </p:spTgt>
                                        </p:tgtEl>
                                        <p:attrNameLst>
                                          <p:attrName>style.visibility</p:attrName>
                                        </p:attrNameLst>
                                      </p:cBhvr>
                                      <p:to>
                                        <p:strVal val="visible"/>
                                      </p:to>
                                    </p:set>
                                    <p:animEffect transition="in" filter="blinds(horizontal)">
                                      <p:cBhvr>
                                        <p:cTn id="14" dur="500"/>
                                        <p:tgtEl>
                                          <p:spTgt spid="27657">
                                            <p:txEl>
                                              <p:charRg st="5" end="17"/>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7658">
                                            <p:txEl>
                                              <p:charRg st="0" end="5"/>
                                            </p:txEl>
                                          </p:spTgt>
                                        </p:tgtEl>
                                        <p:attrNameLst>
                                          <p:attrName>style.visibility</p:attrName>
                                        </p:attrNameLst>
                                      </p:cBhvr>
                                      <p:to>
                                        <p:strVal val="visible"/>
                                      </p:to>
                                    </p:set>
                                    <p:animEffect transition="in" filter="blinds(horizontal)">
                                      <p:cBhvr>
                                        <p:cTn id="27" dur="500"/>
                                        <p:tgtEl>
                                          <p:spTgt spid="27658">
                                            <p:txEl>
                                              <p:charRg st="0"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7658">
                                            <p:txEl>
                                              <p:charRg st="5" end="18"/>
                                            </p:txEl>
                                          </p:spTgt>
                                        </p:tgtEl>
                                        <p:attrNameLst>
                                          <p:attrName>style.visibility</p:attrName>
                                        </p:attrNameLst>
                                      </p:cBhvr>
                                      <p:to>
                                        <p:strVal val="visible"/>
                                      </p:to>
                                    </p:set>
                                    <p:animEffect transition="in" filter="blinds(horizontal)">
                                      <p:cBhvr>
                                        <p:cTn id="30" dur="500"/>
                                        <p:tgtEl>
                                          <p:spTgt spid="27658">
                                            <p:txEl>
                                              <p:charRg st="5"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bldLvl="0" animBg="1"/>
      <p:bldP spid="27655" grpId="0"/>
      <p:bldP spid="27656" grpId="0" bldLvl="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10" name="Rectangle 2"/>
          <p:cNvSpPr>
            <a:spLocks noGrp="1" noChangeArrowheads="1"/>
          </p:cNvSpPr>
          <p:nvPr>
            <p:ph type="title" idx="4294967295"/>
          </p:nvPr>
        </p:nvSpPr>
        <p:spPr>
          <a:xfrm>
            <a:off x="1273175" y="-227012"/>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例</a:t>
            </a: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7.5-4 </a:t>
            </a:r>
            <a:r>
              <a:rPr kumimoji="0" lang="zh-CN" altLang="zh-CN"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用求逆矩阵A的方法解线性方程组</a:t>
            </a:r>
            <a:endParaRPr kumimoji="0" lang="zh-CN" altLang="zh-CN"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4883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4883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240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48837" name="Rectangle 3"/>
          <p:cNvSpPr>
            <a:spLocks noGrp="1"/>
          </p:cNvSpPr>
          <p:nvPr>
            <p:ph sz="quarter" idx="1"/>
          </p:nvPr>
        </p:nvSpPr>
        <p:spPr>
          <a:xfrm>
            <a:off x="1182688" y="2781300"/>
            <a:ext cx="7772400" cy="3351213"/>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命令如下：</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 </a:t>
            </a:r>
            <a:r>
              <a:rPr lang="en-US" altLang="zh-CN" b="1" dirty="0">
                <a:latin typeface="Times New Roman" panose="02020603050405020304" pitchFamily="18" charset="0"/>
                <a:ea typeface="华文楷体" pitchFamily="2" charset="-122"/>
                <a:sym typeface="Arial" panose="020B0604020202020204" pitchFamily="34" charset="0"/>
              </a:rPr>
              <a:t>A = [1,2,3;1,4,9;1,8,27];</a:t>
            </a:r>
            <a:endParaRPr lang="en-US" altLang="zh-CN"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 b = [5,-2,6]’;</a:t>
            </a:r>
            <a:endParaRPr lang="en-US" altLang="zh-CN"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 x = inv(A)*b  </a:t>
            </a:r>
            <a:r>
              <a:rPr lang="en-US" altLang="zh-CN" b="1" dirty="0">
                <a:solidFill>
                  <a:srgbClr val="008000"/>
                </a:solidFill>
                <a:latin typeface="Times New Roman" panose="02020603050405020304" pitchFamily="18" charset="0"/>
                <a:ea typeface="华文楷体" pitchFamily="2" charset="-122"/>
                <a:sym typeface="Arial" panose="020B0604020202020204" pitchFamily="34" charset="0"/>
              </a:rPr>
              <a:t> %x = A\b</a:t>
            </a:r>
            <a:endParaRPr lang="en-US" altLang="zh-CN" b="1" dirty="0">
              <a:solidFill>
                <a:srgbClr val="008000"/>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 x =</a:t>
            </a:r>
            <a:endParaRPr lang="en-US" altLang="zh-CN"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   23.0000</a:t>
            </a:r>
            <a:endParaRPr lang="en-US" altLang="zh-CN"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  -14.5000</a:t>
            </a:r>
            <a:endParaRPr lang="en-US" altLang="zh-CN"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    3.6667</a:t>
            </a:r>
            <a:endParaRPr lang="en-US" altLang="zh-CN"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endParaRPr lang="en-US" altLang="zh-CN"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也可以运用左除运算符求解。</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p:txBody>
      </p:sp>
      <p:graphicFrame>
        <p:nvGraphicFramePr>
          <p:cNvPr id="248838" name="Object 6"/>
          <p:cNvGraphicFramePr>
            <a:graphicFrameLocks noChangeAspect="1"/>
          </p:cNvGraphicFramePr>
          <p:nvPr/>
        </p:nvGraphicFramePr>
        <p:xfrm>
          <a:off x="3095625" y="1160463"/>
          <a:ext cx="2235200" cy="1333500"/>
        </p:xfrm>
        <a:graphic>
          <a:graphicData uri="http://schemas.openxmlformats.org/presentationml/2006/ole">
            <mc:AlternateContent xmlns:mc="http://schemas.openxmlformats.org/markup-compatibility/2006">
              <mc:Choice xmlns:v="urn:schemas-microsoft-com:vml" Requires="v">
                <p:oleObj spid="_x0000_s3098" name="" r:id="rId1" imgW="2235200" imgH="1333500" progId="">
                  <p:embed/>
                </p:oleObj>
              </mc:Choice>
              <mc:Fallback>
                <p:oleObj name="" r:id="rId1" imgW="2235200" imgH="1333500" progId="">
                  <p:embed/>
                  <p:pic>
                    <p:nvPicPr>
                      <p:cNvPr id="0" name="图片 3097"/>
                      <p:cNvPicPr/>
                      <p:nvPr/>
                    </p:nvPicPr>
                    <p:blipFill>
                      <a:blip r:embed="rId2"/>
                      <a:stretch>
                        <a:fillRect/>
                      </a:stretch>
                    </p:blipFill>
                    <p:spPr>
                      <a:xfrm>
                        <a:off x="3095625" y="1160463"/>
                        <a:ext cx="2235200" cy="13335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8838"/>
                                        </p:tgtEl>
                                        <p:attrNameLst>
                                          <p:attrName>style.visibility</p:attrName>
                                        </p:attrNameLst>
                                      </p:cBhvr>
                                      <p:to>
                                        <p:strVal val="visible"/>
                                      </p:to>
                                    </p:set>
                                    <p:animEffect transition="in" filter="blinds(horizontal)">
                                      <p:cBhvr>
                                        <p:cTn id="7" dur="500"/>
                                        <p:tgtEl>
                                          <p:spTgt spid="2488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8837">
                                            <p:txEl>
                                              <p:charRg st="0" end="6"/>
                                            </p:txEl>
                                          </p:spTgt>
                                        </p:tgtEl>
                                        <p:attrNameLst>
                                          <p:attrName>style.visibility</p:attrName>
                                        </p:attrNameLst>
                                      </p:cBhvr>
                                      <p:to>
                                        <p:strVal val="visible"/>
                                      </p:to>
                                    </p:set>
                                    <p:animEffect transition="in" filter="blinds(horizontal)">
                                      <p:cBhvr>
                                        <p:cTn id="12" dur="500"/>
                                        <p:tgtEl>
                                          <p:spTgt spid="248837">
                                            <p:txEl>
                                              <p:charRg st="0" end="6"/>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48837">
                                            <p:txEl>
                                              <p:charRg st="6" end="33"/>
                                            </p:txEl>
                                          </p:spTgt>
                                        </p:tgtEl>
                                        <p:attrNameLst>
                                          <p:attrName>style.visibility</p:attrName>
                                        </p:attrNameLst>
                                      </p:cBhvr>
                                      <p:to>
                                        <p:strVal val="visible"/>
                                      </p:to>
                                    </p:set>
                                    <p:animEffect transition="in" filter="blinds(horizontal)">
                                      <p:cBhvr>
                                        <p:cTn id="15" dur="500"/>
                                        <p:tgtEl>
                                          <p:spTgt spid="248837">
                                            <p:txEl>
                                              <p:charRg st="6" end="3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48837">
                                            <p:txEl>
                                              <p:charRg st="33" end="49"/>
                                            </p:txEl>
                                          </p:spTgt>
                                        </p:tgtEl>
                                        <p:attrNameLst>
                                          <p:attrName>style.visibility</p:attrName>
                                        </p:attrNameLst>
                                      </p:cBhvr>
                                      <p:to>
                                        <p:strVal val="visible"/>
                                      </p:to>
                                    </p:set>
                                    <p:animEffect transition="in" filter="blinds(horizontal)">
                                      <p:cBhvr>
                                        <p:cTn id="18" dur="500"/>
                                        <p:tgtEl>
                                          <p:spTgt spid="248837">
                                            <p:txEl>
                                              <p:charRg st="33" end="49"/>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48837">
                                            <p:txEl>
                                              <p:charRg st="49" end="74"/>
                                            </p:txEl>
                                          </p:spTgt>
                                        </p:tgtEl>
                                        <p:attrNameLst>
                                          <p:attrName>style.visibility</p:attrName>
                                        </p:attrNameLst>
                                      </p:cBhvr>
                                      <p:to>
                                        <p:strVal val="visible"/>
                                      </p:to>
                                    </p:set>
                                    <p:animEffect transition="in" filter="blinds(horizontal)">
                                      <p:cBhvr>
                                        <p:cTn id="21" dur="500"/>
                                        <p:tgtEl>
                                          <p:spTgt spid="248837">
                                            <p:txEl>
                                              <p:charRg st="49" end="7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48837">
                                            <p:txEl>
                                              <p:charRg st="74" end="79"/>
                                            </p:txEl>
                                          </p:spTgt>
                                        </p:tgtEl>
                                        <p:attrNameLst>
                                          <p:attrName>style.visibility</p:attrName>
                                        </p:attrNameLst>
                                      </p:cBhvr>
                                      <p:to>
                                        <p:strVal val="visible"/>
                                      </p:to>
                                    </p:set>
                                    <p:animEffect transition="in" filter="blinds(horizontal)">
                                      <p:cBhvr>
                                        <p:cTn id="26" dur="500"/>
                                        <p:tgtEl>
                                          <p:spTgt spid="248837">
                                            <p:txEl>
                                              <p:charRg st="74" end="79"/>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48837">
                                            <p:txEl>
                                              <p:charRg st="79" end="90"/>
                                            </p:txEl>
                                          </p:spTgt>
                                        </p:tgtEl>
                                        <p:attrNameLst>
                                          <p:attrName>style.visibility</p:attrName>
                                        </p:attrNameLst>
                                      </p:cBhvr>
                                      <p:to>
                                        <p:strVal val="visible"/>
                                      </p:to>
                                    </p:set>
                                    <p:animEffect transition="in" filter="blinds(horizontal)">
                                      <p:cBhvr>
                                        <p:cTn id="29" dur="500"/>
                                        <p:tgtEl>
                                          <p:spTgt spid="248837">
                                            <p:txEl>
                                              <p:charRg st="79" end="90"/>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48837">
                                            <p:txEl>
                                              <p:charRg st="90" end="101"/>
                                            </p:txEl>
                                          </p:spTgt>
                                        </p:tgtEl>
                                        <p:attrNameLst>
                                          <p:attrName>style.visibility</p:attrName>
                                        </p:attrNameLst>
                                      </p:cBhvr>
                                      <p:to>
                                        <p:strVal val="visible"/>
                                      </p:to>
                                    </p:set>
                                    <p:animEffect transition="in" filter="blinds(horizontal)">
                                      <p:cBhvr>
                                        <p:cTn id="32" dur="500"/>
                                        <p:tgtEl>
                                          <p:spTgt spid="248837">
                                            <p:txEl>
                                              <p:charRg st="90" end="101"/>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48837">
                                            <p:txEl>
                                              <p:charRg st="101" end="112"/>
                                            </p:txEl>
                                          </p:spTgt>
                                        </p:tgtEl>
                                        <p:attrNameLst>
                                          <p:attrName>style.visibility</p:attrName>
                                        </p:attrNameLst>
                                      </p:cBhvr>
                                      <p:to>
                                        <p:strVal val="visible"/>
                                      </p:to>
                                    </p:set>
                                    <p:animEffect transition="in" filter="blinds(horizontal)">
                                      <p:cBhvr>
                                        <p:cTn id="35" dur="500"/>
                                        <p:tgtEl>
                                          <p:spTgt spid="248837">
                                            <p:txEl>
                                              <p:charRg st="101" end="112"/>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48837">
                                            <p:txEl>
                                              <p:charRg st="113" end="127"/>
                                            </p:txEl>
                                          </p:spTgt>
                                        </p:tgtEl>
                                        <p:attrNameLst>
                                          <p:attrName>style.visibility</p:attrName>
                                        </p:attrNameLst>
                                      </p:cBhvr>
                                      <p:to>
                                        <p:strVal val="visible"/>
                                      </p:to>
                                    </p:set>
                                    <p:animEffect transition="in" filter="blinds(horizontal)">
                                      <p:cBhvr>
                                        <p:cTn id="38" dur="500"/>
                                        <p:tgtEl>
                                          <p:spTgt spid="248837">
                                            <p:txEl>
                                              <p:charRg st="113" end="1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4" name="Rectangle 2"/>
          <p:cNvSpPr>
            <a:spLocks noGrp="1" noChangeArrowheads="1"/>
          </p:cNvSpPr>
          <p:nvPr>
            <p:ph type="title" idx="4294967295"/>
          </p:nvPr>
        </p:nvSpPr>
        <p:spPr>
          <a:xfrm>
            <a:off x="1344613" y="-227012"/>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7.5.3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矩阵行列式值</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4985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4986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241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49861" name="Rectangle 3"/>
          <p:cNvSpPr>
            <a:spLocks noGrp="1"/>
          </p:cNvSpPr>
          <p:nvPr>
            <p:ph sz="quarter" idx="1"/>
          </p:nvPr>
        </p:nvSpPr>
        <p:spPr>
          <a:xfrm>
            <a:off x="863600" y="1268413"/>
            <a:ext cx="80645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把一个方程看做一个行列式，并按行列式的规则求值，称</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为行列式的值。在</a:t>
            </a:r>
            <a:r>
              <a:rPr lang="en-US" altLang="zh-CN" sz="2400" b="1" dirty="0">
                <a:latin typeface="Times New Roman" panose="02020603050405020304" pitchFamily="18" charset="0"/>
                <a:ea typeface="华文楷体" pitchFamily="2" charset="-122"/>
                <a:sym typeface="Arial" panose="020B0604020202020204" pitchFamily="34" charset="0"/>
              </a:rPr>
              <a:t>Matlab</a:t>
            </a:r>
            <a:r>
              <a:rPr lang="zh-CN" altLang="en-US" sz="2400" b="1" dirty="0">
                <a:latin typeface="Times New Roman" panose="02020603050405020304" pitchFamily="18" charset="0"/>
                <a:ea typeface="华文楷体" pitchFamily="2" charset="-122"/>
                <a:sym typeface="Arial" panose="020B0604020202020204" pitchFamily="34" charset="0"/>
              </a:rPr>
              <a:t>中，使用函数</a:t>
            </a:r>
            <a:r>
              <a:rPr lang="en-US" altLang="zh-CN" sz="2400" b="1" dirty="0">
                <a:latin typeface="Times New Roman" panose="02020603050405020304" pitchFamily="18" charset="0"/>
                <a:ea typeface="华文楷体" pitchFamily="2" charset="-122"/>
                <a:sym typeface="Arial" panose="020B0604020202020204" pitchFamily="34" charset="0"/>
              </a:rPr>
              <a:t>det(A)</a:t>
            </a:r>
            <a:r>
              <a:rPr lang="zh-CN" altLang="en-US" sz="2400" b="1" dirty="0">
                <a:latin typeface="Times New Roman" panose="02020603050405020304" pitchFamily="18" charset="0"/>
                <a:ea typeface="华文楷体" pitchFamily="2" charset="-122"/>
                <a:sym typeface="Arial" panose="020B0604020202020204" pitchFamily="34" charset="0"/>
              </a:rPr>
              <a:t>得到。</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例如：</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 </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A = rand(5)</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 </a:t>
            </a:r>
            <a:r>
              <a:rPr lang="pt-BR" altLang="en-US" b="1" dirty="0">
                <a:latin typeface="Times New Roman" panose="02020603050405020304" pitchFamily="18" charset="0"/>
                <a:ea typeface="华文楷体" pitchFamily="2" charset="-122"/>
                <a:sym typeface="Arial" panose="020B0604020202020204" pitchFamily="34" charset="0"/>
              </a:rPr>
              <a:t>A =</a:t>
            </a:r>
            <a:endParaRPr lang="pt-BR"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pt-BR" altLang="en-US" b="1" dirty="0">
                <a:latin typeface="Times New Roman" panose="02020603050405020304" pitchFamily="18" charset="0"/>
                <a:ea typeface="华文楷体" pitchFamily="2" charset="-122"/>
                <a:sym typeface="Arial" panose="020B0604020202020204" pitchFamily="34" charset="0"/>
              </a:rPr>
              <a:t>    0.9501    0.7621    0.6154    0.4057    0.0579</a:t>
            </a:r>
            <a:endParaRPr lang="pt-BR"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pt-BR" altLang="en-US" b="1" dirty="0">
                <a:latin typeface="Times New Roman" panose="02020603050405020304" pitchFamily="18" charset="0"/>
                <a:ea typeface="华文楷体" pitchFamily="2" charset="-122"/>
                <a:sym typeface="Arial" panose="020B0604020202020204" pitchFamily="34" charset="0"/>
              </a:rPr>
              <a:t>    0.2311    0.4565    0.7919    0.9355    0.3529</a:t>
            </a:r>
            <a:endParaRPr lang="pt-BR"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pt-BR" altLang="en-US" b="1" dirty="0">
                <a:latin typeface="Times New Roman" panose="02020603050405020304" pitchFamily="18" charset="0"/>
                <a:ea typeface="华文楷体" pitchFamily="2" charset="-122"/>
                <a:sym typeface="Arial" panose="020B0604020202020204" pitchFamily="34" charset="0"/>
              </a:rPr>
              <a:t>    0.6068    0.0185    0.9218    0.9169    0.8132</a:t>
            </a:r>
            <a:endParaRPr lang="pt-BR"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pt-BR" altLang="en-US" b="1" dirty="0">
                <a:latin typeface="Times New Roman" panose="02020603050405020304" pitchFamily="18" charset="0"/>
                <a:ea typeface="华文楷体" pitchFamily="2" charset="-122"/>
                <a:sym typeface="Arial" panose="020B0604020202020204" pitchFamily="34" charset="0"/>
              </a:rPr>
              <a:t>    0.4860    0.8214    0.7382    0.4103    0.0099</a:t>
            </a:r>
            <a:endParaRPr lang="pt-BR"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pt-BR" altLang="en-US" b="1" dirty="0">
                <a:latin typeface="Times New Roman" panose="02020603050405020304" pitchFamily="18" charset="0"/>
                <a:ea typeface="华文楷体" pitchFamily="2" charset="-122"/>
                <a:sym typeface="Arial" panose="020B0604020202020204" pitchFamily="34" charset="0"/>
              </a:rPr>
              <a:t>    0.8913    0.4447    0.1763    0.8936    0.1389</a:t>
            </a:r>
            <a:endParaRPr lang="en-US" altLang="zh-CN"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 </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B = det(A)</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 B =</a:t>
            </a:r>
            <a:endParaRPr lang="en-US" altLang="zh-CN"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   -0.0071</a:t>
            </a:r>
            <a:endParaRPr lang="en-US" altLang="zh-CN"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9861">
                                            <p:txEl>
                                              <p:charRg st="0" end="26"/>
                                            </p:txEl>
                                          </p:spTgt>
                                        </p:tgtEl>
                                        <p:attrNameLst>
                                          <p:attrName>style.visibility</p:attrName>
                                        </p:attrNameLst>
                                      </p:cBhvr>
                                      <p:to>
                                        <p:strVal val="visible"/>
                                      </p:to>
                                    </p:set>
                                    <p:animEffect transition="in" filter="blinds(horizontal)">
                                      <p:cBhvr>
                                        <p:cTn id="7" dur="500"/>
                                        <p:tgtEl>
                                          <p:spTgt spid="249861">
                                            <p:txEl>
                                              <p:charRg st="0" end="2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9861">
                                            <p:txEl>
                                              <p:charRg st="26" end="56"/>
                                            </p:txEl>
                                          </p:spTgt>
                                        </p:tgtEl>
                                        <p:attrNameLst>
                                          <p:attrName>style.visibility</p:attrName>
                                        </p:attrNameLst>
                                      </p:cBhvr>
                                      <p:to>
                                        <p:strVal val="visible"/>
                                      </p:to>
                                    </p:set>
                                    <p:animEffect transition="in" filter="blinds(horizontal)">
                                      <p:cBhvr>
                                        <p:cTn id="12" dur="500"/>
                                        <p:tgtEl>
                                          <p:spTgt spid="249861">
                                            <p:txEl>
                                              <p:charRg st="26" end="5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9861">
                                            <p:txEl>
                                              <p:charRg st="57" end="61"/>
                                            </p:txEl>
                                          </p:spTgt>
                                        </p:tgtEl>
                                        <p:attrNameLst>
                                          <p:attrName>style.visibility</p:attrName>
                                        </p:attrNameLst>
                                      </p:cBhvr>
                                      <p:to>
                                        <p:strVal val="visible"/>
                                      </p:to>
                                    </p:set>
                                    <p:animEffect transition="in" filter="blinds(horizontal)">
                                      <p:cBhvr>
                                        <p:cTn id="17" dur="500"/>
                                        <p:tgtEl>
                                          <p:spTgt spid="249861">
                                            <p:txEl>
                                              <p:charRg st="57" end="6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49861">
                                            <p:txEl>
                                              <p:charRg st="61" end="74"/>
                                            </p:txEl>
                                          </p:spTgt>
                                        </p:tgtEl>
                                        <p:attrNameLst>
                                          <p:attrName>style.visibility</p:attrName>
                                        </p:attrNameLst>
                                      </p:cBhvr>
                                      <p:to>
                                        <p:strVal val="visible"/>
                                      </p:to>
                                    </p:set>
                                    <p:animEffect transition="in" filter="blinds(horizontal)">
                                      <p:cBhvr>
                                        <p:cTn id="20" dur="500"/>
                                        <p:tgtEl>
                                          <p:spTgt spid="249861">
                                            <p:txEl>
                                              <p:charRg st="61" end="7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49861">
                                            <p:txEl>
                                              <p:charRg st="74" end="79"/>
                                            </p:txEl>
                                          </p:spTgt>
                                        </p:tgtEl>
                                        <p:attrNameLst>
                                          <p:attrName>style.visibility</p:attrName>
                                        </p:attrNameLst>
                                      </p:cBhvr>
                                      <p:to>
                                        <p:strVal val="visible"/>
                                      </p:to>
                                    </p:set>
                                    <p:animEffect transition="in" filter="blinds(horizontal)">
                                      <p:cBhvr>
                                        <p:cTn id="23" dur="500"/>
                                        <p:tgtEl>
                                          <p:spTgt spid="249861">
                                            <p:txEl>
                                              <p:charRg st="74" end="79"/>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49861">
                                            <p:txEl>
                                              <p:charRg st="79" end="130"/>
                                            </p:txEl>
                                          </p:spTgt>
                                        </p:tgtEl>
                                        <p:attrNameLst>
                                          <p:attrName>style.visibility</p:attrName>
                                        </p:attrNameLst>
                                      </p:cBhvr>
                                      <p:to>
                                        <p:strVal val="visible"/>
                                      </p:to>
                                    </p:set>
                                    <p:animEffect transition="in" filter="blinds(horizontal)">
                                      <p:cBhvr>
                                        <p:cTn id="26" dur="500"/>
                                        <p:tgtEl>
                                          <p:spTgt spid="249861">
                                            <p:txEl>
                                              <p:charRg st="79" end="130"/>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49861">
                                            <p:txEl>
                                              <p:charRg st="130" end="181"/>
                                            </p:txEl>
                                          </p:spTgt>
                                        </p:tgtEl>
                                        <p:attrNameLst>
                                          <p:attrName>style.visibility</p:attrName>
                                        </p:attrNameLst>
                                      </p:cBhvr>
                                      <p:to>
                                        <p:strVal val="visible"/>
                                      </p:to>
                                    </p:set>
                                    <p:animEffect transition="in" filter="blinds(horizontal)">
                                      <p:cBhvr>
                                        <p:cTn id="29" dur="500"/>
                                        <p:tgtEl>
                                          <p:spTgt spid="249861">
                                            <p:txEl>
                                              <p:charRg st="130" end="181"/>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49861">
                                            <p:txEl>
                                              <p:charRg st="181" end="232"/>
                                            </p:txEl>
                                          </p:spTgt>
                                        </p:tgtEl>
                                        <p:attrNameLst>
                                          <p:attrName>style.visibility</p:attrName>
                                        </p:attrNameLst>
                                      </p:cBhvr>
                                      <p:to>
                                        <p:strVal val="visible"/>
                                      </p:to>
                                    </p:set>
                                    <p:animEffect transition="in" filter="blinds(horizontal)">
                                      <p:cBhvr>
                                        <p:cTn id="32" dur="500"/>
                                        <p:tgtEl>
                                          <p:spTgt spid="249861">
                                            <p:txEl>
                                              <p:charRg st="181" end="232"/>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49861">
                                            <p:txEl>
                                              <p:charRg st="232" end="283"/>
                                            </p:txEl>
                                          </p:spTgt>
                                        </p:tgtEl>
                                        <p:attrNameLst>
                                          <p:attrName>style.visibility</p:attrName>
                                        </p:attrNameLst>
                                      </p:cBhvr>
                                      <p:to>
                                        <p:strVal val="visible"/>
                                      </p:to>
                                    </p:set>
                                    <p:animEffect transition="in" filter="blinds(horizontal)">
                                      <p:cBhvr>
                                        <p:cTn id="35" dur="500"/>
                                        <p:tgtEl>
                                          <p:spTgt spid="249861">
                                            <p:txEl>
                                              <p:charRg st="232" end="283"/>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49861">
                                            <p:txEl>
                                              <p:charRg st="283" end="334"/>
                                            </p:txEl>
                                          </p:spTgt>
                                        </p:tgtEl>
                                        <p:attrNameLst>
                                          <p:attrName>style.visibility</p:attrName>
                                        </p:attrNameLst>
                                      </p:cBhvr>
                                      <p:to>
                                        <p:strVal val="visible"/>
                                      </p:to>
                                    </p:set>
                                    <p:animEffect transition="in" filter="blinds(horizontal)">
                                      <p:cBhvr>
                                        <p:cTn id="38" dur="500"/>
                                        <p:tgtEl>
                                          <p:spTgt spid="249861">
                                            <p:txEl>
                                              <p:charRg st="283" end="33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49861">
                                            <p:txEl>
                                              <p:charRg st="334" end="346"/>
                                            </p:txEl>
                                          </p:spTgt>
                                        </p:tgtEl>
                                        <p:attrNameLst>
                                          <p:attrName>style.visibility</p:attrName>
                                        </p:attrNameLst>
                                      </p:cBhvr>
                                      <p:to>
                                        <p:strVal val="visible"/>
                                      </p:to>
                                    </p:set>
                                    <p:animEffect transition="in" filter="blinds(horizontal)">
                                      <p:cBhvr>
                                        <p:cTn id="43" dur="500"/>
                                        <p:tgtEl>
                                          <p:spTgt spid="249861">
                                            <p:txEl>
                                              <p:charRg st="334" end="346"/>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249861">
                                            <p:txEl>
                                              <p:charRg st="346" end="351"/>
                                            </p:txEl>
                                          </p:spTgt>
                                        </p:tgtEl>
                                        <p:attrNameLst>
                                          <p:attrName>style.visibility</p:attrName>
                                        </p:attrNameLst>
                                      </p:cBhvr>
                                      <p:to>
                                        <p:strVal val="visible"/>
                                      </p:to>
                                    </p:set>
                                    <p:animEffect transition="in" filter="blinds(horizontal)">
                                      <p:cBhvr>
                                        <p:cTn id="46" dur="500"/>
                                        <p:tgtEl>
                                          <p:spTgt spid="249861">
                                            <p:txEl>
                                              <p:charRg st="346" end="351"/>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249861">
                                            <p:txEl>
                                              <p:charRg st="351" end="362"/>
                                            </p:txEl>
                                          </p:spTgt>
                                        </p:tgtEl>
                                        <p:attrNameLst>
                                          <p:attrName>style.visibility</p:attrName>
                                        </p:attrNameLst>
                                      </p:cBhvr>
                                      <p:to>
                                        <p:strVal val="visible"/>
                                      </p:to>
                                    </p:set>
                                    <p:animEffect transition="in" filter="blinds(horizontal)">
                                      <p:cBhvr>
                                        <p:cTn id="49" dur="500"/>
                                        <p:tgtEl>
                                          <p:spTgt spid="249861">
                                            <p:txEl>
                                              <p:charRg st="351" end="36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2" name="Rectangle 3"/>
          <p:cNvSpPr>
            <a:spLocks noGrp="1"/>
          </p:cNvSpPr>
          <p:nvPr>
            <p:ph type="subTitle" idx="4294967295"/>
          </p:nvPr>
        </p:nvSpPr>
        <p:spPr>
          <a:xfrm>
            <a:off x="2232025" y="3392488"/>
            <a:ext cx="6400800" cy="1752600"/>
          </a:xfrm>
          <a:ln/>
        </p:spPr>
        <p:txBody>
          <a:bodyPr vert="horz" wrap="square" lIns="91440" tIns="45720" rIns="91440" bIns="45720" anchor="t" anchorCtr="0"/>
          <a:lstStyle>
            <a:lvl1pPr marL="0" lvl="0" indent="0" algn="ctr">
              <a:buClr>
                <a:schemeClr val="accent1"/>
              </a:buClr>
              <a:buSzPct val="85000"/>
              <a:buFont typeface="Wingdings 2" pitchFamily="18" charset="2"/>
              <a:buNone/>
              <a:defRPr/>
            </a:lvl1pPr>
            <a:lvl2pPr marL="319405" lvl="1" indent="0" algn="ctr">
              <a:buClr>
                <a:schemeClr val="accent2"/>
              </a:buClr>
              <a:buSzPct val="85000"/>
              <a:buFont typeface="Wingdings 2" pitchFamily="18" charset="2"/>
              <a:buNone/>
              <a:defRPr/>
            </a:lvl2pPr>
            <a:lvl3pPr marL="593725" lvl="2" indent="0" algn="ctr">
              <a:buClr>
                <a:srgbClr val="E6B1AB"/>
              </a:buClr>
              <a:buSzPct val="85000"/>
              <a:buFont typeface="Wingdings 2" pitchFamily="18" charset="2"/>
              <a:buNone/>
              <a:defRPr/>
            </a:lvl3pPr>
            <a:lvl4pPr marL="868680" lvl="3" indent="0" algn="ctr">
              <a:buClr>
                <a:srgbClr val="A28E6A"/>
              </a:buClr>
              <a:buSzPct val="80000"/>
              <a:buFont typeface="Wingdings 2" pitchFamily="18" charset="2"/>
              <a:buNone/>
              <a:defRPr/>
            </a:lvl4pPr>
            <a:lvl5pPr marL="1143000" lvl="4" indent="0" algn="ctr">
              <a:buClr>
                <a:srgbClr val="A28E6A"/>
              </a:buClr>
              <a:buSzTx/>
              <a:buFont typeface="Wingdings 2" pitchFamily="18" charset="2"/>
              <a:buNone/>
              <a:defRPr/>
            </a:lvl5pPr>
          </a:lstStyle>
          <a:p>
            <a:pPr lvl="0" algn="r" eaLnBrk="1" hangingPunct="1"/>
            <a:r>
              <a:rPr lang="zh-CN" altLang="zh-CN" sz="4000" dirty="0">
                <a:solidFill>
                  <a:schemeClr val="folHlink"/>
                </a:solidFill>
              </a:rPr>
              <a:t>第8章</a:t>
            </a:r>
            <a:endParaRPr lang="zh-CN" altLang="zh-CN" sz="4000" dirty="0">
              <a:solidFill>
                <a:schemeClr val="folHlink"/>
              </a:solidFill>
            </a:endParaRPr>
          </a:p>
        </p:txBody>
      </p:sp>
      <p:sp>
        <p:nvSpPr>
          <p:cNvPr id="250883" name="Rectangle 2"/>
          <p:cNvSpPr>
            <a:spLocks noGrp="1"/>
          </p:cNvSpPr>
          <p:nvPr>
            <p:ph type="ctrTitle" idx="4294967295"/>
          </p:nvPr>
        </p:nvSpPr>
        <p:spPr>
          <a:xfrm>
            <a:off x="457200" y="1506538"/>
            <a:ext cx="8229600" cy="1470025"/>
          </a:xfrm>
          <a:ln/>
        </p:spPr>
        <p:txBody>
          <a:bodyPr vert="horz" wrap="square" lIns="91440" tIns="45720" rIns="91440" bIns="91440" anchor="ctr" anchorCtr="0"/>
          <a:lstStyle>
            <a:lvl1pPr lvl="0">
              <a:buClrTx/>
              <a:buSzTx/>
              <a:buFontTx/>
              <a:defRPr/>
            </a:lvl1pPr>
          </a:lstStyle>
          <a:p>
            <a:pPr marL="685800" lvl="0" indent="-685800" algn="r" eaLnBrk="1" hangingPunct="1"/>
            <a:r>
              <a:rPr lang="zh-CN" altLang="zh-CN" sz="6000" b="1" dirty="0">
                <a:solidFill>
                  <a:srgbClr val="FFFFFF"/>
                </a:solidFill>
                <a:latin typeface="Times New Roman" panose="02020603050405020304" pitchFamily="18" charset="0"/>
                <a:ea typeface="华文楷体" pitchFamily="2" charset="-122"/>
              </a:rPr>
              <a:t>Matlab数值计算</a:t>
            </a:r>
            <a:endParaRPr lang="zh-CN" altLang="zh-CN" sz="6000" b="1" dirty="0">
              <a:solidFill>
                <a:srgbClr val="FFFFFF"/>
              </a:solidFill>
              <a:latin typeface="Times New Roman" panose="02020603050405020304" pitchFamily="18" charset="0"/>
              <a:ea typeface="华文楷体" pitchFamily="2" charset="-122"/>
            </a:endParaRPr>
          </a:p>
        </p:txBody>
      </p:sp>
    </p:spTree>
  </p:cSld>
  <p:clrMapOvr>
    <a:masterClrMapping/>
  </p:clrMapOvr>
  <p:transition spd="slow"/>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2"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 Matlab数值计算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5190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5190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243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51909"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spcBef>
                <a:spcPct val="45000"/>
              </a:spcBef>
            </a:pPr>
            <a:r>
              <a:rPr lang="zh-CN" altLang="en-US" sz="2600" b="1" dirty="0">
                <a:solidFill>
                  <a:srgbClr val="0000FF"/>
                </a:solidFill>
                <a:latin typeface="华文楷体" pitchFamily="2" charset="-122"/>
                <a:ea typeface="华文楷体" pitchFamily="2" charset="-122"/>
              </a:rPr>
              <a:t>多项式(polynomial)</a:t>
            </a:r>
            <a:r>
              <a:rPr lang="en-US" altLang="zh-CN" sz="2600" b="1" dirty="0">
                <a:solidFill>
                  <a:srgbClr val="0000FF"/>
                </a:solidFill>
                <a:latin typeface="华文楷体" pitchFamily="2" charset="-122"/>
                <a:ea typeface="华文楷体" pitchFamily="2" charset="-122"/>
              </a:rPr>
              <a:t> </a:t>
            </a:r>
            <a:endParaRPr lang="en-US" altLang="zh-CN" sz="2600" b="1" dirty="0">
              <a:solidFill>
                <a:srgbClr val="0000FF"/>
              </a:solidFill>
              <a:latin typeface="华文楷体" pitchFamily="2" charset="-122"/>
              <a:ea typeface="华文楷体" pitchFamily="2" charset="-122"/>
            </a:endParaRPr>
          </a:p>
          <a:p>
            <a:pPr marL="609600" lvl="0" indent="-609600" algn="just" eaLnBrk="1" hangingPunct="1">
              <a:spcBef>
                <a:spcPct val="45000"/>
              </a:spcBef>
            </a:pPr>
            <a:r>
              <a:rPr lang="zh-CN" altLang="en-US" sz="2600" b="1" dirty="0">
                <a:solidFill>
                  <a:srgbClr val="0000FF"/>
                </a:solidFill>
                <a:latin typeface="华文楷体" pitchFamily="2" charset="-122"/>
                <a:ea typeface="华文楷体" pitchFamily="2" charset="-122"/>
              </a:rPr>
              <a:t>函数的数值导数</a:t>
            </a:r>
            <a:endParaRPr lang="zh-CN" altLang="en-US" sz="2600" b="1" dirty="0">
              <a:solidFill>
                <a:srgbClr val="0000FF"/>
              </a:solidFill>
              <a:latin typeface="华文楷体" pitchFamily="2" charset="-122"/>
              <a:ea typeface="华文楷体" pitchFamily="2" charset="-122"/>
            </a:endParaRPr>
          </a:p>
          <a:p>
            <a:pPr marL="609600" lvl="0" indent="-609600" algn="just" eaLnBrk="1" hangingPunct="1">
              <a:spcBef>
                <a:spcPct val="45000"/>
              </a:spcBef>
            </a:pPr>
            <a:r>
              <a:rPr lang="zh-CN" altLang="en-US" sz="2600" b="1" dirty="0">
                <a:solidFill>
                  <a:srgbClr val="0000FF"/>
                </a:solidFill>
                <a:latin typeface="华文楷体" pitchFamily="2" charset="-122"/>
                <a:ea typeface="华文楷体" pitchFamily="2" charset="-122"/>
              </a:rPr>
              <a:t>数值积分</a:t>
            </a:r>
            <a:endParaRPr lang="zh-CN" altLang="en-US" sz="2600" b="1" dirty="0">
              <a:solidFill>
                <a:srgbClr val="0000FF"/>
              </a:solidFill>
              <a:latin typeface="华文楷体" pitchFamily="2" charset="-122"/>
              <a:ea typeface="华文楷体" pitchFamily="2" charset="-122"/>
            </a:endParaRPr>
          </a:p>
          <a:p>
            <a:pPr marL="609600" lvl="0" indent="-609600" algn="just" eaLnBrk="1" hangingPunct="1">
              <a:spcBef>
                <a:spcPct val="45000"/>
              </a:spcBef>
            </a:pPr>
            <a:r>
              <a:rPr lang="zh-CN" altLang="en-US" sz="2600" b="1" dirty="0">
                <a:solidFill>
                  <a:srgbClr val="0000FF"/>
                </a:solidFill>
                <a:latin typeface="华文楷体" pitchFamily="2" charset="-122"/>
                <a:ea typeface="华文楷体" pitchFamily="2" charset="-122"/>
              </a:rPr>
              <a:t>元素排序</a:t>
            </a:r>
            <a:endParaRPr lang="zh-CN" altLang="en-US" sz="2600" b="1" dirty="0">
              <a:solidFill>
                <a:srgbClr val="0000FF"/>
              </a:solidFill>
              <a:latin typeface="华文楷体" pitchFamily="2" charset="-122"/>
              <a:ea typeface="华文楷体" pitchFamily="2" charset="-122"/>
            </a:endParaRPr>
          </a:p>
          <a:p>
            <a:pPr marL="609600" lvl="0" indent="-609600" algn="just" eaLnBrk="1" hangingPunct="1">
              <a:spcBef>
                <a:spcPct val="45000"/>
              </a:spcBef>
            </a:pPr>
            <a:r>
              <a:rPr lang="zh-CN" altLang="en-US" sz="2600" b="1" dirty="0">
                <a:solidFill>
                  <a:srgbClr val="0000FF"/>
                </a:solidFill>
                <a:latin typeface="华文楷体" pitchFamily="2" charset="-122"/>
                <a:ea typeface="华文楷体" pitchFamily="2" charset="-122"/>
              </a:rPr>
              <a:t>数据插值</a:t>
            </a:r>
            <a:endParaRPr lang="zh-CN" altLang="en-US" sz="2600" b="1" dirty="0">
              <a:solidFill>
                <a:srgbClr val="0000FF"/>
              </a:solidFill>
              <a:latin typeface="华文楷体" pitchFamily="2" charset="-122"/>
              <a:ea typeface="华文楷体" pitchFamily="2" charset="-122"/>
            </a:endParaRPr>
          </a:p>
          <a:p>
            <a:pPr marL="609600" lvl="0" indent="-609600" algn="just" eaLnBrk="1" hangingPunct="1">
              <a:spcBef>
                <a:spcPct val="45000"/>
              </a:spcBef>
            </a:pPr>
            <a:r>
              <a:rPr lang="zh-CN" altLang="en-US" sz="2600" b="1" dirty="0">
                <a:solidFill>
                  <a:srgbClr val="0000FF"/>
                </a:solidFill>
                <a:latin typeface="华文楷体" pitchFamily="2" charset="-122"/>
                <a:ea typeface="华文楷体" pitchFamily="2" charset="-122"/>
              </a:rPr>
              <a:t>曲线拟合</a:t>
            </a:r>
            <a:endParaRPr lang="zh-CN" altLang="en-US" sz="2600" b="1" dirty="0">
              <a:solidFill>
                <a:srgbClr val="0000FF"/>
              </a:solidFill>
              <a:latin typeface="华文楷体" pitchFamily="2" charset="-122"/>
              <a:ea typeface="华文楷体" pitchFamily="2" charset="-122"/>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6"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多项式(polynomial)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5293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5293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244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5293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110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多项式的</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MATLAB</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表达</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pPr>
            <a:r>
              <a:rPr lang="zh-CN" altLang="en-US" sz="2000" b="1" dirty="0">
                <a:latin typeface="Times New Roman" panose="02020603050405020304" pitchFamily="18" charset="0"/>
                <a:ea typeface="华文楷体" pitchFamily="2" charset="-122"/>
                <a:sym typeface="Arial" panose="020B0604020202020204" pitchFamily="34" charset="0"/>
              </a:rPr>
              <a:t>多项式由一个行向量表示</a:t>
            </a:r>
            <a:endParaRPr lang="zh-CN" altLang="en-US" sz="20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10000"/>
              </a:lnSpc>
            </a:pPr>
            <a:r>
              <a:rPr lang="zh-CN" altLang="en-US" sz="1800" b="1" dirty="0">
                <a:latin typeface="Times New Roman" panose="02020603050405020304" pitchFamily="18" charset="0"/>
                <a:ea typeface="华文楷体" pitchFamily="2" charset="-122"/>
                <a:sym typeface="Arial" panose="020B0604020202020204" pitchFamily="34" charset="0"/>
              </a:rPr>
              <a:t>该向量元素是该多项式的系数</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10000"/>
              </a:lnSpc>
            </a:pPr>
            <a:r>
              <a:rPr lang="zh-CN" altLang="en-US" sz="1800" b="1" dirty="0">
                <a:latin typeface="Times New Roman" panose="02020603050405020304" pitchFamily="18" charset="0"/>
                <a:ea typeface="华文楷体" pitchFamily="2" charset="-122"/>
                <a:sym typeface="Arial" panose="020B0604020202020204" pitchFamily="34" charset="0"/>
              </a:rPr>
              <a:t>且按降幂次序排列  </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如：多项式</a:t>
            </a:r>
            <a:r>
              <a:rPr lang="en-US" altLang="zh-CN" b="1" dirty="0">
                <a:latin typeface="Times New Roman" panose="02020603050405020304" pitchFamily="18" charset="0"/>
                <a:ea typeface="华文楷体" pitchFamily="2" charset="-122"/>
                <a:sym typeface="Arial" panose="020B0604020202020204" pitchFamily="34" charset="0"/>
              </a:rPr>
              <a:t>x4</a:t>
            </a:r>
            <a:r>
              <a:rPr lang="zh-CN" altLang="en-US" b="1" dirty="0">
                <a:latin typeface="Times New Roman" panose="02020603050405020304" pitchFamily="18" charset="0"/>
                <a:ea typeface="华文楷体" pitchFamily="2" charset="-122"/>
                <a:sym typeface="Arial" panose="020B0604020202020204" pitchFamily="34" charset="0"/>
              </a:rPr>
              <a:t>－</a:t>
            </a:r>
            <a:r>
              <a:rPr lang="en-US" altLang="zh-CN" b="1" dirty="0">
                <a:latin typeface="Times New Roman" panose="02020603050405020304" pitchFamily="18" charset="0"/>
                <a:ea typeface="华文楷体" pitchFamily="2" charset="-122"/>
                <a:sym typeface="Arial" panose="020B0604020202020204" pitchFamily="34" charset="0"/>
              </a:rPr>
              <a:t>12x3</a:t>
            </a:r>
            <a:r>
              <a:rPr lang="zh-CN" altLang="en-US" b="1" dirty="0">
                <a:latin typeface="Times New Roman" panose="02020603050405020304" pitchFamily="18" charset="0"/>
                <a:ea typeface="华文楷体" pitchFamily="2" charset="-122"/>
                <a:sym typeface="Arial" panose="020B0604020202020204" pitchFamily="34" charset="0"/>
              </a:rPr>
              <a:t>＋</a:t>
            </a:r>
            <a:r>
              <a:rPr lang="en-US" altLang="zh-CN" b="1" dirty="0">
                <a:latin typeface="Times New Roman" panose="02020603050405020304" pitchFamily="18" charset="0"/>
                <a:ea typeface="华文楷体" pitchFamily="2" charset="-122"/>
                <a:sym typeface="Arial" panose="020B0604020202020204" pitchFamily="34" charset="0"/>
              </a:rPr>
              <a:t>25x</a:t>
            </a:r>
            <a:r>
              <a:rPr lang="zh-CN" altLang="en-US" b="1" dirty="0">
                <a:latin typeface="Times New Roman" panose="02020603050405020304" pitchFamily="18" charset="0"/>
                <a:ea typeface="华文楷体" pitchFamily="2" charset="-122"/>
                <a:sym typeface="Arial" panose="020B0604020202020204" pitchFamily="34" charset="0"/>
              </a:rPr>
              <a:t>＋</a:t>
            </a:r>
            <a:r>
              <a:rPr lang="en-US" altLang="zh-CN" b="1" dirty="0">
                <a:latin typeface="Times New Roman" panose="02020603050405020304" pitchFamily="18" charset="0"/>
                <a:ea typeface="华文楷体" pitchFamily="2" charset="-122"/>
                <a:sym typeface="Arial" panose="020B0604020202020204" pitchFamily="34" charset="0"/>
              </a:rPr>
              <a:t>116</a:t>
            </a:r>
            <a:r>
              <a:rPr lang="zh-CN" altLang="en-US" b="1" dirty="0">
                <a:latin typeface="Times New Roman" panose="02020603050405020304" pitchFamily="18" charset="0"/>
                <a:ea typeface="华文楷体" pitchFamily="2" charset="-122"/>
                <a:sym typeface="Arial" panose="020B0604020202020204" pitchFamily="34" charset="0"/>
              </a:rPr>
              <a:t>由行向量：</a:t>
            </a:r>
            <a:endParaRPr lang="zh-CN" altLang="en-US"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         </a:t>
            </a:r>
            <a:r>
              <a:rPr lang="en-US" altLang="zh-CN" b="1" dirty="0">
                <a:latin typeface="Times New Roman" panose="02020603050405020304" pitchFamily="18" charset="0"/>
                <a:ea typeface="华文楷体" pitchFamily="2" charset="-122"/>
                <a:sym typeface="Arial" panose="020B0604020202020204" pitchFamily="34" charset="0"/>
              </a:rPr>
              <a:t>p=[1  -12  0  25  116]</a:t>
            </a:r>
            <a:r>
              <a:rPr lang="zh-CN" altLang="en-US" b="1" dirty="0">
                <a:latin typeface="Times New Roman" panose="02020603050405020304" pitchFamily="18" charset="0"/>
                <a:ea typeface="华文楷体" pitchFamily="2" charset="-122"/>
                <a:sym typeface="Arial" panose="020B0604020202020204" pitchFamily="34" charset="0"/>
              </a:rPr>
              <a:t>表示。</a:t>
            </a:r>
            <a:endParaRPr lang="zh-CN" altLang="en-US"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注意，必须包括具有零系数的项。 </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110000"/>
              </a:lnSpc>
              <a:buFont typeface="Wingdings 2" pitchFamily="18" charset="2"/>
              <a:buChar char=""/>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求解多项式的根？</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roots</a:t>
            </a:r>
            <a:r>
              <a:rPr lang="zh-CN" altLang="en-US" sz="2000" b="1" dirty="0">
                <a:latin typeface="Times New Roman" panose="02020603050405020304" pitchFamily="18" charset="0"/>
                <a:ea typeface="华文楷体" pitchFamily="2" charset="-122"/>
                <a:sym typeface="Arial" panose="020B0604020202020204" pitchFamily="34" charset="0"/>
              </a:rPr>
              <a:t>指令</a:t>
            </a:r>
            <a:endParaRPr lang="zh-CN" altLang="en-US" sz="20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2933">
                                            <p:txEl>
                                              <p:charRg st="13" end="25"/>
                                            </p:txEl>
                                          </p:spTgt>
                                        </p:tgtEl>
                                        <p:attrNameLst>
                                          <p:attrName>style.visibility</p:attrName>
                                        </p:attrNameLst>
                                      </p:cBhvr>
                                      <p:to>
                                        <p:strVal val="visible"/>
                                      </p:to>
                                    </p:set>
                                    <p:animEffect transition="in" filter="blinds(horizontal)">
                                      <p:cBhvr>
                                        <p:cTn id="7" dur="500"/>
                                        <p:tgtEl>
                                          <p:spTgt spid="252933">
                                            <p:txEl>
                                              <p:charRg st="13" end="2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2933">
                                            <p:txEl>
                                              <p:charRg st="25" end="39"/>
                                            </p:txEl>
                                          </p:spTgt>
                                        </p:tgtEl>
                                        <p:attrNameLst>
                                          <p:attrName>style.visibility</p:attrName>
                                        </p:attrNameLst>
                                      </p:cBhvr>
                                      <p:to>
                                        <p:strVal val="visible"/>
                                      </p:to>
                                    </p:set>
                                    <p:animEffect transition="in" filter="blinds(horizontal)">
                                      <p:cBhvr>
                                        <p:cTn id="12" dur="500"/>
                                        <p:tgtEl>
                                          <p:spTgt spid="252933">
                                            <p:txEl>
                                              <p:charRg st="25" end="39"/>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52933">
                                            <p:txEl>
                                              <p:charRg st="39" end="50"/>
                                            </p:txEl>
                                          </p:spTgt>
                                        </p:tgtEl>
                                        <p:attrNameLst>
                                          <p:attrName>style.visibility</p:attrName>
                                        </p:attrNameLst>
                                      </p:cBhvr>
                                      <p:to>
                                        <p:strVal val="visible"/>
                                      </p:to>
                                    </p:set>
                                    <p:animEffect transition="in" filter="blinds(horizontal)">
                                      <p:cBhvr>
                                        <p:cTn id="15" dur="500"/>
                                        <p:tgtEl>
                                          <p:spTgt spid="252933">
                                            <p:txEl>
                                              <p:charRg st="39" end="5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52933">
                                            <p:txEl>
                                              <p:charRg st="50" end="76"/>
                                            </p:txEl>
                                          </p:spTgt>
                                        </p:tgtEl>
                                        <p:attrNameLst>
                                          <p:attrName>style.visibility</p:attrName>
                                        </p:attrNameLst>
                                      </p:cBhvr>
                                      <p:to>
                                        <p:strVal val="visible"/>
                                      </p:to>
                                    </p:set>
                                    <p:animEffect transition="in" filter="blinds(horizontal)">
                                      <p:cBhvr>
                                        <p:cTn id="20" dur="500"/>
                                        <p:tgtEl>
                                          <p:spTgt spid="252933">
                                            <p:txEl>
                                              <p:charRg st="50" end="7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52933">
                                            <p:txEl>
                                              <p:charRg st="76" end="111"/>
                                            </p:txEl>
                                          </p:spTgt>
                                        </p:tgtEl>
                                        <p:attrNameLst>
                                          <p:attrName>style.visibility</p:attrName>
                                        </p:attrNameLst>
                                      </p:cBhvr>
                                      <p:to>
                                        <p:strVal val="visible"/>
                                      </p:to>
                                    </p:set>
                                    <p:animEffect transition="in" filter="blinds(horizontal)">
                                      <p:cBhvr>
                                        <p:cTn id="23" dur="500"/>
                                        <p:tgtEl>
                                          <p:spTgt spid="252933">
                                            <p:txEl>
                                              <p:charRg st="76" end="1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52933">
                                            <p:txEl>
                                              <p:charRg st="111" end="128"/>
                                            </p:txEl>
                                          </p:spTgt>
                                        </p:tgtEl>
                                        <p:attrNameLst>
                                          <p:attrName>style.visibility</p:attrName>
                                        </p:attrNameLst>
                                      </p:cBhvr>
                                      <p:to>
                                        <p:strVal val="visible"/>
                                      </p:to>
                                    </p:set>
                                    <p:animEffect transition="in" filter="blinds(horizontal)">
                                      <p:cBhvr>
                                        <p:cTn id="28" dur="500"/>
                                        <p:tgtEl>
                                          <p:spTgt spid="252933">
                                            <p:txEl>
                                              <p:charRg st="111" end="12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52933">
                                            <p:txEl>
                                              <p:charRg st="128" end="137"/>
                                            </p:txEl>
                                          </p:spTgt>
                                        </p:tgtEl>
                                        <p:attrNameLst>
                                          <p:attrName>style.visibility</p:attrName>
                                        </p:attrNameLst>
                                      </p:cBhvr>
                                      <p:to>
                                        <p:strVal val="visible"/>
                                      </p:to>
                                    </p:set>
                                    <p:animEffect transition="in" filter="blinds(horizontal)">
                                      <p:cBhvr>
                                        <p:cTn id="33" dur="500"/>
                                        <p:tgtEl>
                                          <p:spTgt spid="252933">
                                            <p:txEl>
                                              <p:charRg st="128" end="13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52933">
                                            <p:txEl>
                                              <p:charRg st="137" end="14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30" name="Rectangle 2"/>
          <p:cNvSpPr>
            <a:spLocks noGrp="1" noChangeArrowheads="1"/>
          </p:cNvSpPr>
          <p:nvPr>
            <p:ph type="title" idx="4294967295"/>
          </p:nvPr>
        </p:nvSpPr>
        <p:spPr>
          <a:xfrm>
            <a:off x="1344613"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多项式(polynomial)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5395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5395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245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53957" name="Rectangle 3"/>
          <p:cNvSpPr>
            <a:spLocks noGrp="1"/>
          </p:cNvSpPr>
          <p:nvPr>
            <p:ph sz="quarter" idx="1"/>
          </p:nvPr>
        </p:nvSpPr>
        <p:spPr>
          <a:xfrm>
            <a:off x="1182688" y="1412875"/>
            <a:ext cx="7350125"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90000"/>
              </a:lnSpc>
            </a:pPr>
            <a:r>
              <a:rPr lang="zh-CN" altLang="en-US" sz="2400" b="1" dirty="0">
                <a:latin typeface="Times New Roman" panose="02020603050405020304" pitchFamily="18" charset="0"/>
                <a:ea typeface="华文楷体" pitchFamily="2" charset="-122"/>
                <a:sym typeface="Arial" panose="020B0604020202020204" pitchFamily="34" charset="0"/>
              </a:rPr>
              <a:t>举例：求解多项式</a:t>
            </a:r>
            <a:r>
              <a:rPr lang="en-US" altLang="zh-CN" sz="2400" b="1" dirty="0">
                <a:latin typeface="Times New Roman" panose="02020603050405020304" pitchFamily="18" charset="0"/>
                <a:ea typeface="华文楷体" pitchFamily="2" charset="-122"/>
                <a:sym typeface="Arial" panose="020B0604020202020204" pitchFamily="34" charset="0"/>
              </a:rPr>
              <a:t>x4</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latin typeface="Times New Roman" panose="02020603050405020304" pitchFamily="18" charset="0"/>
                <a:ea typeface="华文楷体" pitchFamily="2" charset="-122"/>
                <a:sym typeface="Arial" panose="020B0604020202020204" pitchFamily="34" charset="0"/>
              </a:rPr>
              <a:t>12x3</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latin typeface="Times New Roman" panose="02020603050405020304" pitchFamily="18" charset="0"/>
                <a:ea typeface="华文楷体" pitchFamily="2" charset="-122"/>
                <a:sym typeface="Arial" panose="020B0604020202020204" pitchFamily="34" charset="0"/>
              </a:rPr>
              <a:t>25x</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latin typeface="Times New Roman" panose="02020603050405020304" pitchFamily="18" charset="0"/>
                <a:ea typeface="华文楷体" pitchFamily="2" charset="-122"/>
                <a:sym typeface="Arial" panose="020B0604020202020204" pitchFamily="34" charset="0"/>
              </a:rPr>
              <a:t>116</a:t>
            </a:r>
            <a:r>
              <a:rPr lang="zh-CN" altLang="en-US" sz="2400" b="1" dirty="0">
                <a:latin typeface="Times New Roman" panose="02020603050405020304" pitchFamily="18" charset="0"/>
                <a:ea typeface="华文楷体" pitchFamily="2" charset="-122"/>
                <a:sym typeface="Arial" panose="020B0604020202020204" pitchFamily="34" charset="0"/>
              </a:rPr>
              <a:t>的根</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&gt;&gt;p=[1  -12  0  25  116]</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p =</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1   -12     0    25   116</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&gt;&gt;r=roots(p)</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r =</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11.7473          </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2.7028          </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-1.2251 + 1.4672i</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-1.2251 - 1.4672i</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spcBef>
                <a:spcPct val="60000"/>
              </a:spcBef>
              <a:buFont typeface="Wingdings" panose="05000000000000000000" pitchFamily="2" charset="2"/>
              <a:buNone/>
            </a:pP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MATLAB</a:t>
            </a:r>
            <a:r>
              <a:rPr lang="zh-CN" altLang="en-US" sz="2400" b="1" dirty="0">
                <a:solidFill>
                  <a:schemeClr val="hlink"/>
                </a:solidFill>
                <a:latin typeface="Times New Roman" panose="02020603050405020304" pitchFamily="18" charset="0"/>
                <a:ea typeface="华文楷体" pitchFamily="2" charset="-122"/>
                <a:sym typeface="Arial" panose="020B0604020202020204" pitchFamily="34" charset="0"/>
              </a:rPr>
              <a:t>按惯例规定，多项式是行向量，根是列向量</a:t>
            </a:r>
            <a:endParaRPr lang="zh-CN" altLang="en-US" sz="2400" b="1" dirty="0">
              <a:solidFill>
                <a:schemeClr val="hlink"/>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3957">
                                            <p:txEl>
                                              <p:charRg st="0" end="26"/>
                                            </p:txEl>
                                          </p:spTgt>
                                        </p:tgtEl>
                                        <p:attrNameLst>
                                          <p:attrName>style.visibility</p:attrName>
                                        </p:attrNameLst>
                                      </p:cBhvr>
                                      <p:to>
                                        <p:strVal val="visible"/>
                                      </p:to>
                                    </p:set>
                                    <p:animEffect transition="in" filter="blinds(horizontal)">
                                      <p:cBhvr>
                                        <p:cTn id="7" dur="500"/>
                                        <p:tgtEl>
                                          <p:spTgt spid="253957">
                                            <p:txEl>
                                              <p:charRg st="0" end="2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3957">
                                            <p:txEl>
                                              <p:charRg st="26" end="51"/>
                                            </p:txEl>
                                          </p:spTgt>
                                        </p:tgtEl>
                                        <p:attrNameLst>
                                          <p:attrName>style.visibility</p:attrName>
                                        </p:attrNameLst>
                                      </p:cBhvr>
                                      <p:to>
                                        <p:strVal val="visible"/>
                                      </p:to>
                                    </p:set>
                                    <p:animEffect transition="in" filter="blinds(horizontal)">
                                      <p:cBhvr>
                                        <p:cTn id="12" dur="500"/>
                                        <p:tgtEl>
                                          <p:spTgt spid="253957">
                                            <p:txEl>
                                              <p:charRg st="26" end="5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3957">
                                            <p:txEl>
                                              <p:charRg st="51" end="55"/>
                                            </p:txEl>
                                          </p:spTgt>
                                        </p:tgtEl>
                                        <p:attrNameLst>
                                          <p:attrName>style.visibility</p:attrName>
                                        </p:attrNameLst>
                                      </p:cBhvr>
                                      <p:to>
                                        <p:strVal val="visible"/>
                                      </p:to>
                                    </p:set>
                                    <p:animEffect transition="in" filter="blinds(horizontal)">
                                      <p:cBhvr>
                                        <p:cTn id="17" dur="500"/>
                                        <p:tgtEl>
                                          <p:spTgt spid="253957">
                                            <p:txEl>
                                              <p:charRg st="51" end="5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53957">
                                            <p:txEl>
                                              <p:charRg st="55" end="86"/>
                                            </p:txEl>
                                          </p:spTgt>
                                        </p:tgtEl>
                                        <p:attrNameLst>
                                          <p:attrName>style.visibility</p:attrName>
                                        </p:attrNameLst>
                                      </p:cBhvr>
                                      <p:to>
                                        <p:strVal val="visible"/>
                                      </p:to>
                                    </p:set>
                                    <p:animEffect transition="in" filter="blinds(horizontal)">
                                      <p:cBhvr>
                                        <p:cTn id="20" dur="500"/>
                                        <p:tgtEl>
                                          <p:spTgt spid="253957">
                                            <p:txEl>
                                              <p:charRg st="55" end="8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53957">
                                            <p:txEl>
                                              <p:charRg st="86" end="99"/>
                                            </p:txEl>
                                          </p:spTgt>
                                        </p:tgtEl>
                                        <p:attrNameLst>
                                          <p:attrName>style.visibility</p:attrName>
                                        </p:attrNameLst>
                                      </p:cBhvr>
                                      <p:to>
                                        <p:strVal val="visible"/>
                                      </p:to>
                                    </p:set>
                                    <p:animEffect transition="in" filter="blinds(horizontal)">
                                      <p:cBhvr>
                                        <p:cTn id="25" dur="500"/>
                                        <p:tgtEl>
                                          <p:spTgt spid="253957">
                                            <p:txEl>
                                              <p:charRg st="86" end="9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53957">
                                            <p:txEl>
                                              <p:charRg st="99" end="103"/>
                                            </p:txEl>
                                          </p:spTgt>
                                        </p:tgtEl>
                                        <p:attrNameLst>
                                          <p:attrName>style.visibility</p:attrName>
                                        </p:attrNameLst>
                                      </p:cBhvr>
                                      <p:to>
                                        <p:strVal val="visible"/>
                                      </p:to>
                                    </p:set>
                                    <p:animEffect transition="in" filter="blinds(horizontal)">
                                      <p:cBhvr>
                                        <p:cTn id="30" dur="500"/>
                                        <p:tgtEl>
                                          <p:spTgt spid="253957">
                                            <p:txEl>
                                              <p:charRg st="99" end="103"/>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53957">
                                            <p:txEl>
                                              <p:charRg st="103" end="123"/>
                                            </p:txEl>
                                          </p:spTgt>
                                        </p:tgtEl>
                                        <p:attrNameLst>
                                          <p:attrName>style.visibility</p:attrName>
                                        </p:attrNameLst>
                                      </p:cBhvr>
                                      <p:to>
                                        <p:strVal val="visible"/>
                                      </p:to>
                                    </p:set>
                                    <p:animEffect transition="in" filter="blinds(horizontal)">
                                      <p:cBhvr>
                                        <p:cTn id="33" dur="500"/>
                                        <p:tgtEl>
                                          <p:spTgt spid="253957">
                                            <p:txEl>
                                              <p:charRg st="103" end="123"/>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53957">
                                            <p:txEl>
                                              <p:charRg st="123" end="143"/>
                                            </p:txEl>
                                          </p:spTgt>
                                        </p:tgtEl>
                                        <p:attrNameLst>
                                          <p:attrName>style.visibility</p:attrName>
                                        </p:attrNameLst>
                                      </p:cBhvr>
                                      <p:to>
                                        <p:strVal val="visible"/>
                                      </p:to>
                                    </p:set>
                                    <p:animEffect transition="in" filter="blinds(horizontal)">
                                      <p:cBhvr>
                                        <p:cTn id="36" dur="500"/>
                                        <p:tgtEl>
                                          <p:spTgt spid="253957">
                                            <p:txEl>
                                              <p:charRg st="123" end="143"/>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53957">
                                            <p:txEl>
                                              <p:charRg st="143" end="163"/>
                                            </p:txEl>
                                          </p:spTgt>
                                        </p:tgtEl>
                                        <p:attrNameLst>
                                          <p:attrName>style.visibility</p:attrName>
                                        </p:attrNameLst>
                                      </p:cBhvr>
                                      <p:to>
                                        <p:strVal val="visible"/>
                                      </p:to>
                                    </p:set>
                                    <p:animEffect transition="in" filter="blinds(horizontal)">
                                      <p:cBhvr>
                                        <p:cTn id="39" dur="500"/>
                                        <p:tgtEl>
                                          <p:spTgt spid="253957">
                                            <p:txEl>
                                              <p:charRg st="143" end="163"/>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253957">
                                            <p:txEl>
                                              <p:charRg st="163" end="183"/>
                                            </p:txEl>
                                          </p:spTgt>
                                        </p:tgtEl>
                                        <p:attrNameLst>
                                          <p:attrName>style.visibility</p:attrName>
                                        </p:attrNameLst>
                                      </p:cBhvr>
                                      <p:to>
                                        <p:strVal val="visible"/>
                                      </p:to>
                                    </p:set>
                                    <p:animEffect transition="in" filter="blinds(horizontal)">
                                      <p:cBhvr>
                                        <p:cTn id="42" dur="500"/>
                                        <p:tgtEl>
                                          <p:spTgt spid="253957">
                                            <p:txEl>
                                              <p:charRg st="163" end="18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53957">
                                            <p:txEl>
                                              <p:charRg st="183" end="209"/>
                                            </p:txEl>
                                          </p:spTgt>
                                        </p:tgtEl>
                                        <p:attrNameLst>
                                          <p:attrName>style.visibility</p:attrName>
                                        </p:attrNameLst>
                                      </p:cBhvr>
                                      <p:to>
                                        <p:strVal val="visible"/>
                                      </p:to>
                                    </p:set>
                                    <p:animEffect transition="in" filter="blinds(horizontal)">
                                      <p:cBhvr>
                                        <p:cTn id="47" dur="500"/>
                                        <p:tgtEl>
                                          <p:spTgt spid="253957">
                                            <p:txEl>
                                              <p:charRg st="183" end="20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3954"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多项式(polynomial)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5497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5498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246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54981"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110000"/>
              </a:lnSpc>
            </a:pPr>
            <a:r>
              <a:rPr lang="zh-CN" altLang="en-US" sz="2400" b="1" dirty="0">
                <a:latin typeface="Times New Roman" panose="02020603050405020304" pitchFamily="18" charset="0"/>
                <a:ea typeface="华文楷体" pitchFamily="2" charset="-122"/>
                <a:sym typeface="Arial" panose="020B0604020202020204" pitchFamily="34" charset="0"/>
              </a:rPr>
              <a:t>已知多项式的根，求解多项式 ？</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pPr>
            <a:r>
              <a:rPr lang="zh-CN" altLang="en-US" sz="2000" b="1" dirty="0">
                <a:latin typeface="Times New Roman" panose="02020603050405020304" pitchFamily="18" charset="0"/>
                <a:ea typeface="华文楷体" pitchFamily="2" charset="-122"/>
                <a:sym typeface="Arial" panose="020B0604020202020204" pitchFamily="34" charset="0"/>
              </a:rPr>
              <a:t>能！</a:t>
            </a:r>
            <a:endParaRPr lang="zh-CN"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pPr>
            <a:r>
              <a:rPr lang="zh-CN" altLang="en-US" sz="2000" b="1" dirty="0">
                <a:latin typeface="Times New Roman" panose="02020603050405020304" pitchFamily="18" charset="0"/>
                <a:ea typeface="华文楷体" pitchFamily="2" charset="-122"/>
                <a:sym typeface="Arial" panose="020B0604020202020204" pitchFamily="34" charset="0"/>
              </a:rPr>
              <a:t>使用</a:t>
            </a:r>
            <a:r>
              <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rPr>
              <a:t>poly</a:t>
            </a:r>
            <a:r>
              <a:rPr lang="zh-CN" altLang="en-US" sz="2000" b="1" dirty="0">
                <a:latin typeface="Times New Roman" panose="02020603050405020304" pitchFamily="18" charset="0"/>
                <a:ea typeface="华文楷体" pitchFamily="2" charset="-122"/>
                <a:sym typeface="Arial" panose="020B0604020202020204" pitchFamily="34" charset="0"/>
              </a:rPr>
              <a:t>指令 </a:t>
            </a:r>
            <a:endParaRPr lang="zh-CN"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buNone/>
            </a:pPr>
            <a:endParaRPr lang="zh-CN" altLang="en-US" sz="20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110000"/>
              </a:lnSpc>
            </a:pPr>
            <a:r>
              <a:rPr lang="zh-CN" altLang="en-US" sz="2400" b="1" dirty="0">
                <a:latin typeface="Times New Roman" panose="02020603050405020304" pitchFamily="18" charset="0"/>
                <a:ea typeface="华文楷体" pitchFamily="2" charset="-122"/>
                <a:sym typeface="Arial" panose="020B0604020202020204" pitchFamily="34" charset="0"/>
              </a:rPr>
              <a:t>举例：由上例所得的根求其多项式</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&gt;&gt;</a:t>
            </a:r>
            <a:r>
              <a:rPr lang="pt-BR" altLang="en-US" sz="2000" b="1" dirty="0">
                <a:latin typeface="Times New Roman" panose="02020603050405020304" pitchFamily="18" charset="0"/>
                <a:ea typeface="华文楷体" pitchFamily="2" charset="-122"/>
                <a:sym typeface="Arial" panose="020B0604020202020204" pitchFamily="34" charset="0"/>
              </a:rPr>
              <a:t> pp=poly(r)</a:t>
            </a:r>
            <a:endParaRPr lang="pt-BR"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buFont typeface="Wingdings" panose="05000000000000000000" pitchFamily="2" charset="2"/>
              <a:buNone/>
            </a:pPr>
            <a:r>
              <a:rPr lang="pt-BR" altLang="en-US" sz="2000" b="1" dirty="0">
                <a:latin typeface="Times New Roman" panose="02020603050405020304" pitchFamily="18" charset="0"/>
                <a:ea typeface="华文楷体" pitchFamily="2" charset="-122"/>
                <a:sym typeface="Arial" panose="020B0604020202020204" pitchFamily="34" charset="0"/>
              </a:rPr>
              <a:t>pp =</a:t>
            </a:r>
            <a:endParaRPr lang="pt-BR"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buFont typeface="Wingdings" panose="05000000000000000000" pitchFamily="2" charset="2"/>
              <a:buNone/>
            </a:pPr>
            <a:r>
              <a:rPr lang="pt-BR" altLang="en-US" sz="2000" b="1" dirty="0">
                <a:latin typeface="Times New Roman" panose="02020603050405020304" pitchFamily="18" charset="0"/>
                <a:ea typeface="华文楷体" pitchFamily="2" charset="-122"/>
                <a:sym typeface="Arial" panose="020B0604020202020204" pitchFamily="34" charset="0"/>
              </a:rPr>
              <a:t>    1.0000  -12.0000   -0.0000   25.0000  116.0000</a:t>
            </a:r>
            <a:endParaRPr lang="pt-BR"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buFont typeface="Wingdings" panose="05000000000000000000" pitchFamily="2" charset="2"/>
              <a:buNone/>
            </a:pPr>
            <a:endParaRPr lang="pt-BR"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10000"/>
              </a:lnSpc>
              <a:buFont typeface="Wingdings" panose="05000000000000000000" pitchFamily="2" charset="2"/>
              <a:buNone/>
            </a:pPr>
            <a:r>
              <a:rPr lang="zh-CN" altLang="en-US" sz="2400" b="1" dirty="0">
                <a:solidFill>
                  <a:schemeClr val="hlink"/>
                </a:solidFill>
                <a:latin typeface="Times New Roman" panose="02020603050405020304" pitchFamily="18" charset="0"/>
                <a:ea typeface="华文楷体" pitchFamily="2" charset="-122"/>
                <a:sym typeface="Arial" panose="020B0604020202020204" pitchFamily="34" charset="0"/>
              </a:rPr>
              <a:t>即：</a:t>
            </a: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x4</a:t>
            </a:r>
            <a:r>
              <a:rPr lang="zh-CN" altLang="en-US" sz="2400" b="1" dirty="0">
                <a:solidFill>
                  <a:schemeClr val="hlink"/>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12x3</a:t>
            </a:r>
            <a:r>
              <a:rPr lang="zh-CN" altLang="en-US" sz="2400" b="1" dirty="0">
                <a:solidFill>
                  <a:schemeClr val="hlink"/>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25x</a:t>
            </a:r>
            <a:r>
              <a:rPr lang="zh-CN" altLang="en-US" sz="2400" b="1" dirty="0">
                <a:solidFill>
                  <a:schemeClr val="hlink"/>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116</a:t>
            </a:r>
            <a:endPar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4981">
                                            <p:txEl>
                                              <p:charRg st="0" end="16"/>
                                            </p:txEl>
                                          </p:spTgt>
                                        </p:tgtEl>
                                        <p:attrNameLst>
                                          <p:attrName>style.visibility</p:attrName>
                                        </p:attrNameLst>
                                      </p:cBhvr>
                                      <p:to>
                                        <p:strVal val="visible"/>
                                      </p:to>
                                    </p:set>
                                    <p:animEffect transition="in" filter="blinds(horizontal)">
                                      <p:cBhvr>
                                        <p:cTn id="7" dur="500"/>
                                        <p:tgtEl>
                                          <p:spTgt spid="254981">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4981">
                                            <p:txEl>
                                              <p:charRg st="16" end="19"/>
                                            </p:txEl>
                                          </p:spTgt>
                                        </p:tgtEl>
                                        <p:attrNameLst>
                                          <p:attrName>style.visibility</p:attrName>
                                        </p:attrNameLst>
                                      </p:cBhvr>
                                      <p:to>
                                        <p:strVal val="visible"/>
                                      </p:to>
                                    </p:set>
                                    <p:animEffect transition="in" filter="blinds(horizontal)">
                                      <p:cBhvr>
                                        <p:cTn id="12" dur="500"/>
                                        <p:tgtEl>
                                          <p:spTgt spid="254981">
                                            <p:txEl>
                                              <p:charRg st="16" end="1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4981">
                                            <p:txEl>
                                              <p:charRg st="19" end="29"/>
                                            </p:txEl>
                                          </p:spTgt>
                                        </p:tgtEl>
                                        <p:attrNameLst>
                                          <p:attrName>style.visibility</p:attrName>
                                        </p:attrNameLst>
                                      </p:cBhvr>
                                      <p:to>
                                        <p:strVal val="visible"/>
                                      </p:to>
                                    </p:set>
                                    <p:animEffect transition="in" filter="blinds(horizontal)">
                                      <p:cBhvr>
                                        <p:cTn id="17" dur="500"/>
                                        <p:tgtEl>
                                          <p:spTgt spid="254981">
                                            <p:txEl>
                                              <p:charRg st="19" end="2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4981">
                                            <p:txEl>
                                              <p:charRg st="30" end="46"/>
                                            </p:txEl>
                                          </p:spTgt>
                                        </p:tgtEl>
                                        <p:attrNameLst>
                                          <p:attrName>style.visibility</p:attrName>
                                        </p:attrNameLst>
                                      </p:cBhvr>
                                      <p:to>
                                        <p:strVal val="visible"/>
                                      </p:to>
                                    </p:set>
                                    <p:animEffect transition="in" filter="blinds(horizontal)">
                                      <p:cBhvr>
                                        <p:cTn id="22" dur="500"/>
                                        <p:tgtEl>
                                          <p:spTgt spid="254981">
                                            <p:txEl>
                                              <p:charRg st="30" end="4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4981">
                                            <p:txEl>
                                              <p:charRg st="46" end="60"/>
                                            </p:txEl>
                                          </p:spTgt>
                                        </p:tgtEl>
                                        <p:attrNameLst>
                                          <p:attrName>style.visibility</p:attrName>
                                        </p:attrNameLst>
                                      </p:cBhvr>
                                      <p:to>
                                        <p:strVal val="visible"/>
                                      </p:to>
                                    </p:set>
                                    <p:animEffect transition="in" filter="blinds(horizontal)">
                                      <p:cBhvr>
                                        <p:cTn id="27" dur="500"/>
                                        <p:tgtEl>
                                          <p:spTgt spid="254981">
                                            <p:txEl>
                                              <p:charRg st="46" end="6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4981">
                                            <p:txEl>
                                              <p:charRg st="60" end="65"/>
                                            </p:txEl>
                                          </p:spTgt>
                                        </p:tgtEl>
                                        <p:attrNameLst>
                                          <p:attrName>style.visibility</p:attrName>
                                        </p:attrNameLst>
                                      </p:cBhvr>
                                      <p:to>
                                        <p:strVal val="visible"/>
                                      </p:to>
                                    </p:set>
                                    <p:animEffect transition="in" filter="blinds(horizontal)">
                                      <p:cBhvr>
                                        <p:cTn id="32" dur="500"/>
                                        <p:tgtEl>
                                          <p:spTgt spid="254981">
                                            <p:txEl>
                                              <p:charRg st="60" end="6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54981">
                                            <p:txEl>
                                              <p:charRg st="65" end="116"/>
                                            </p:txEl>
                                          </p:spTgt>
                                        </p:tgtEl>
                                        <p:attrNameLst>
                                          <p:attrName>style.visibility</p:attrName>
                                        </p:attrNameLst>
                                      </p:cBhvr>
                                      <p:to>
                                        <p:strVal val="visible"/>
                                      </p:to>
                                    </p:set>
                                    <p:animEffect transition="in" filter="blinds(horizontal)">
                                      <p:cBhvr>
                                        <p:cTn id="35" dur="500"/>
                                        <p:tgtEl>
                                          <p:spTgt spid="254981">
                                            <p:txEl>
                                              <p:charRg st="65" end="11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54981">
                                            <p:txEl>
                                              <p:charRg st="117" end="135"/>
                                            </p:txEl>
                                          </p:spTgt>
                                        </p:tgtEl>
                                        <p:attrNameLst>
                                          <p:attrName>style.visibility</p:attrName>
                                        </p:attrNameLst>
                                      </p:cBhvr>
                                      <p:to>
                                        <p:strVal val="visible"/>
                                      </p:to>
                                    </p:set>
                                    <p:animEffect transition="in" filter="blinds(horizontal)">
                                      <p:cBhvr>
                                        <p:cTn id="38" dur="500"/>
                                        <p:tgtEl>
                                          <p:spTgt spid="254981">
                                            <p:txEl>
                                              <p:charRg st="117" end="1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4978"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多项式(polynomial)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5600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5600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247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5600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r>
              <a:rPr lang="zh-CN" altLang="en-US" sz="2400" b="1" dirty="0">
                <a:latin typeface="Times New Roman" panose="02020603050405020304" pitchFamily="18" charset="0"/>
                <a:ea typeface="华文楷体" pitchFamily="2" charset="-122"/>
                <a:sym typeface="Arial" panose="020B0604020202020204" pitchFamily="34" charset="0"/>
              </a:rPr>
              <a:t>多项式的乘法</a:t>
            </a:r>
            <a:r>
              <a:rPr lang="en-US" altLang="zh-CN" sz="2400" b="1" dirty="0">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conv</a:t>
            </a:r>
            <a:r>
              <a:rPr lang="zh-CN" altLang="en-US" sz="2400" b="1" dirty="0">
                <a:latin typeface="Times New Roman" panose="02020603050405020304" pitchFamily="18" charset="0"/>
                <a:ea typeface="华文楷体" pitchFamily="2" charset="-122"/>
                <a:sym typeface="Arial" panose="020B0604020202020204" pitchFamily="34" charset="0"/>
              </a:rPr>
              <a:t>指令</a:t>
            </a:r>
            <a:r>
              <a:rPr lang="en-US" altLang="zh-CN" sz="2400" b="1" dirty="0">
                <a:latin typeface="Times New Roman" panose="02020603050405020304" pitchFamily="18" charset="0"/>
                <a:ea typeface="华文楷体" pitchFamily="2" charset="-122"/>
                <a:sym typeface="Arial" panose="020B0604020202020204" pitchFamily="34" charset="0"/>
              </a:rPr>
              <a:t>) </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spcBef>
                <a:spcPct val="60000"/>
              </a:spcBef>
            </a:pPr>
            <a:r>
              <a:rPr lang="zh-CN" altLang="en-US" sz="2400" b="1" dirty="0">
                <a:latin typeface="Times New Roman" panose="02020603050405020304" pitchFamily="18" charset="0"/>
                <a:ea typeface="华文楷体" pitchFamily="2" charset="-122"/>
                <a:sym typeface="Arial" panose="020B0604020202020204" pitchFamily="34" charset="0"/>
              </a:rPr>
              <a:t>举例：多项式</a:t>
            </a:r>
            <a:r>
              <a:rPr lang="en-US" altLang="zh-CN" sz="2400" b="1" dirty="0">
                <a:latin typeface="Times New Roman" panose="02020603050405020304" pitchFamily="18" charset="0"/>
                <a:ea typeface="华文楷体" pitchFamily="2" charset="-122"/>
                <a:sym typeface="Arial" panose="020B0604020202020204" pitchFamily="34" charset="0"/>
              </a:rPr>
              <a:t>a(x)=x3</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latin typeface="Times New Roman" panose="02020603050405020304" pitchFamily="18" charset="0"/>
                <a:ea typeface="华文楷体" pitchFamily="2" charset="-122"/>
                <a:sym typeface="Arial" panose="020B0604020202020204" pitchFamily="34" charset="0"/>
              </a:rPr>
              <a:t>2x2</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latin typeface="Times New Roman" panose="02020603050405020304" pitchFamily="18" charset="0"/>
                <a:ea typeface="华文楷体" pitchFamily="2" charset="-122"/>
                <a:sym typeface="Arial" panose="020B0604020202020204" pitchFamily="34" charset="0"/>
              </a:rPr>
              <a:t>3x</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latin typeface="Times New Roman" panose="02020603050405020304" pitchFamily="18" charset="0"/>
                <a:ea typeface="华文楷体" pitchFamily="2" charset="-122"/>
                <a:sym typeface="Arial" panose="020B0604020202020204" pitchFamily="34" charset="0"/>
              </a:rPr>
              <a:t>4</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a:t>
            </a:r>
            <a:r>
              <a:rPr lang="zh-CN" altLang="en-US" sz="2400" b="1" dirty="0">
                <a:latin typeface="Times New Roman" panose="02020603050405020304" pitchFamily="18" charset="0"/>
                <a:ea typeface="华文楷体" pitchFamily="2" charset="-122"/>
                <a:sym typeface="Arial" panose="020B0604020202020204" pitchFamily="34" charset="0"/>
              </a:rPr>
              <a:t>和</a:t>
            </a:r>
            <a:r>
              <a:rPr lang="en-US" altLang="zh-CN" sz="2400" b="1" dirty="0">
                <a:latin typeface="Times New Roman" panose="02020603050405020304" pitchFamily="18" charset="0"/>
                <a:ea typeface="华文楷体" pitchFamily="2" charset="-122"/>
                <a:sym typeface="Arial" panose="020B0604020202020204" pitchFamily="34" charset="0"/>
              </a:rPr>
              <a:t>b(x)= x3</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latin typeface="Times New Roman" panose="02020603050405020304" pitchFamily="18" charset="0"/>
                <a:ea typeface="华文楷体" pitchFamily="2" charset="-122"/>
                <a:sym typeface="Arial" panose="020B0604020202020204" pitchFamily="34" charset="0"/>
              </a:rPr>
              <a:t>4x2</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latin typeface="Times New Roman" panose="02020603050405020304" pitchFamily="18" charset="0"/>
                <a:ea typeface="华文楷体" pitchFamily="2" charset="-122"/>
                <a:sym typeface="Arial" panose="020B0604020202020204" pitchFamily="34" charset="0"/>
              </a:rPr>
              <a:t>9x</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latin typeface="Times New Roman" panose="02020603050405020304" pitchFamily="18" charset="0"/>
                <a:ea typeface="华文楷体" pitchFamily="2" charset="-122"/>
                <a:sym typeface="Arial" panose="020B0604020202020204" pitchFamily="34" charset="0"/>
              </a:rPr>
              <a:t>16</a:t>
            </a:r>
            <a:r>
              <a:rPr lang="zh-CN" altLang="en-US" sz="2400" b="1" dirty="0">
                <a:latin typeface="Times New Roman" panose="02020603050405020304" pitchFamily="18" charset="0"/>
                <a:ea typeface="华文楷体" pitchFamily="2" charset="-122"/>
                <a:sym typeface="Arial" panose="020B0604020202020204" pitchFamily="34" charset="0"/>
              </a:rPr>
              <a:t>的乘积。</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endParaRPr lang="zh-CN" altLang="en-US" sz="24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&gt;&gt; a=[1  2  3  4] ;  b=[1  4  9  16];</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&gt;&gt; c=conv(a, b)</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c =</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     1     6    20    50    75    84    64</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spcBef>
                <a:spcPct val="60000"/>
              </a:spcBef>
              <a:buFont typeface="Wingdings" panose="05000000000000000000" pitchFamily="2" charset="2"/>
              <a:buNone/>
            </a:pPr>
            <a:r>
              <a:rPr lang="zh-CN" altLang="en-US" sz="2400" b="1" dirty="0">
                <a:solidFill>
                  <a:schemeClr val="hlink"/>
                </a:solidFill>
                <a:latin typeface="Times New Roman" panose="02020603050405020304" pitchFamily="18" charset="0"/>
                <a:ea typeface="华文楷体" pitchFamily="2" charset="-122"/>
                <a:sym typeface="Arial" panose="020B0604020202020204" pitchFamily="34" charset="0"/>
              </a:rPr>
              <a:t>两个以上的多项式的乘法需要重复使用</a:t>
            </a:r>
            <a:r>
              <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rPr>
              <a:t>conv. </a:t>
            </a:r>
            <a:endParaRPr lang="en-US" altLang="zh-CN" sz="2400" b="1" dirty="0">
              <a:solidFill>
                <a:schemeClr val="hlink"/>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05">
                                            <p:txEl>
                                              <p:charRg st="0" end="16"/>
                                            </p:txEl>
                                          </p:spTgt>
                                        </p:tgtEl>
                                        <p:attrNameLst>
                                          <p:attrName>style.visibility</p:attrName>
                                        </p:attrNameLst>
                                      </p:cBhvr>
                                      <p:to>
                                        <p:strVal val="visible"/>
                                      </p:to>
                                    </p:set>
                                    <p:animEffect transition="in" filter="blinds(horizontal)">
                                      <p:cBhvr>
                                        <p:cTn id="7" dur="500"/>
                                        <p:tgtEl>
                                          <p:spTgt spid="256005">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6005">
                                            <p:txEl>
                                              <p:charRg st="16" end="39"/>
                                            </p:txEl>
                                          </p:spTgt>
                                        </p:tgtEl>
                                        <p:attrNameLst>
                                          <p:attrName>style.visibility</p:attrName>
                                        </p:attrNameLst>
                                      </p:cBhvr>
                                      <p:to>
                                        <p:strVal val="visible"/>
                                      </p:to>
                                    </p:set>
                                    <p:animEffect transition="in" filter="blinds(horizontal)">
                                      <p:cBhvr>
                                        <p:cTn id="12" dur="500"/>
                                        <p:tgtEl>
                                          <p:spTgt spid="256005">
                                            <p:txEl>
                                              <p:charRg st="16" end="39"/>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56005">
                                            <p:txEl>
                                              <p:charRg st="39" end="75"/>
                                            </p:txEl>
                                          </p:spTgt>
                                        </p:tgtEl>
                                        <p:attrNameLst>
                                          <p:attrName>style.visibility</p:attrName>
                                        </p:attrNameLst>
                                      </p:cBhvr>
                                      <p:to>
                                        <p:strVal val="visible"/>
                                      </p:to>
                                    </p:set>
                                    <p:animEffect transition="in" filter="blinds(horizontal)">
                                      <p:cBhvr>
                                        <p:cTn id="15" dur="500"/>
                                        <p:tgtEl>
                                          <p:spTgt spid="256005">
                                            <p:txEl>
                                              <p:charRg st="39" end="7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56005">
                                            <p:txEl>
                                              <p:charRg st="76" end="114"/>
                                            </p:txEl>
                                          </p:spTgt>
                                        </p:tgtEl>
                                        <p:attrNameLst>
                                          <p:attrName>style.visibility</p:attrName>
                                        </p:attrNameLst>
                                      </p:cBhvr>
                                      <p:to>
                                        <p:strVal val="visible"/>
                                      </p:to>
                                    </p:set>
                                    <p:animEffect transition="in" filter="blinds(horizontal)">
                                      <p:cBhvr>
                                        <p:cTn id="20" dur="500"/>
                                        <p:tgtEl>
                                          <p:spTgt spid="256005">
                                            <p:txEl>
                                              <p:charRg st="76" end="11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56005">
                                            <p:txEl>
                                              <p:charRg st="114" end="130"/>
                                            </p:txEl>
                                          </p:spTgt>
                                        </p:tgtEl>
                                        <p:attrNameLst>
                                          <p:attrName>style.visibility</p:attrName>
                                        </p:attrNameLst>
                                      </p:cBhvr>
                                      <p:to>
                                        <p:strVal val="visible"/>
                                      </p:to>
                                    </p:set>
                                    <p:animEffect transition="in" filter="blinds(horizontal)">
                                      <p:cBhvr>
                                        <p:cTn id="23" dur="500"/>
                                        <p:tgtEl>
                                          <p:spTgt spid="256005">
                                            <p:txEl>
                                              <p:charRg st="114" end="13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56005">
                                            <p:txEl>
                                              <p:charRg st="130" end="134"/>
                                            </p:txEl>
                                          </p:spTgt>
                                        </p:tgtEl>
                                        <p:attrNameLst>
                                          <p:attrName>style.visibility</p:attrName>
                                        </p:attrNameLst>
                                      </p:cBhvr>
                                      <p:to>
                                        <p:strVal val="visible"/>
                                      </p:to>
                                    </p:set>
                                    <p:animEffect transition="in" filter="blinds(horizontal)">
                                      <p:cBhvr>
                                        <p:cTn id="28" dur="500"/>
                                        <p:tgtEl>
                                          <p:spTgt spid="256005">
                                            <p:txEl>
                                              <p:charRg st="130" end="13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56005">
                                            <p:txEl>
                                              <p:charRg st="134" end="177"/>
                                            </p:txEl>
                                          </p:spTgt>
                                        </p:tgtEl>
                                        <p:attrNameLst>
                                          <p:attrName>style.visibility</p:attrName>
                                        </p:attrNameLst>
                                      </p:cBhvr>
                                      <p:to>
                                        <p:strVal val="visible"/>
                                      </p:to>
                                    </p:set>
                                    <p:animEffect transition="in" filter="blinds(horizontal)">
                                      <p:cBhvr>
                                        <p:cTn id="31" dur="500"/>
                                        <p:tgtEl>
                                          <p:spTgt spid="256005">
                                            <p:txEl>
                                              <p:charRg st="134" end="17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56005">
                                            <p:txEl>
                                              <p:charRg st="178" end="202"/>
                                            </p:txEl>
                                          </p:spTgt>
                                        </p:tgtEl>
                                        <p:attrNameLst>
                                          <p:attrName>style.visibility</p:attrName>
                                        </p:attrNameLst>
                                      </p:cBhvr>
                                      <p:to>
                                        <p:strVal val="visible"/>
                                      </p:to>
                                    </p:set>
                                    <p:animEffect transition="in" filter="blinds(horizontal)">
                                      <p:cBhvr>
                                        <p:cTn id="36" dur="500"/>
                                        <p:tgtEl>
                                          <p:spTgt spid="256005">
                                            <p:txEl>
                                              <p:charRg st="178" end="20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2"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多项式(polynomial)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5702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5702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248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57029" name="Rectangle 3"/>
          <p:cNvSpPr>
            <a:spLocks noGrp="1"/>
          </p:cNvSpPr>
          <p:nvPr>
            <p:ph sz="quarter" idx="1"/>
          </p:nvPr>
        </p:nvSpPr>
        <p:spPr>
          <a:xfrm>
            <a:off x="1182688" y="1341438"/>
            <a:ext cx="7772400" cy="496728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多项式加法</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b="1" dirty="0">
                <a:latin typeface="Times New Roman" panose="02020603050405020304" pitchFamily="18" charset="0"/>
                <a:ea typeface="华文楷体" pitchFamily="2" charset="-122"/>
                <a:sym typeface="Arial" panose="020B0604020202020204" pitchFamily="34" charset="0"/>
              </a:rPr>
              <a:t> MATLAB</a:t>
            </a:r>
            <a:r>
              <a:rPr lang="zh-CN" altLang="en-US" b="1" dirty="0">
                <a:latin typeface="Times New Roman" panose="02020603050405020304" pitchFamily="18" charset="0"/>
                <a:ea typeface="华文楷体" pitchFamily="2" charset="-122"/>
                <a:sym typeface="Arial" panose="020B0604020202020204" pitchFamily="34" charset="0"/>
              </a:rPr>
              <a:t>没有提供进行加法运算的函数。</a:t>
            </a:r>
            <a:endParaRPr lang="zh-CN" altLang="en-US"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r>
              <a:rPr lang="zh-CN" altLang="en-US" b="1" dirty="0">
                <a:latin typeface="Times New Roman" panose="02020603050405020304" pitchFamily="18" charset="0"/>
                <a:ea typeface="华文楷体" pitchFamily="2" charset="-122"/>
                <a:sym typeface="Arial" panose="020B0604020202020204" pitchFamily="34" charset="0"/>
              </a:rPr>
              <a:t>如果两个多项式向量大小相同，标准的数组加法有效。把多项式</a:t>
            </a:r>
            <a:r>
              <a:rPr lang="en-US" altLang="zh-CN" b="1" dirty="0">
                <a:latin typeface="Times New Roman" panose="02020603050405020304" pitchFamily="18" charset="0"/>
                <a:ea typeface="华文楷体" pitchFamily="2" charset="-122"/>
                <a:sym typeface="Arial" panose="020B0604020202020204" pitchFamily="34" charset="0"/>
              </a:rPr>
              <a:t>a(x)</a:t>
            </a:r>
            <a:r>
              <a:rPr lang="zh-CN" altLang="en-US" b="1" dirty="0">
                <a:latin typeface="Times New Roman" panose="02020603050405020304" pitchFamily="18" charset="0"/>
                <a:ea typeface="华文楷体" pitchFamily="2" charset="-122"/>
                <a:sym typeface="Arial" panose="020B0604020202020204" pitchFamily="34" charset="0"/>
              </a:rPr>
              <a:t>与上面给出的</a:t>
            </a:r>
            <a:r>
              <a:rPr lang="en-US" altLang="zh-CN" b="1" dirty="0">
                <a:latin typeface="Times New Roman" panose="02020603050405020304" pitchFamily="18" charset="0"/>
                <a:ea typeface="华文楷体" pitchFamily="2" charset="-122"/>
                <a:sym typeface="Arial" panose="020B0604020202020204" pitchFamily="34" charset="0"/>
              </a:rPr>
              <a:t>b(x)</a:t>
            </a:r>
            <a:r>
              <a:rPr lang="zh-CN" altLang="en-US" b="1" dirty="0">
                <a:latin typeface="Times New Roman" panose="02020603050405020304" pitchFamily="18" charset="0"/>
                <a:ea typeface="华文楷体" pitchFamily="2" charset="-122"/>
                <a:sym typeface="Arial" panose="020B0604020202020204" pitchFamily="34" charset="0"/>
              </a:rPr>
              <a:t>相加。</a:t>
            </a:r>
            <a:r>
              <a:rPr lang="zh-CN" altLang="en-US" sz="2400" b="1" dirty="0">
                <a:latin typeface="Times New Roman" panose="02020603050405020304" pitchFamily="18" charset="0"/>
                <a:ea typeface="华文楷体" pitchFamily="2" charset="-122"/>
                <a:sym typeface="Arial" panose="020B0604020202020204" pitchFamily="34" charset="0"/>
              </a:rPr>
              <a:t> </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pt-BR" altLang="en-US" b="1" dirty="0">
                <a:latin typeface="Times New Roman" panose="02020603050405020304" pitchFamily="18" charset="0"/>
                <a:ea typeface="华文楷体" pitchFamily="2" charset="-122"/>
                <a:sym typeface="Arial" panose="020B0604020202020204" pitchFamily="34" charset="0"/>
              </a:rPr>
              <a:t>&gt;&gt; d=a+b</a:t>
            </a:r>
            <a:endParaRPr lang="pt-BR" altLang="en-US"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rPr>
              <a:t>d =</a:t>
            </a:r>
            <a:endPar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rPr>
              <a:t>     2     6    12    20</a:t>
            </a:r>
            <a:endPar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结果</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 d(x)= 2x3</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6x2</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12x</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20 </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r>
              <a:rPr lang="zh-CN" altLang="en-US" b="1" dirty="0">
                <a:latin typeface="Times New Roman" panose="02020603050405020304" pitchFamily="18" charset="0"/>
                <a:ea typeface="华文楷体" pitchFamily="2" charset="-122"/>
                <a:sym typeface="Arial" panose="020B0604020202020204" pitchFamily="34" charset="0"/>
              </a:rPr>
              <a:t>当两个多项式阶次不同，低阶的多项式必须用首零填补，使其与高阶多项式有同样的阶次。 </a:t>
            </a:r>
            <a:endParaRPr lang="zh-CN" altLang="en-US"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zh-CN" altLang="en-US" sz="2000" b="1" dirty="0">
                <a:latin typeface="Times New Roman" panose="02020603050405020304" pitchFamily="18" charset="0"/>
                <a:ea typeface="华文楷体" pitchFamily="2" charset="-122"/>
                <a:sym typeface="Arial" panose="020B0604020202020204" pitchFamily="34" charset="0"/>
              </a:rPr>
              <a:t>  考虑上面多项式</a:t>
            </a:r>
            <a:r>
              <a:rPr lang="en-US" altLang="zh-CN" sz="2000" b="1" dirty="0">
                <a:latin typeface="Times New Roman" panose="02020603050405020304" pitchFamily="18" charset="0"/>
                <a:ea typeface="华文楷体" pitchFamily="2" charset="-122"/>
                <a:sym typeface="Arial" panose="020B0604020202020204" pitchFamily="34" charset="0"/>
              </a:rPr>
              <a:t>c</a:t>
            </a:r>
            <a:r>
              <a:rPr lang="zh-CN" altLang="en-US" sz="2000" b="1" dirty="0">
                <a:latin typeface="Times New Roman" panose="02020603050405020304" pitchFamily="18" charset="0"/>
                <a:ea typeface="华文楷体" pitchFamily="2" charset="-122"/>
                <a:sym typeface="Arial" panose="020B0604020202020204" pitchFamily="34" charset="0"/>
              </a:rPr>
              <a:t>和</a:t>
            </a:r>
            <a:r>
              <a:rPr lang="en-US" altLang="zh-CN" sz="2000" b="1" dirty="0">
                <a:latin typeface="Times New Roman" panose="02020603050405020304" pitchFamily="18" charset="0"/>
                <a:ea typeface="华文楷体" pitchFamily="2" charset="-122"/>
                <a:sym typeface="Arial" panose="020B0604020202020204" pitchFamily="34" charset="0"/>
              </a:rPr>
              <a:t>d</a:t>
            </a:r>
            <a:r>
              <a:rPr lang="zh-CN" altLang="en-US" sz="2000" b="1" dirty="0">
                <a:latin typeface="Times New Roman" panose="02020603050405020304" pitchFamily="18" charset="0"/>
                <a:ea typeface="华文楷体" pitchFamily="2" charset="-122"/>
                <a:sym typeface="Arial" panose="020B0604020202020204" pitchFamily="34" charset="0"/>
              </a:rPr>
              <a:t>相加：</a:t>
            </a:r>
            <a:endParaRPr lang="zh-CN"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&gt;&gt;  e=c+[0  0  0  d]</a:t>
            </a:r>
            <a:endParaRPr lang="en-US" altLang="zh-CN"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e =</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     1     6    20    52    81    96    84</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结果</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 d(x)= x6+6x5+20x4+52x3+81x2+96x+84</a:t>
            </a:r>
            <a:endPar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7029">
                                            <p:txEl>
                                              <p:charRg st="0" end="28"/>
                                            </p:txEl>
                                          </p:spTgt>
                                        </p:tgtEl>
                                        <p:attrNameLst>
                                          <p:attrName>style.visibility</p:attrName>
                                        </p:attrNameLst>
                                      </p:cBhvr>
                                      <p:to>
                                        <p:strVal val="visible"/>
                                      </p:to>
                                    </p:set>
                                    <p:animEffect transition="in" filter="blinds(horizontal)">
                                      <p:cBhvr>
                                        <p:cTn id="7" dur="500"/>
                                        <p:tgtEl>
                                          <p:spTgt spid="257029">
                                            <p:txEl>
                                              <p:charRg st="0" end="2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7029">
                                            <p:txEl>
                                              <p:charRg st="28" end="75"/>
                                            </p:txEl>
                                          </p:spTgt>
                                        </p:tgtEl>
                                        <p:attrNameLst>
                                          <p:attrName>style.visibility</p:attrName>
                                        </p:attrNameLst>
                                      </p:cBhvr>
                                      <p:to>
                                        <p:strVal val="visible"/>
                                      </p:to>
                                    </p:set>
                                    <p:animEffect transition="in" filter="blinds(horizontal)">
                                      <p:cBhvr>
                                        <p:cTn id="12" dur="500"/>
                                        <p:tgtEl>
                                          <p:spTgt spid="257029">
                                            <p:txEl>
                                              <p:charRg st="28" end="7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57029">
                                            <p:txEl>
                                              <p:charRg st="75" end="84"/>
                                            </p:txEl>
                                          </p:spTgt>
                                        </p:tgtEl>
                                        <p:attrNameLst>
                                          <p:attrName>style.visibility</p:attrName>
                                        </p:attrNameLst>
                                      </p:cBhvr>
                                      <p:to>
                                        <p:strVal val="visible"/>
                                      </p:to>
                                    </p:set>
                                    <p:animEffect transition="in" filter="blinds(horizontal)">
                                      <p:cBhvr>
                                        <p:cTn id="15" dur="500"/>
                                        <p:tgtEl>
                                          <p:spTgt spid="257029">
                                            <p:txEl>
                                              <p:charRg st="75" end="8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57029">
                                            <p:txEl>
                                              <p:charRg st="84" end="88"/>
                                            </p:txEl>
                                          </p:spTgt>
                                        </p:tgtEl>
                                        <p:attrNameLst>
                                          <p:attrName>style.visibility</p:attrName>
                                        </p:attrNameLst>
                                      </p:cBhvr>
                                      <p:to>
                                        <p:strVal val="visible"/>
                                      </p:to>
                                    </p:set>
                                    <p:animEffect transition="in" filter="blinds(horizontal)">
                                      <p:cBhvr>
                                        <p:cTn id="18" dur="500"/>
                                        <p:tgtEl>
                                          <p:spTgt spid="257029">
                                            <p:txEl>
                                              <p:charRg st="84" end="8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57029">
                                            <p:txEl>
                                              <p:charRg st="88" end="113"/>
                                            </p:txEl>
                                          </p:spTgt>
                                        </p:tgtEl>
                                        <p:attrNameLst>
                                          <p:attrName>style.visibility</p:attrName>
                                        </p:attrNameLst>
                                      </p:cBhvr>
                                      <p:to>
                                        <p:strVal val="visible"/>
                                      </p:to>
                                    </p:set>
                                    <p:animEffect transition="in" filter="blinds(horizontal)">
                                      <p:cBhvr>
                                        <p:cTn id="21" dur="500"/>
                                        <p:tgtEl>
                                          <p:spTgt spid="257029">
                                            <p:txEl>
                                              <p:charRg st="88" end="11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57029">
                                            <p:txEl>
                                              <p:charRg st="113" end="139"/>
                                            </p:txEl>
                                          </p:spTgt>
                                        </p:tgtEl>
                                        <p:attrNameLst>
                                          <p:attrName>style.visibility</p:attrName>
                                        </p:attrNameLst>
                                      </p:cBhvr>
                                      <p:to>
                                        <p:strVal val="visible"/>
                                      </p:to>
                                    </p:set>
                                    <p:animEffect transition="in" filter="blinds(horizontal)">
                                      <p:cBhvr>
                                        <p:cTn id="26" dur="500"/>
                                        <p:tgtEl>
                                          <p:spTgt spid="257029">
                                            <p:txEl>
                                              <p:charRg st="113" end="13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57029">
                                            <p:txEl>
                                              <p:charRg st="139" end="181"/>
                                            </p:txEl>
                                          </p:spTgt>
                                        </p:tgtEl>
                                        <p:attrNameLst>
                                          <p:attrName>style.visibility</p:attrName>
                                        </p:attrNameLst>
                                      </p:cBhvr>
                                      <p:to>
                                        <p:strVal val="visible"/>
                                      </p:to>
                                    </p:set>
                                    <p:animEffect transition="in" filter="blinds(horizontal)">
                                      <p:cBhvr>
                                        <p:cTn id="31" dur="500"/>
                                        <p:tgtEl>
                                          <p:spTgt spid="257029">
                                            <p:txEl>
                                              <p:charRg st="139" end="18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57029">
                                            <p:txEl>
                                              <p:charRg st="181" end="197"/>
                                            </p:txEl>
                                          </p:spTgt>
                                        </p:tgtEl>
                                        <p:attrNameLst>
                                          <p:attrName>style.visibility</p:attrName>
                                        </p:attrNameLst>
                                      </p:cBhvr>
                                      <p:to>
                                        <p:strVal val="visible"/>
                                      </p:to>
                                    </p:set>
                                    <p:animEffect transition="in" filter="blinds(horizontal)">
                                      <p:cBhvr>
                                        <p:cTn id="36" dur="500"/>
                                        <p:tgtEl>
                                          <p:spTgt spid="257029">
                                            <p:txEl>
                                              <p:charRg st="181" end="19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57029">
                                            <p:txEl>
                                              <p:charRg st="197" end="218"/>
                                            </p:txEl>
                                          </p:spTgt>
                                        </p:tgtEl>
                                        <p:attrNameLst>
                                          <p:attrName>style.visibility</p:attrName>
                                        </p:attrNameLst>
                                      </p:cBhvr>
                                      <p:to>
                                        <p:strVal val="visible"/>
                                      </p:to>
                                    </p:set>
                                    <p:animEffect transition="in" filter="blinds(horizontal)">
                                      <p:cBhvr>
                                        <p:cTn id="39" dur="500"/>
                                        <p:tgtEl>
                                          <p:spTgt spid="257029">
                                            <p:txEl>
                                              <p:charRg st="197" end="21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57029">
                                            <p:txEl>
                                              <p:charRg st="218" end="222"/>
                                            </p:txEl>
                                          </p:spTgt>
                                        </p:tgtEl>
                                        <p:attrNameLst>
                                          <p:attrName>style.visibility</p:attrName>
                                        </p:attrNameLst>
                                      </p:cBhvr>
                                      <p:to>
                                        <p:strVal val="visible"/>
                                      </p:to>
                                    </p:set>
                                    <p:animEffect transition="in" filter="blinds(horizontal)">
                                      <p:cBhvr>
                                        <p:cTn id="44" dur="500"/>
                                        <p:tgtEl>
                                          <p:spTgt spid="257029">
                                            <p:txEl>
                                              <p:charRg st="218" end="222"/>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57029">
                                            <p:txEl>
                                              <p:charRg st="222" end="265"/>
                                            </p:txEl>
                                          </p:spTgt>
                                        </p:tgtEl>
                                        <p:attrNameLst>
                                          <p:attrName>style.visibility</p:attrName>
                                        </p:attrNameLst>
                                      </p:cBhvr>
                                      <p:to>
                                        <p:strVal val="visible"/>
                                      </p:to>
                                    </p:set>
                                    <p:animEffect transition="in" filter="blinds(horizontal)">
                                      <p:cBhvr>
                                        <p:cTn id="47" dur="500"/>
                                        <p:tgtEl>
                                          <p:spTgt spid="257029">
                                            <p:txEl>
                                              <p:charRg st="222" end="265"/>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257029">
                                            <p:txEl>
                                              <p:charRg st="265" end="304"/>
                                            </p:txEl>
                                          </p:spTgt>
                                        </p:tgtEl>
                                        <p:attrNameLst>
                                          <p:attrName>style.visibility</p:attrName>
                                        </p:attrNameLst>
                                      </p:cBhvr>
                                      <p:to>
                                        <p:strVal val="visible"/>
                                      </p:to>
                                    </p:set>
                                    <p:animEffect transition="in" filter="blinds(horizontal)">
                                      <p:cBhvr>
                                        <p:cTn id="50" dur="500"/>
                                        <p:tgtEl>
                                          <p:spTgt spid="257029">
                                            <p:txEl>
                                              <p:charRg st="265" end="3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6"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多项式(polynomial)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5805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5805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249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58053" name="Rectangle 3"/>
          <p:cNvSpPr>
            <a:spLocks noGrp="1"/>
          </p:cNvSpPr>
          <p:nvPr>
            <p:ph sz="quarter" idx="1"/>
          </p:nvPr>
        </p:nvSpPr>
        <p:spPr>
          <a:xfrm>
            <a:off x="914400" y="1447800"/>
            <a:ext cx="7772400" cy="4862513"/>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80000"/>
              </a:lnSpc>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问题：编写一个多项式加法运算的函数文件</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80000"/>
              </a:lnSpc>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明确需求</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pPr>
            <a:r>
              <a:rPr lang="zh-CN" altLang="en-US" b="1" dirty="0">
                <a:latin typeface="Times New Roman" panose="02020603050405020304" pitchFamily="18" charset="0"/>
                <a:ea typeface="华文楷体" pitchFamily="2" charset="-122"/>
                <a:sym typeface="Arial" panose="020B0604020202020204" pitchFamily="34" charset="0"/>
              </a:rPr>
              <a:t>定义一个函数，需要有两个输入参数（比如：</a:t>
            </a:r>
            <a:r>
              <a:rPr lang="en-US" altLang="zh-CN" b="1" dirty="0">
                <a:latin typeface="Times New Roman" panose="02020603050405020304" pitchFamily="18" charset="0"/>
                <a:ea typeface="华文楷体" pitchFamily="2" charset="-122"/>
                <a:sym typeface="Arial" panose="020B0604020202020204" pitchFamily="34" charset="0"/>
              </a:rPr>
              <a:t>p1</a:t>
            </a:r>
            <a:r>
              <a:rPr lang="zh-CN" altLang="en-US" b="1" dirty="0">
                <a:latin typeface="Times New Roman" panose="02020603050405020304" pitchFamily="18" charset="0"/>
                <a:ea typeface="华文楷体" pitchFamily="2" charset="-122"/>
                <a:sym typeface="Arial" panose="020B0604020202020204" pitchFamily="34" charset="0"/>
              </a:rPr>
              <a:t>、</a:t>
            </a:r>
            <a:r>
              <a:rPr lang="en-US" altLang="zh-CN" b="1" dirty="0">
                <a:latin typeface="Times New Roman" panose="02020603050405020304" pitchFamily="18" charset="0"/>
                <a:ea typeface="华文楷体" pitchFamily="2" charset="-122"/>
                <a:sym typeface="Arial" panose="020B0604020202020204" pitchFamily="34" charset="0"/>
              </a:rPr>
              <a:t>p2</a:t>
            </a:r>
            <a:r>
              <a:rPr lang="zh-CN" altLang="en-US" b="1" dirty="0">
                <a:latin typeface="Times New Roman" panose="02020603050405020304" pitchFamily="18" charset="0"/>
                <a:ea typeface="华文楷体" pitchFamily="2" charset="-122"/>
                <a:sym typeface="Arial" panose="020B0604020202020204" pitchFamily="34" charset="0"/>
              </a:rPr>
              <a:t>），一个输出参数</a:t>
            </a:r>
            <a:r>
              <a:rPr lang="en-US" altLang="zh-CN" b="1" dirty="0">
                <a:latin typeface="Times New Roman" panose="02020603050405020304" pitchFamily="18" charset="0"/>
                <a:ea typeface="华文楷体" pitchFamily="2" charset="-122"/>
                <a:sym typeface="Arial" panose="020B0604020202020204" pitchFamily="34" charset="0"/>
              </a:rPr>
              <a:t>p_out</a:t>
            </a:r>
            <a:r>
              <a:rPr lang="zh-CN" altLang="en-US" b="1" dirty="0">
                <a:latin typeface="Times New Roman" panose="02020603050405020304" pitchFamily="18" charset="0"/>
                <a:ea typeface="华文楷体" pitchFamily="2" charset="-122"/>
                <a:sym typeface="Arial" panose="020B0604020202020204" pitchFamily="34" charset="0"/>
              </a:rPr>
              <a:t>。</a:t>
            </a:r>
            <a:endParaRPr lang="zh-CN" altLang="en-US"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20000"/>
              </a:lnSpc>
            </a:pP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p1</a:t>
            </a:r>
            <a:r>
              <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rPr>
              <a:t>、</a:t>
            </a: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p2</a:t>
            </a:r>
            <a:r>
              <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rPr>
              <a:t>表示两个待计算的多项式</a:t>
            </a:r>
            <a:endPar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20000"/>
              </a:lnSpc>
            </a:pP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p_out</a:t>
            </a:r>
            <a:r>
              <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rPr>
              <a:t>表示两个多项式的求和结果</a:t>
            </a:r>
            <a:endPar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pPr>
            <a:r>
              <a:rPr lang="zh-CN" altLang="en-US" b="1" dirty="0">
                <a:latin typeface="Times New Roman" panose="02020603050405020304" pitchFamily="18" charset="0"/>
                <a:ea typeface="华文楷体" pitchFamily="2" charset="-122"/>
                <a:sym typeface="Arial" panose="020B0604020202020204" pitchFamily="34" charset="0"/>
              </a:rPr>
              <a:t>函数的内部处理</a:t>
            </a:r>
            <a:endParaRPr lang="zh-CN" altLang="en-US"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20000"/>
              </a:lnSpc>
            </a:pPr>
            <a:r>
              <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rPr>
              <a:t>如</a:t>
            </a: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p1</a:t>
            </a:r>
            <a:r>
              <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rPr>
              <a:t>、</a:t>
            </a: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p2</a:t>
            </a:r>
            <a:r>
              <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rPr>
              <a:t>两参数大小相等，则直接相加</a:t>
            </a: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 p_out=p1+p2</a:t>
            </a:r>
            <a:endPar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20000"/>
              </a:lnSpc>
            </a:pPr>
            <a:r>
              <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rPr>
              <a:t>如</a:t>
            </a: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p1</a:t>
            </a:r>
            <a:r>
              <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rPr>
              <a:t>、</a:t>
            </a:r>
            <a:r>
              <a:rPr lang="en-US" altLang="zh-CN" sz="1800" b="1" dirty="0">
                <a:solidFill>
                  <a:schemeClr val="hlink"/>
                </a:solidFill>
                <a:latin typeface="Times New Roman" panose="02020603050405020304" pitchFamily="18" charset="0"/>
                <a:ea typeface="华文楷体" pitchFamily="2" charset="-122"/>
                <a:sym typeface="Arial" panose="020B0604020202020204" pitchFamily="34" charset="0"/>
              </a:rPr>
              <a:t>p2</a:t>
            </a:r>
            <a:r>
              <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rPr>
              <a:t>两参数大小不等：</a:t>
            </a:r>
            <a:endParaRPr lang="zh-CN" altLang="en-US" sz="1800" b="1" dirty="0">
              <a:solidFill>
                <a:schemeClr val="hlink"/>
              </a:solidFill>
              <a:latin typeface="Times New Roman" panose="02020603050405020304" pitchFamily="18" charset="0"/>
              <a:ea typeface="华文楷体" pitchFamily="2" charset="-122"/>
              <a:sym typeface="Arial" panose="020B0604020202020204" pitchFamily="34" charset="0"/>
            </a:endParaRPr>
          </a:p>
          <a:p>
            <a:pPr marL="1600200" lvl="3" indent="-228600" algn="just" eaLnBrk="1" hangingPunct="1">
              <a:lnSpc>
                <a:spcPct val="120000"/>
              </a:lnSpc>
            </a:pPr>
            <a:r>
              <a:rPr lang="en-US" altLang="zh-CN" sz="1800" b="1" dirty="0">
                <a:latin typeface="Times New Roman" panose="02020603050405020304" pitchFamily="18" charset="0"/>
                <a:ea typeface="华文楷体" pitchFamily="2" charset="-122"/>
                <a:sym typeface="Arial" panose="020B0604020202020204" pitchFamily="34" charset="0"/>
              </a:rPr>
              <a:t>If length(p1)&gt;length(p2)</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2057400" lvl="4" indent="-228600" algn="just" eaLnBrk="1" hangingPunct="1">
              <a:lnSpc>
                <a:spcPct val="120000"/>
              </a:lnSpc>
            </a:pPr>
            <a:r>
              <a:rPr lang="en-US" altLang="zh-CN" sz="1800" b="1" dirty="0">
                <a:latin typeface="Times New Roman" panose="02020603050405020304" pitchFamily="18" charset="0"/>
                <a:ea typeface="华文楷体" pitchFamily="2" charset="-122"/>
                <a:sym typeface="Arial" panose="020B0604020202020204" pitchFamily="34" charset="0"/>
              </a:rPr>
              <a:t>P2</a:t>
            </a:r>
            <a:r>
              <a:rPr lang="zh-CN" altLang="en-US" sz="1800" b="1" dirty="0">
                <a:latin typeface="Times New Roman" panose="02020603050405020304" pitchFamily="18" charset="0"/>
                <a:ea typeface="华文楷体" pitchFamily="2" charset="-122"/>
                <a:sym typeface="Arial" panose="020B0604020202020204" pitchFamily="34" charset="0"/>
              </a:rPr>
              <a:t>前面要补0元素，使p1、p2两参数大小相等</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1600200" lvl="3" indent="-228600" algn="just" eaLnBrk="1" hangingPunct="1">
              <a:lnSpc>
                <a:spcPct val="120000"/>
              </a:lnSpc>
            </a:pPr>
            <a:r>
              <a:rPr lang="zh-CN" altLang="en-US" sz="1800" b="1" dirty="0">
                <a:latin typeface="Times New Roman" panose="02020603050405020304" pitchFamily="18" charset="0"/>
                <a:ea typeface="华文楷体" pitchFamily="2" charset="-122"/>
                <a:sym typeface="Arial" panose="020B0604020202020204" pitchFamily="34" charset="0"/>
              </a:rPr>
              <a:t>否则</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2057400" lvl="4" indent="-228600" algn="just" eaLnBrk="1" hangingPunct="1">
              <a:lnSpc>
                <a:spcPct val="120000"/>
              </a:lnSpc>
            </a:pPr>
            <a:r>
              <a:rPr lang="zh-CN" altLang="en-US" sz="1800" b="1" dirty="0">
                <a:latin typeface="Times New Roman" panose="02020603050405020304" pitchFamily="18" charset="0"/>
                <a:ea typeface="华文楷体" pitchFamily="2" charset="-122"/>
                <a:sym typeface="Arial" panose="020B0604020202020204" pitchFamily="34" charset="0"/>
              </a:rPr>
              <a:t>P1前面要补0元素，使p1、p2两参数大小相等</a:t>
            </a:r>
            <a:endParaRPr lang="zh-CN" altLang="en-US" sz="18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8053">
                                            <p:txEl>
                                              <p:charRg st="0" end="20"/>
                                            </p:txEl>
                                          </p:spTgt>
                                        </p:tgtEl>
                                        <p:attrNameLst>
                                          <p:attrName>style.visibility</p:attrName>
                                        </p:attrNameLst>
                                      </p:cBhvr>
                                      <p:to>
                                        <p:strVal val="visible"/>
                                      </p:to>
                                    </p:set>
                                    <p:animEffect transition="in" filter="blinds(horizontal)">
                                      <p:cBhvr>
                                        <p:cTn id="7" dur="500"/>
                                        <p:tgtEl>
                                          <p:spTgt spid="258053">
                                            <p:txEl>
                                              <p:charRg st="0" end="2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8053">
                                            <p:txEl>
                                              <p:charRg st="20" end="25"/>
                                            </p:txEl>
                                          </p:spTgt>
                                        </p:tgtEl>
                                        <p:attrNameLst>
                                          <p:attrName>style.visibility</p:attrName>
                                        </p:attrNameLst>
                                      </p:cBhvr>
                                      <p:to>
                                        <p:strVal val="visible"/>
                                      </p:to>
                                    </p:set>
                                    <p:animEffect transition="in" filter="wipe(down)">
                                      <p:cBhvr>
                                        <p:cTn id="12" dur="500"/>
                                        <p:tgtEl>
                                          <p:spTgt spid="258053">
                                            <p:txEl>
                                              <p:charRg st="20" end="2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8053">
                                            <p:txEl>
                                              <p:charRg st="25" end="65"/>
                                            </p:txEl>
                                          </p:spTgt>
                                        </p:tgtEl>
                                        <p:attrNameLst>
                                          <p:attrName>style.visibility</p:attrName>
                                        </p:attrNameLst>
                                      </p:cBhvr>
                                      <p:to>
                                        <p:strVal val="visible"/>
                                      </p:to>
                                    </p:set>
                                    <p:animEffect transition="in" filter="blinds(horizontal)">
                                      <p:cBhvr>
                                        <p:cTn id="17" dur="500"/>
                                        <p:tgtEl>
                                          <p:spTgt spid="258053">
                                            <p:txEl>
                                              <p:charRg st="25" end="6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8053">
                                            <p:txEl>
                                              <p:charRg st="65" end="82"/>
                                            </p:txEl>
                                          </p:spTgt>
                                        </p:tgtEl>
                                        <p:attrNameLst>
                                          <p:attrName>style.visibility</p:attrName>
                                        </p:attrNameLst>
                                      </p:cBhvr>
                                      <p:to>
                                        <p:strVal val="visible"/>
                                      </p:to>
                                    </p:set>
                                    <p:animEffect transition="in" filter="blinds(horizontal)">
                                      <p:cBhvr>
                                        <p:cTn id="22" dur="500"/>
                                        <p:tgtEl>
                                          <p:spTgt spid="258053">
                                            <p:txEl>
                                              <p:charRg st="65" end="8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58053">
                                            <p:txEl>
                                              <p:charRg st="82" end="100"/>
                                            </p:txEl>
                                          </p:spTgt>
                                        </p:tgtEl>
                                        <p:attrNameLst>
                                          <p:attrName>style.visibility</p:attrName>
                                        </p:attrNameLst>
                                      </p:cBhvr>
                                      <p:to>
                                        <p:strVal val="visible"/>
                                      </p:to>
                                    </p:set>
                                    <p:animEffect transition="in" filter="blinds(horizontal)">
                                      <p:cBhvr>
                                        <p:cTn id="25" dur="500"/>
                                        <p:tgtEl>
                                          <p:spTgt spid="258053">
                                            <p:txEl>
                                              <p:charRg st="82" end="10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58053">
                                            <p:txEl>
                                              <p:charRg st="100" end="108"/>
                                            </p:txEl>
                                          </p:spTgt>
                                        </p:tgtEl>
                                        <p:attrNameLst>
                                          <p:attrName>style.visibility</p:attrName>
                                        </p:attrNameLst>
                                      </p:cBhvr>
                                      <p:to>
                                        <p:strVal val="visible"/>
                                      </p:to>
                                    </p:set>
                                    <p:animEffect transition="in" filter="blinds(horizontal)">
                                      <p:cBhvr>
                                        <p:cTn id="30" dur="500"/>
                                        <p:tgtEl>
                                          <p:spTgt spid="258053">
                                            <p:txEl>
                                              <p:charRg st="100" end="10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58053">
                                            <p:txEl>
                                              <p:charRg st="108" end="141"/>
                                            </p:txEl>
                                          </p:spTgt>
                                        </p:tgtEl>
                                        <p:attrNameLst>
                                          <p:attrName>style.visibility</p:attrName>
                                        </p:attrNameLst>
                                      </p:cBhvr>
                                      <p:to>
                                        <p:strVal val="visible"/>
                                      </p:to>
                                    </p:set>
                                    <p:animEffect transition="in" filter="blinds(horizontal)">
                                      <p:cBhvr>
                                        <p:cTn id="35" dur="500"/>
                                        <p:tgtEl>
                                          <p:spTgt spid="258053">
                                            <p:txEl>
                                              <p:charRg st="108" end="14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58053">
                                            <p:txEl>
                                              <p:charRg st="141" end="156"/>
                                            </p:txEl>
                                          </p:spTgt>
                                        </p:tgtEl>
                                        <p:attrNameLst>
                                          <p:attrName>style.visibility</p:attrName>
                                        </p:attrNameLst>
                                      </p:cBhvr>
                                      <p:to>
                                        <p:strVal val="visible"/>
                                      </p:to>
                                    </p:set>
                                    <p:animEffect transition="in" filter="blinds(horizontal)">
                                      <p:cBhvr>
                                        <p:cTn id="40" dur="500"/>
                                        <p:tgtEl>
                                          <p:spTgt spid="258053">
                                            <p:txEl>
                                              <p:charRg st="141" end="15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58053">
                                            <p:txEl>
                                              <p:charRg st="156" end="181"/>
                                            </p:txEl>
                                          </p:spTgt>
                                        </p:tgtEl>
                                        <p:attrNameLst>
                                          <p:attrName>style.visibility</p:attrName>
                                        </p:attrNameLst>
                                      </p:cBhvr>
                                      <p:to>
                                        <p:strVal val="visible"/>
                                      </p:to>
                                    </p:set>
                                    <p:animEffect transition="in" filter="blinds(horizontal)">
                                      <p:cBhvr>
                                        <p:cTn id="45" dur="500"/>
                                        <p:tgtEl>
                                          <p:spTgt spid="258053">
                                            <p:txEl>
                                              <p:charRg st="156" end="181"/>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258053">
                                            <p:txEl>
                                              <p:charRg st="181" end="205"/>
                                            </p:txEl>
                                          </p:spTgt>
                                        </p:tgtEl>
                                        <p:attrNameLst>
                                          <p:attrName>style.visibility</p:attrName>
                                        </p:attrNameLst>
                                      </p:cBhvr>
                                      <p:to>
                                        <p:strVal val="visible"/>
                                      </p:to>
                                    </p:set>
                                    <p:animEffect transition="in" filter="blinds(horizontal)">
                                      <p:cBhvr>
                                        <p:cTn id="48" dur="500"/>
                                        <p:tgtEl>
                                          <p:spTgt spid="258053">
                                            <p:txEl>
                                              <p:charRg st="181" end="20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258053">
                                            <p:txEl>
                                              <p:charRg st="205" end="208"/>
                                            </p:txEl>
                                          </p:spTgt>
                                        </p:tgtEl>
                                        <p:attrNameLst>
                                          <p:attrName>style.visibility</p:attrName>
                                        </p:attrNameLst>
                                      </p:cBhvr>
                                      <p:to>
                                        <p:strVal val="visible"/>
                                      </p:to>
                                    </p:set>
                                    <p:animEffect transition="in" filter="blinds(horizontal)">
                                      <p:cBhvr>
                                        <p:cTn id="53" dur="500"/>
                                        <p:tgtEl>
                                          <p:spTgt spid="258053">
                                            <p:txEl>
                                              <p:charRg st="205" end="208"/>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258053">
                                            <p:txEl>
                                              <p:charRg st="208" end="232"/>
                                            </p:txEl>
                                          </p:spTgt>
                                        </p:tgtEl>
                                        <p:attrNameLst>
                                          <p:attrName>style.visibility</p:attrName>
                                        </p:attrNameLst>
                                      </p:cBhvr>
                                      <p:to>
                                        <p:strVal val="visible"/>
                                      </p:to>
                                    </p:set>
                                    <p:animEffect transition="in" filter="blinds(horizontal)">
                                      <p:cBhvr>
                                        <p:cTn id="56" dur="500"/>
                                        <p:tgtEl>
                                          <p:spTgt spid="258053">
                                            <p:txEl>
                                              <p:charRg st="208" end="2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idx="4294967295"/>
          </p:nvPr>
        </p:nvSpPr>
        <p:spPr>
          <a:xfrm>
            <a:off x="1187450" y="0"/>
            <a:ext cx="7793038"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2.2 命令窗口的使用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867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8676"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8677" name="Rectangle 3"/>
          <p:cNvSpPr>
            <a:spLocks noGrp="1"/>
          </p:cNvSpPr>
          <p:nvPr>
            <p:ph sz="quarter" idx="1"/>
          </p:nvPr>
        </p:nvSpPr>
        <p:spPr>
          <a:xfrm>
            <a:off x="1182688" y="1341438"/>
            <a:ext cx="7710487" cy="4824412"/>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buFont typeface="Wingdings" panose="05000000000000000000" pitchFamily="2" charset="2"/>
              <a:buChar char="7"/>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“clc”</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清除窗口显示内容的命令。</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
        <p:nvSpPr>
          <p:cNvPr id="28678" name="Text Box 10"/>
          <p:cNvSpPr txBox="1"/>
          <p:nvPr/>
        </p:nvSpPr>
        <p:spPr>
          <a:xfrm>
            <a:off x="1116013" y="2463800"/>
            <a:ext cx="4738687" cy="427038"/>
          </a:xfrm>
          <a:prstGeom prst="rect">
            <a:avLst/>
          </a:prstGeom>
          <a:noFill/>
          <a:ln w="9525">
            <a:noFill/>
          </a:ln>
        </p:spPr>
        <p:txBody>
          <a:bodyPr wrap="none">
            <a:spAutoFit/>
          </a:bodyPr>
          <a:p>
            <a:pPr marL="609600" indent="-609600" eaLnBrk="1" hangingPunct="1">
              <a:spcBef>
                <a:spcPct val="20000"/>
              </a:spcBef>
            </a:pPr>
            <a:r>
              <a:rPr lang="en-US" altLang="zh-CN" sz="2200" b="1" dirty="0">
                <a:latin typeface="Tahoma" panose="020B0604030504040204" pitchFamily="34" charset="0"/>
                <a:sym typeface="Arial" panose="020B0604020202020204" pitchFamily="34" charset="0"/>
              </a:rPr>
              <a:t>&gt;&gt;y=2*sin(0.3*pi)/(1+sqrt(5))</a:t>
            </a:r>
            <a:endParaRPr lang="en-US" altLang="zh-CN" sz="2200" b="1" dirty="0">
              <a:latin typeface="Tahoma" panose="020B0604030504040204" pitchFamily="34" charset="0"/>
              <a:sym typeface="Arial" panose="020B0604020202020204" pitchFamily="34" charset="0"/>
            </a:endParaRPr>
          </a:p>
        </p:txBody>
      </p:sp>
      <p:sp>
        <p:nvSpPr>
          <p:cNvPr id="28679" name="Text Box 13"/>
          <p:cNvSpPr txBox="1"/>
          <p:nvPr/>
        </p:nvSpPr>
        <p:spPr>
          <a:xfrm>
            <a:off x="1187450" y="3070225"/>
            <a:ext cx="1441450" cy="82867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itchFamily="18" charset="2"/>
              <a:buChar char=""/>
              <a:defRPr sz="2400">
                <a:solidFill>
                  <a:schemeClr val="tx1"/>
                </a:solidFill>
                <a:latin typeface="+mn-lt"/>
                <a:ea typeface="+mn-ea"/>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a:solidFill>
                  <a:schemeClr val="tx1"/>
                </a:solidFill>
                <a:latin typeface="+mn-lt"/>
                <a:ea typeface="+mn-ea"/>
              </a:defRPr>
            </a:lvl3pPr>
            <a:lvl4pPr marL="1097280" indent="-228600" algn="l" rtl="0" eaLnBrk="0" fontAlgn="base" hangingPunct="0">
              <a:spcBef>
                <a:spcPts val="375"/>
              </a:spcBef>
              <a:spcAft>
                <a:spcPct val="0"/>
              </a:spcAft>
              <a:buClr>
                <a:srgbClr val="A28E6A"/>
              </a:buClr>
              <a:buSzPct val="80000"/>
              <a:buFont typeface="Wingdings 2" pitchFamily="18" charset="2"/>
              <a:buChar char=""/>
              <a:defRPr sz="2000">
                <a:solidFill>
                  <a:schemeClr val="tx1"/>
                </a:solidFill>
                <a:latin typeface="+mn-lt"/>
                <a:ea typeface="+mn-ea"/>
              </a:defRPr>
            </a:lvl4pPr>
            <a:lvl5pPr marL="13716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5pPr>
          </a:lstStyle>
          <a:p>
            <a:pPr marL="273050" lvl="0" indent="-273050" eaLnBrk="1" hangingPunct="1">
              <a:spcBef>
                <a:spcPct val="20000"/>
              </a:spcBef>
              <a:buClrTx/>
              <a:buSzTx/>
              <a:buFont typeface="Wingdings" panose="05000000000000000000" pitchFamily="2" charset="2"/>
              <a:buNone/>
            </a:pPr>
            <a:r>
              <a:rPr lang="en-US" altLang="zh-CN" sz="2200" b="1" dirty="0">
                <a:latin typeface="华文楷体" pitchFamily="2" charset="-122"/>
                <a:ea typeface="华文楷体" pitchFamily="2" charset="-122"/>
                <a:sym typeface="Arial" panose="020B0604020202020204" pitchFamily="34" charset="0"/>
              </a:rPr>
              <a:t>y=</a:t>
            </a:r>
            <a:endParaRPr lang="en-US" altLang="zh-CN" sz="2200" b="1" dirty="0">
              <a:latin typeface="华文楷体" pitchFamily="2" charset="-122"/>
              <a:ea typeface="华文楷体" pitchFamily="2" charset="-122"/>
              <a:sym typeface="Arial" panose="020B0604020202020204" pitchFamily="34" charset="0"/>
            </a:endParaRPr>
          </a:p>
          <a:p>
            <a:pPr marL="273050" lvl="0" indent="-273050" eaLnBrk="1" hangingPunct="1">
              <a:spcBef>
                <a:spcPct val="20000"/>
              </a:spcBef>
              <a:buClrTx/>
              <a:buSzTx/>
              <a:buFont typeface="Wingdings" panose="05000000000000000000" pitchFamily="2" charset="2"/>
              <a:buNone/>
            </a:pPr>
            <a:r>
              <a:rPr lang="en-US" altLang="zh-CN" sz="2200" b="1" dirty="0">
                <a:latin typeface="华文楷体" pitchFamily="2" charset="-122"/>
                <a:ea typeface="华文楷体" pitchFamily="2" charset="-122"/>
                <a:sym typeface="Arial" panose="020B0604020202020204" pitchFamily="34" charset="0"/>
              </a:rPr>
              <a:t>   0.5000</a:t>
            </a:r>
            <a:endParaRPr lang="en-US" altLang="zh-CN" sz="2200" b="1" dirty="0">
              <a:latin typeface="华文楷体" pitchFamily="2" charset="-122"/>
              <a:ea typeface="华文楷体" pitchFamily="2" charset="-122"/>
              <a:sym typeface="Arial" panose="020B0604020202020204" pitchFamily="34" charset="0"/>
            </a:endParaRPr>
          </a:p>
        </p:txBody>
      </p:sp>
      <p:sp>
        <p:nvSpPr>
          <p:cNvPr id="28680" name="Text Box 18"/>
          <p:cNvSpPr txBox="1"/>
          <p:nvPr/>
        </p:nvSpPr>
        <p:spPr>
          <a:xfrm>
            <a:off x="1116013" y="4575175"/>
            <a:ext cx="4795837" cy="427038"/>
          </a:xfrm>
          <a:prstGeom prst="rect">
            <a:avLst/>
          </a:prstGeom>
          <a:noFill/>
          <a:ln w="9525">
            <a:noFill/>
          </a:ln>
        </p:spPr>
        <p:txBody>
          <a:bodyPr wrap="none">
            <a:spAutoFit/>
          </a:bodyPr>
          <a:p>
            <a:pPr marL="609600" indent="-609600" eaLnBrk="1" hangingPunct="1">
              <a:spcBef>
                <a:spcPct val="20000"/>
              </a:spcBef>
            </a:pPr>
            <a:r>
              <a:rPr lang="en-US" altLang="zh-CN" sz="2200" b="1" dirty="0">
                <a:latin typeface="Tahoma" panose="020B0604030504040204" pitchFamily="34" charset="0"/>
                <a:sym typeface="Arial" panose="020B0604020202020204" pitchFamily="34" charset="0"/>
              </a:rPr>
              <a:t>&gt;&gt;y=2*cos(0.3*pi)/(1+sqrt(5))</a:t>
            </a:r>
            <a:endParaRPr lang="en-US" altLang="zh-CN" sz="2200" b="1" dirty="0">
              <a:latin typeface="Tahoma" panose="020B0604030504040204" pitchFamily="34" charset="0"/>
              <a:sym typeface="Arial" panose="020B0604020202020204" pitchFamily="34" charset="0"/>
            </a:endParaRPr>
          </a:p>
        </p:txBody>
      </p:sp>
      <p:sp>
        <p:nvSpPr>
          <p:cNvPr id="28681" name="Text Box 19"/>
          <p:cNvSpPr txBox="1"/>
          <p:nvPr/>
        </p:nvSpPr>
        <p:spPr>
          <a:xfrm>
            <a:off x="1116013" y="5121275"/>
            <a:ext cx="1406525" cy="82867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itchFamily="18" charset="2"/>
              <a:buChar char=""/>
              <a:defRPr sz="2400">
                <a:solidFill>
                  <a:schemeClr val="tx1"/>
                </a:solidFill>
                <a:latin typeface="+mn-lt"/>
                <a:ea typeface="+mn-ea"/>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a:solidFill>
                  <a:schemeClr val="tx1"/>
                </a:solidFill>
                <a:latin typeface="+mn-lt"/>
                <a:ea typeface="+mn-ea"/>
              </a:defRPr>
            </a:lvl3pPr>
            <a:lvl4pPr marL="1097280" indent="-228600" algn="l" rtl="0" eaLnBrk="0" fontAlgn="base" hangingPunct="0">
              <a:spcBef>
                <a:spcPts val="375"/>
              </a:spcBef>
              <a:spcAft>
                <a:spcPct val="0"/>
              </a:spcAft>
              <a:buClr>
                <a:srgbClr val="A28E6A"/>
              </a:buClr>
              <a:buSzPct val="80000"/>
              <a:buFont typeface="Wingdings 2" pitchFamily="18" charset="2"/>
              <a:buChar char=""/>
              <a:defRPr sz="2000">
                <a:solidFill>
                  <a:schemeClr val="tx1"/>
                </a:solidFill>
                <a:latin typeface="+mn-lt"/>
                <a:ea typeface="+mn-ea"/>
              </a:defRPr>
            </a:lvl4pPr>
            <a:lvl5pPr marL="13716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5pPr>
          </a:lstStyle>
          <a:p>
            <a:pPr marL="273050" lvl="0" indent="-273050" eaLnBrk="1" hangingPunct="1">
              <a:spcBef>
                <a:spcPct val="20000"/>
              </a:spcBef>
              <a:buClrTx/>
              <a:buSzTx/>
              <a:buFont typeface="Wingdings" panose="05000000000000000000" pitchFamily="2" charset="2"/>
              <a:buNone/>
            </a:pPr>
            <a:r>
              <a:rPr lang="en-US" altLang="zh-CN" sz="2200" b="1" dirty="0">
                <a:latin typeface="Tahoma" panose="020B0604030504040204" pitchFamily="34" charset="0"/>
                <a:sym typeface="Arial" panose="020B0604020202020204" pitchFamily="34" charset="0"/>
              </a:rPr>
              <a:t>y=</a:t>
            </a:r>
            <a:endParaRPr lang="en-US" altLang="zh-CN" sz="2200" b="1" dirty="0">
              <a:latin typeface="Tahoma" panose="020B0604030504040204" pitchFamily="34" charset="0"/>
              <a:sym typeface="Arial" panose="020B0604020202020204" pitchFamily="34" charset="0"/>
            </a:endParaRPr>
          </a:p>
          <a:p>
            <a:pPr marL="273050" lvl="0" indent="-273050" eaLnBrk="1" hangingPunct="1">
              <a:spcBef>
                <a:spcPct val="20000"/>
              </a:spcBef>
              <a:buClrTx/>
              <a:buSzTx/>
              <a:buFont typeface="Wingdings" panose="05000000000000000000" pitchFamily="2" charset="2"/>
              <a:buNone/>
            </a:pPr>
            <a:r>
              <a:rPr lang="en-US" altLang="zh-CN" sz="2200" b="1" dirty="0">
                <a:latin typeface="Tahoma" panose="020B0604030504040204" pitchFamily="34" charset="0"/>
                <a:sym typeface="Arial" panose="020B0604020202020204" pitchFamily="34" charset="0"/>
              </a:rPr>
              <a:t>   0.3633</a:t>
            </a:r>
            <a:endParaRPr lang="en-US" altLang="zh-CN" sz="2200" b="1" dirty="0">
              <a:latin typeface="Tahoma" panose="020B0604030504040204" pitchFamily="34" charset="0"/>
              <a:sym typeface="Arial" panose="020B0604020202020204" pitchFamily="34" charset="0"/>
            </a:endParaRPr>
          </a:p>
        </p:txBody>
      </p:sp>
      <p:sp>
        <p:nvSpPr>
          <p:cNvPr id="28682" name="Text Box 20"/>
          <p:cNvSpPr txBox="1"/>
          <p:nvPr/>
        </p:nvSpPr>
        <p:spPr>
          <a:xfrm>
            <a:off x="5867400" y="4149725"/>
            <a:ext cx="3095625" cy="1574800"/>
          </a:xfrm>
          <a:prstGeom prst="rect">
            <a:avLst/>
          </a:prstGeom>
          <a:noFill/>
          <a:ln w="9525" cap="flat" cmpd="sng">
            <a:solidFill>
              <a:srgbClr val="FF6600"/>
            </a:solidFill>
            <a:prstDash val="solid"/>
            <a:miter/>
            <a:headEnd type="none" w="med" len="med"/>
            <a:tailEnd type="none" w="med" len="med"/>
          </a:ln>
        </p:spPr>
        <p:txBody>
          <a:bodyPr>
            <a:spAutoFit/>
          </a:bodyPr>
          <a:p>
            <a:pPr marL="609600" indent="-609600" algn="just" eaLnBrk="1" hangingPunct="1">
              <a:spcBef>
                <a:spcPct val="20000"/>
              </a:spcBef>
              <a:buFont typeface="Wingdings" panose="05000000000000000000" pitchFamily="2" charset="2"/>
              <a:buChar char="%"/>
            </a:pPr>
            <a:r>
              <a:rPr lang="zh-CN" altLang="en-US" sz="2200" b="1" dirty="0">
                <a:latin typeface="Tahoma" panose="020B0604030504040204" pitchFamily="34" charset="0"/>
                <a:sym typeface="Arial" panose="020B0604020202020204" pitchFamily="34" charset="0"/>
              </a:rPr>
              <a:t>命令行编辑</a:t>
            </a:r>
            <a:endParaRPr lang="zh-CN" altLang="en-US" sz="2200" b="1" dirty="0">
              <a:latin typeface="Tahoma" panose="020B0604030504040204" pitchFamily="34" charset="0"/>
              <a:sym typeface="Arial" panose="020B0604020202020204" pitchFamily="34" charset="0"/>
            </a:endParaRPr>
          </a:p>
          <a:p>
            <a:pPr marL="742950" lvl="1" indent="-285750" algn="just" eaLnBrk="1" hangingPunct="1">
              <a:spcBef>
                <a:spcPct val="20000"/>
              </a:spcBef>
              <a:buClr>
                <a:srgbClr val="3039E8"/>
              </a:buClr>
              <a:buFont typeface="Wingdings" panose="05000000000000000000" pitchFamily="2" charset="2"/>
              <a:buChar char="l"/>
            </a:pPr>
            <a:r>
              <a:rPr lang="zh-CN" altLang="en-US" sz="2200" b="1" dirty="0">
                <a:latin typeface="Tahoma" panose="020B0604030504040204" pitchFamily="34" charset="0"/>
                <a:sym typeface="Arial" panose="020B0604020202020204" pitchFamily="34" charset="0"/>
              </a:rPr>
              <a:t> “↑”键调回已输入过命令。</a:t>
            </a:r>
            <a:endParaRPr lang="zh-CN" altLang="en-US" sz="2200" b="1" dirty="0">
              <a:latin typeface="Tahoma" panose="020B0604030504040204" pitchFamily="34" charset="0"/>
              <a:sym typeface="Arial" panose="020B0604020202020204" pitchFamily="34" charset="0"/>
            </a:endParaRPr>
          </a:p>
          <a:p>
            <a:pPr marL="742950" lvl="1" indent="-285750" algn="just" eaLnBrk="1" hangingPunct="1">
              <a:spcBef>
                <a:spcPct val="20000"/>
              </a:spcBef>
              <a:buClr>
                <a:srgbClr val="3039E8"/>
              </a:buClr>
              <a:buFont typeface="Wingdings" panose="05000000000000000000" pitchFamily="2" charset="2"/>
              <a:buChar char="l"/>
            </a:pPr>
            <a:r>
              <a:rPr lang="zh-CN" altLang="en-US" sz="2200" b="1" dirty="0">
                <a:latin typeface="Tahoma" panose="020B0604030504040204" pitchFamily="34" charset="0"/>
                <a:sym typeface="Arial" panose="020B0604020202020204" pitchFamily="34" charset="0"/>
              </a:rPr>
              <a:t>修改。</a:t>
            </a:r>
            <a:endParaRPr lang="zh-CN" altLang="en-US" sz="2200" b="1" dirty="0">
              <a:latin typeface="Tahoma" panose="020B0604030504040204" pitchFamily="34" charset="0"/>
              <a:sym typeface="Arial" panose="020B0604020202020204" pitchFamily="34" charset="0"/>
            </a:endParaRPr>
          </a:p>
        </p:txBody>
      </p:sp>
      <p:graphicFrame>
        <p:nvGraphicFramePr>
          <p:cNvPr id="28683" name="Object 11">
            <a:hlinkClick r:id="" action="ppaction://ole?verb="/>
          </p:cNvPr>
          <p:cNvGraphicFramePr>
            <a:graphicFrameLocks noChangeAspect="1"/>
          </p:cNvGraphicFramePr>
          <p:nvPr/>
        </p:nvGraphicFramePr>
        <p:xfrm>
          <a:off x="3563938" y="1917700"/>
          <a:ext cx="1549400" cy="622300"/>
        </p:xfrm>
        <a:graphic>
          <a:graphicData uri="http://schemas.openxmlformats.org/presentationml/2006/ole">
            <mc:AlternateContent xmlns:mc="http://schemas.openxmlformats.org/markup-compatibility/2006">
              <mc:Choice xmlns:v="urn:schemas-microsoft-com:vml" Requires="v">
                <p:oleObj spid="_x0000_s3079" name="" r:id="rId1" imgW="1552575" imgH="623570" progId="">
                  <p:embed/>
                </p:oleObj>
              </mc:Choice>
              <mc:Fallback>
                <p:oleObj name="" r:id="rId1" imgW="1552575" imgH="623570" progId="">
                  <p:embed/>
                  <p:pic>
                    <p:nvPicPr>
                      <p:cNvPr id="0" name="图片 3078"/>
                      <p:cNvPicPr/>
                      <p:nvPr/>
                    </p:nvPicPr>
                    <p:blipFill>
                      <a:blip r:embed="rId2"/>
                      <a:stretch>
                        <a:fillRect/>
                      </a:stretch>
                    </p:blipFill>
                    <p:spPr>
                      <a:xfrm>
                        <a:off x="3563938" y="1917700"/>
                        <a:ext cx="1549400" cy="622300"/>
                      </a:xfrm>
                      <a:prstGeom prst="rect">
                        <a:avLst/>
                      </a:prstGeom>
                      <a:noFill/>
                      <a:ln w="38100">
                        <a:noFill/>
                        <a:miter/>
                      </a:ln>
                    </p:spPr>
                  </p:pic>
                </p:oleObj>
              </mc:Fallback>
            </mc:AlternateContent>
          </a:graphicData>
        </a:graphic>
      </p:graphicFrame>
      <p:sp>
        <p:nvSpPr>
          <p:cNvPr id="28684" name="Text Box 12"/>
          <p:cNvSpPr txBox="1"/>
          <p:nvPr/>
        </p:nvSpPr>
        <p:spPr>
          <a:xfrm>
            <a:off x="1116013" y="1987550"/>
            <a:ext cx="6122987" cy="457200"/>
          </a:xfrm>
          <a:prstGeom prst="rect">
            <a:avLst/>
          </a:prstGeom>
          <a:noFill/>
          <a:ln w="9525">
            <a:noFill/>
          </a:ln>
        </p:spPr>
        <p:txBody>
          <a:bodyPr>
            <a:spAutoFit/>
          </a:bodyPr>
          <a:p>
            <a:pPr marL="609600" indent="-609600"/>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2.2-4】</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  计算                     的值。</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
        <p:nvSpPr>
          <p:cNvPr id="28685" name="Text Box 13"/>
          <p:cNvSpPr txBox="1"/>
          <p:nvPr/>
        </p:nvSpPr>
        <p:spPr>
          <a:xfrm>
            <a:off x="1125538" y="4171950"/>
            <a:ext cx="6256337" cy="730250"/>
          </a:xfrm>
          <a:prstGeom prst="rect">
            <a:avLst/>
          </a:prstGeom>
          <a:noFill/>
          <a:ln w="9525">
            <a:noFill/>
          </a:ln>
        </p:spPr>
        <p:txBody>
          <a:bodyPr>
            <a:spAutoFit/>
          </a:bodyPr>
          <a:p>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2.2-</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5</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  计算                     的值</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p:txBody>
      </p:sp>
      <p:graphicFrame>
        <p:nvGraphicFramePr>
          <p:cNvPr id="28686" name="Object 14">
            <a:hlinkClick r:id="" action="ppaction://ole?verb="/>
          </p:cNvPr>
          <p:cNvGraphicFramePr>
            <a:graphicFrameLocks noChangeAspect="1"/>
          </p:cNvGraphicFramePr>
          <p:nvPr/>
        </p:nvGraphicFramePr>
        <p:xfrm>
          <a:off x="3592513" y="3898900"/>
          <a:ext cx="1555750" cy="709613"/>
        </p:xfrm>
        <a:graphic>
          <a:graphicData uri="http://schemas.openxmlformats.org/presentationml/2006/ole">
            <mc:AlternateContent xmlns:mc="http://schemas.openxmlformats.org/markup-compatibility/2006">
              <mc:Choice xmlns:v="urn:schemas-microsoft-com:vml" Requires="v">
                <p:oleObj spid="_x0000_s3080" name="" r:id="rId3" imgW="1167765" imgH="444500" progId="Equation.3">
                  <p:embed/>
                </p:oleObj>
              </mc:Choice>
              <mc:Fallback>
                <p:oleObj name="" r:id="rId3" imgW="1167765" imgH="444500" progId="Equation.3">
                  <p:embed/>
                  <p:pic>
                    <p:nvPicPr>
                      <p:cNvPr id="0" name="图片 3079"/>
                      <p:cNvPicPr/>
                      <p:nvPr/>
                    </p:nvPicPr>
                    <p:blipFill>
                      <a:blip r:embed="rId4"/>
                      <a:stretch>
                        <a:fillRect/>
                      </a:stretch>
                    </p:blipFill>
                    <p:spPr>
                      <a:xfrm>
                        <a:off x="3592513" y="3898900"/>
                        <a:ext cx="1555750" cy="7096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86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p:bldP spid="28679" grpId="0"/>
      <p:bldP spid="28680" grpId="0"/>
      <p:bldP spid="28681" grpId="0"/>
      <p:bldP spid="28682" grpId="0" bldLvl="0" animBg="1"/>
      <p:bldP spid="28682" grpId="1" bldLvl="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50" name="Rectangle 3"/>
          <p:cNvSpPr>
            <a:spLocks noGrp="1" noChangeArrowheads="1"/>
          </p:cNvSpPr>
          <p:nvPr>
            <p:ph type="title" idx="4294967295"/>
          </p:nvPr>
        </p:nvSpPr>
        <p:spPr>
          <a:xfrm>
            <a:off x="1344613" y="-227012"/>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多项式(polynomial)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5907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5907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250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59077" name="Rectangle 4"/>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80000"/>
              </a:lnSpc>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函数文件的编写</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spcBef>
                <a:spcPct val="60000"/>
              </a:spcBef>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function p_out=poly_sum(p1, p2)</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buFont typeface="Wingdings" panose="05000000000000000000" pitchFamily="2" charset="2"/>
              <a:buNone/>
            </a:pPr>
            <a:r>
              <a:rPr lang="en-US" altLang="zh-CN" sz="2000" b="1" dirty="0">
                <a:solidFill>
                  <a:srgbClr val="008000"/>
                </a:solidFill>
                <a:latin typeface="Times New Roman" panose="02020603050405020304" pitchFamily="18" charset="0"/>
                <a:ea typeface="华文楷体" pitchFamily="2" charset="-122"/>
                <a:sym typeface="Arial" panose="020B0604020202020204" pitchFamily="34" charset="0"/>
              </a:rPr>
              <a:t>% calculate the sum of two polynomials </a:t>
            </a:r>
            <a:endParaRPr lang="en-US" altLang="zh-CN" sz="2000" b="1" dirty="0">
              <a:solidFill>
                <a:srgbClr val="008000"/>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buFont typeface="Wingdings" panose="05000000000000000000" pitchFamily="2" charset="2"/>
              <a:buNone/>
            </a:pPr>
            <a:r>
              <a:rPr lang="en-US" altLang="zh-CN" sz="2400" dirty="0"/>
              <a:t> </a:t>
            </a:r>
            <a:endParaRPr lang="en-US" altLang="zh-CN" sz="2400" dirty="0"/>
          </a:p>
          <a:p>
            <a:pPr marL="742950" lvl="1" indent="-285750"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if length(p1)==length(p2)</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    p_out=p1+p2;</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elseif length(p1)&gt;length(p2)</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    p2=[zeros(1,length(p1)-length(p2)), p2];</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    p_out=p1+p2;</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else</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    p1=[zeros(1,length(p2)-length(p1)), p1];</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    p_out=p1+p2;</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end</a:t>
            </a:r>
            <a:endParaRPr lang="en-US" altLang="zh-CN" sz="20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4"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多项式(polynomial)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6009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6010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251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60101"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多项式的除法</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(deconv)</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举例说明：</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endParaRPr lang="en-US" altLang="zh-CN" sz="16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c(x)=x6</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6x5</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20x4</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50x3</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75x2</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84x</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64</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zh-CN" altLang="en-US" sz="2000" b="1" dirty="0">
                <a:latin typeface="Times New Roman" panose="02020603050405020304" pitchFamily="18" charset="0"/>
                <a:ea typeface="华文楷体" pitchFamily="2" charset="-122"/>
                <a:sym typeface="Arial" panose="020B0604020202020204" pitchFamily="34" charset="0"/>
              </a:rPr>
              <a:t>除以</a:t>
            </a:r>
            <a:r>
              <a:rPr lang="en-US" altLang="zh-CN" sz="2000" b="1" dirty="0">
                <a:latin typeface="Times New Roman" panose="02020603050405020304" pitchFamily="18" charset="0"/>
                <a:ea typeface="华文楷体" pitchFamily="2" charset="-122"/>
                <a:sym typeface="Arial" panose="020B0604020202020204" pitchFamily="34" charset="0"/>
              </a:rPr>
              <a:t>b(x)= x3</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4x2</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9x</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16 </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spcBef>
                <a:spcPct val="60000"/>
              </a:spcBef>
              <a:buFont typeface="Wingdings" panose="05000000000000000000" pitchFamily="2" charset="2"/>
              <a:buNone/>
            </a:pPr>
            <a:r>
              <a:rPr lang="pt-BR" altLang="en-US" sz="2000" b="1" dirty="0">
                <a:latin typeface="Times New Roman" panose="02020603050405020304" pitchFamily="18" charset="0"/>
                <a:ea typeface="华文楷体" pitchFamily="2" charset="-122"/>
                <a:sym typeface="Arial" panose="020B0604020202020204" pitchFamily="34" charset="0"/>
              </a:rPr>
              <a:t>&gt;&gt; c=[1     6    20    50    75    84    64];</a:t>
            </a:r>
            <a:endParaRPr lang="pt-BR"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pt-BR" altLang="en-US" sz="2000" b="1" dirty="0">
                <a:latin typeface="Times New Roman" panose="02020603050405020304" pitchFamily="18" charset="0"/>
                <a:ea typeface="华文楷体" pitchFamily="2" charset="-122"/>
                <a:sym typeface="Arial" panose="020B0604020202020204" pitchFamily="34" charset="0"/>
              </a:rPr>
              <a:t>&gt;&gt; b=[1  4  9  16];</a:t>
            </a:r>
            <a:endParaRPr lang="pt-BR"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pt-BR" altLang="en-US" sz="2000" b="1" dirty="0">
                <a:latin typeface="Times New Roman" panose="02020603050405020304" pitchFamily="18" charset="0"/>
                <a:ea typeface="华文楷体" pitchFamily="2" charset="-122"/>
                <a:sym typeface="Arial" panose="020B0604020202020204" pitchFamily="34" charset="0"/>
              </a:rPr>
              <a:t>&gt;&gt;  [q , r]=</a:t>
            </a:r>
            <a:r>
              <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rPr>
              <a:t>deconv</a:t>
            </a:r>
            <a:r>
              <a:rPr lang="pt-BR" altLang="en-US" sz="2000" b="1" dirty="0">
                <a:latin typeface="Times New Roman" panose="02020603050405020304" pitchFamily="18" charset="0"/>
                <a:ea typeface="华文楷体" pitchFamily="2" charset="-122"/>
                <a:sym typeface="Arial" panose="020B0604020202020204" pitchFamily="34" charset="0"/>
              </a:rPr>
              <a:t>(c , b)</a:t>
            </a:r>
            <a:endParaRPr lang="pt-BR"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rPr>
              <a:t>q =</a:t>
            </a:r>
            <a:endPar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rPr>
              <a:t>     1     2     3     4</a:t>
            </a:r>
            <a:endPar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rPr>
              <a:t>r =</a:t>
            </a:r>
            <a:endPar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buFont typeface="Wingdings" panose="05000000000000000000" pitchFamily="2" charset="2"/>
              <a:buNone/>
            </a:pPr>
            <a:r>
              <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rPr>
              <a:t>     0     0     0     0     0     0     0</a:t>
            </a:r>
            <a:endParaRPr lang="pt-BR"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0101">
                                            <p:txEl>
                                              <p:charRg st="0" end="15"/>
                                            </p:txEl>
                                          </p:spTgt>
                                        </p:tgtEl>
                                        <p:attrNameLst>
                                          <p:attrName>style.visibility</p:attrName>
                                        </p:attrNameLst>
                                      </p:cBhvr>
                                      <p:to>
                                        <p:strVal val="visible"/>
                                      </p:to>
                                    </p:set>
                                    <p:animEffect transition="in" filter="wipe(up)">
                                      <p:cBhvr>
                                        <p:cTn id="7" dur="500"/>
                                        <p:tgtEl>
                                          <p:spTgt spid="260101">
                                            <p:txEl>
                                              <p:charRg st="0"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0101">
                                            <p:txEl>
                                              <p:charRg st="15" end="21"/>
                                            </p:txEl>
                                          </p:spTgt>
                                        </p:tgtEl>
                                        <p:attrNameLst>
                                          <p:attrName>style.visibility</p:attrName>
                                        </p:attrNameLst>
                                      </p:cBhvr>
                                      <p:to>
                                        <p:strVal val="visible"/>
                                      </p:to>
                                    </p:set>
                                    <p:animEffect transition="in" filter="blinds(horizontal)">
                                      <p:cBhvr>
                                        <p:cTn id="12" dur="500"/>
                                        <p:tgtEl>
                                          <p:spTgt spid="260101">
                                            <p:txEl>
                                              <p:charRg st="15" end="2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60101">
                                            <p:txEl>
                                              <p:charRg st="22" end="56"/>
                                            </p:txEl>
                                          </p:spTgt>
                                        </p:tgtEl>
                                        <p:attrNameLst>
                                          <p:attrName>style.visibility</p:attrName>
                                        </p:attrNameLst>
                                      </p:cBhvr>
                                      <p:to>
                                        <p:strVal val="visible"/>
                                      </p:to>
                                    </p:set>
                                    <p:animEffect transition="in" filter="blinds(horizontal)">
                                      <p:cBhvr>
                                        <p:cTn id="15" dur="500"/>
                                        <p:tgtEl>
                                          <p:spTgt spid="260101">
                                            <p:txEl>
                                              <p:charRg st="22" end="5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60101">
                                            <p:txEl>
                                              <p:charRg st="56" end="78"/>
                                            </p:txEl>
                                          </p:spTgt>
                                        </p:tgtEl>
                                        <p:attrNameLst>
                                          <p:attrName>style.visibility</p:attrName>
                                        </p:attrNameLst>
                                      </p:cBhvr>
                                      <p:to>
                                        <p:strVal val="visible"/>
                                      </p:to>
                                    </p:set>
                                    <p:animEffect transition="in" filter="blinds(horizontal)">
                                      <p:cBhvr>
                                        <p:cTn id="18" dur="500"/>
                                        <p:tgtEl>
                                          <p:spTgt spid="260101">
                                            <p:txEl>
                                              <p:charRg st="56" end="7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60101">
                                            <p:txEl>
                                              <p:charRg st="78" end="124"/>
                                            </p:txEl>
                                          </p:spTgt>
                                        </p:tgtEl>
                                        <p:attrNameLst>
                                          <p:attrName>style.visibility</p:attrName>
                                        </p:attrNameLst>
                                      </p:cBhvr>
                                      <p:to>
                                        <p:strVal val="visible"/>
                                      </p:to>
                                    </p:set>
                                    <p:animEffect transition="in" filter="blinds(horizontal)">
                                      <p:cBhvr>
                                        <p:cTn id="23" dur="500"/>
                                        <p:tgtEl>
                                          <p:spTgt spid="260101">
                                            <p:txEl>
                                              <p:charRg st="78" end="12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60101">
                                            <p:txEl>
                                              <p:charRg st="124" end="144"/>
                                            </p:txEl>
                                          </p:spTgt>
                                        </p:tgtEl>
                                        <p:attrNameLst>
                                          <p:attrName>style.visibility</p:attrName>
                                        </p:attrNameLst>
                                      </p:cBhvr>
                                      <p:to>
                                        <p:strVal val="visible"/>
                                      </p:to>
                                    </p:set>
                                    <p:animEffect transition="in" filter="blinds(horizontal)">
                                      <p:cBhvr>
                                        <p:cTn id="26" dur="500"/>
                                        <p:tgtEl>
                                          <p:spTgt spid="260101">
                                            <p:txEl>
                                              <p:charRg st="124" end="14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60101">
                                            <p:txEl>
                                              <p:charRg st="144" end="170"/>
                                            </p:txEl>
                                          </p:spTgt>
                                        </p:tgtEl>
                                        <p:attrNameLst>
                                          <p:attrName>style.visibility</p:attrName>
                                        </p:attrNameLst>
                                      </p:cBhvr>
                                      <p:to>
                                        <p:strVal val="visible"/>
                                      </p:to>
                                    </p:set>
                                    <p:animEffect transition="in" filter="blinds(horizontal)">
                                      <p:cBhvr>
                                        <p:cTn id="29" dur="500"/>
                                        <p:tgtEl>
                                          <p:spTgt spid="260101">
                                            <p:txEl>
                                              <p:charRg st="144" end="17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60101">
                                            <p:txEl>
                                              <p:charRg st="170" end="174"/>
                                            </p:txEl>
                                          </p:spTgt>
                                        </p:tgtEl>
                                        <p:attrNameLst>
                                          <p:attrName>style.visibility</p:attrName>
                                        </p:attrNameLst>
                                      </p:cBhvr>
                                      <p:to>
                                        <p:strVal val="visible"/>
                                      </p:to>
                                    </p:set>
                                    <p:animEffect transition="in" filter="blinds(horizontal)">
                                      <p:cBhvr>
                                        <p:cTn id="34" dur="500"/>
                                        <p:tgtEl>
                                          <p:spTgt spid="260101">
                                            <p:txEl>
                                              <p:charRg st="170" end="174"/>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60101">
                                            <p:txEl>
                                              <p:charRg st="174" end="199"/>
                                            </p:txEl>
                                          </p:spTgt>
                                        </p:tgtEl>
                                        <p:attrNameLst>
                                          <p:attrName>style.visibility</p:attrName>
                                        </p:attrNameLst>
                                      </p:cBhvr>
                                      <p:to>
                                        <p:strVal val="visible"/>
                                      </p:to>
                                    </p:set>
                                    <p:animEffect transition="in" filter="blinds(horizontal)">
                                      <p:cBhvr>
                                        <p:cTn id="37" dur="500"/>
                                        <p:tgtEl>
                                          <p:spTgt spid="260101">
                                            <p:txEl>
                                              <p:charRg st="174" end="199"/>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60101">
                                            <p:txEl>
                                              <p:charRg st="199" end="203"/>
                                            </p:txEl>
                                          </p:spTgt>
                                        </p:tgtEl>
                                        <p:attrNameLst>
                                          <p:attrName>style.visibility</p:attrName>
                                        </p:attrNameLst>
                                      </p:cBhvr>
                                      <p:to>
                                        <p:strVal val="visible"/>
                                      </p:to>
                                    </p:set>
                                    <p:animEffect transition="in" filter="blinds(horizontal)">
                                      <p:cBhvr>
                                        <p:cTn id="40" dur="500"/>
                                        <p:tgtEl>
                                          <p:spTgt spid="260101">
                                            <p:txEl>
                                              <p:charRg st="199" end="203"/>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60101">
                                            <p:txEl>
                                              <p:charRg st="203" end="246"/>
                                            </p:txEl>
                                          </p:spTgt>
                                        </p:tgtEl>
                                        <p:attrNameLst>
                                          <p:attrName>style.visibility</p:attrName>
                                        </p:attrNameLst>
                                      </p:cBhvr>
                                      <p:to>
                                        <p:strVal val="visible"/>
                                      </p:to>
                                    </p:set>
                                    <p:animEffect transition="in" filter="blinds(horizontal)">
                                      <p:cBhvr>
                                        <p:cTn id="43" dur="500"/>
                                        <p:tgtEl>
                                          <p:spTgt spid="260101">
                                            <p:txEl>
                                              <p:charRg st="203" end="24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8" name="Rectangle 2"/>
          <p:cNvSpPr>
            <a:spLocks noGrp="1" noChangeArrowheads="1"/>
          </p:cNvSpPr>
          <p:nvPr>
            <p:ph type="title" idx="4294967295"/>
          </p:nvPr>
        </p:nvSpPr>
        <p:spPr>
          <a:xfrm>
            <a:off x="1344613"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多项式(polynomial)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6112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6112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252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61125" name="Rectangle 3"/>
          <p:cNvSpPr>
            <a:spLocks noGrp="1"/>
          </p:cNvSpPr>
          <p:nvPr>
            <p:ph sz="quarter" idx="1"/>
          </p:nvPr>
        </p:nvSpPr>
        <p:spPr>
          <a:xfrm>
            <a:off x="863600" y="1268413"/>
            <a:ext cx="8280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90000"/>
              </a:lnSpc>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多项式的导数 </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(polyder)</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举例：求</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b(x)= x3</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4x2</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9x</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16</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的导数。</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90000"/>
              </a:lnSpc>
            </a:pP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30000"/>
              </a:lnSpc>
              <a:buFont typeface="Wingdings" panose="05000000000000000000" pitchFamily="2" charset="2"/>
              <a:buNone/>
            </a:pPr>
            <a:r>
              <a:rPr lang="da-DK" altLang="en-US" sz="2000" b="1" dirty="0">
                <a:latin typeface="Times New Roman" panose="02020603050405020304" pitchFamily="18" charset="0"/>
                <a:ea typeface="华文楷体" pitchFamily="2" charset="-122"/>
                <a:sym typeface="Arial" panose="020B0604020202020204" pitchFamily="34" charset="0"/>
              </a:rPr>
              <a:t>&gt;&gt; b=[1     4     9    16];</a:t>
            </a:r>
            <a:endParaRPr lang="da-DK"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30000"/>
              </a:lnSpc>
              <a:buFont typeface="Wingdings" panose="05000000000000000000" pitchFamily="2" charset="2"/>
              <a:buNone/>
            </a:pPr>
            <a:r>
              <a:rPr lang="da-DK" altLang="en-US" sz="2000" b="1" dirty="0">
                <a:latin typeface="Times New Roman" panose="02020603050405020304" pitchFamily="18" charset="0"/>
                <a:ea typeface="华文楷体" pitchFamily="2" charset="-122"/>
                <a:sym typeface="Arial" panose="020B0604020202020204" pitchFamily="34" charset="0"/>
              </a:rPr>
              <a:t>&gt;&gt; d=polyder(b)</a:t>
            </a:r>
            <a:endParaRPr lang="da-DK"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30000"/>
              </a:lnSpc>
              <a:buFont typeface="Wingdings" panose="05000000000000000000" pitchFamily="2" charset="2"/>
              <a:buNone/>
            </a:pPr>
            <a:r>
              <a:rPr lang="da-DK" altLang="en-US" sz="2000" b="1" dirty="0">
                <a:solidFill>
                  <a:srgbClr val="0000FF"/>
                </a:solidFill>
                <a:latin typeface="Times New Roman" panose="02020603050405020304" pitchFamily="18" charset="0"/>
                <a:ea typeface="华文楷体" pitchFamily="2" charset="-122"/>
                <a:sym typeface="Arial" panose="020B0604020202020204" pitchFamily="34" charset="0"/>
              </a:rPr>
              <a:t>d =</a:t>
            </a:r>
            <a:endParaRPr lang="da-DK"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30000"/>
              </a:lnSpc>
              <a:buFont typeface="Wingdings" panose="05000000000000000000" pitchFamily="2" charset="2"/>
              <a:buNone/>
            </a:pPr>
            <a:r>
              <a:rPr lang="da-DK" altLang="en-US" sz="2000" b="1" dirty="0">
                <a:solidFill>
                  <a:srgbClr val="0000FF"/>
                </a:solidFill>
                <a:latin typeface="Times New Roman" panose="02020603050405020304" pitchFamily="18" charset="0"/>
                <a:ea typeface="华文楷体" pitchFamily="2" charset="-122"/>
                <a:sym typeface="Arial" panose="020B0604020202020204" pitchFamily="34" charset="0"/>
              </a:rPr>
              <a:t>     3     8     9</a:t>
            </a:r>
            <a:endParaRPr lang="da-DK"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30000"/>
              </a:lnSpc>
              <a:buFont typeface="Wingdings" panose="05000000000000000000" pitchFamily="2" charset="2"/>
              <a:buNone/>
            </a:pP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结果为： </a:t>
            </a:r>
            <a:r>
              <a:rPr lang="da-DK" altLang="en-US" sz="2000" b="1" dirty="0">
                <a:solidFill>
                  <a:srgbClr val="0000FF"/>
                </a:solidFill>
                <a:latin typeface="Times New Roman" panose="02020603050405020304" pitchFamily="18" charset="0"/>
                <a:ea typeface="华文楷体" pitchFamily="2" charset="-122"/>
                <a:sym typeface="Arial" panose="020B0604020202020204" pitchFamily="34" charset="0"/>
              </a:rPr>
              <a:t>3</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x2</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8x</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9</a:t>
            </a:r>
            <a:endParaRPr lang="en-US" altLang="zh-CN" sz="2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30000"/>
              </a:lnSpc>
              <a:buFont typeface="Wingdings" panose="05000000000000000000" pitchFamily="2" charset="2"/>
              <a:buNone/>
            </a:pPr>
            <a:r>
              <a:rPr lang="zh-CN" altLang="en-US" sz="2000" b="1" dirty="0">
                <a:latin typeface="Times New Roman" panose="02020603050405020304" pitchFamily="18" charset="0"/>
                <a:ea typeface="华文楷体" pitchFamily="2" charset="-122"/>
                <a:sym typeface="Arial" panose="020B0604020202020204" pitchFamily="34" charset="0"/>
              </a:rPr>
              <a:t>另外两种形式为：</a:t>
            </a:r>
            <a:endParaRPr lang="zh-CN"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30000"/>
              </a:lnSpc>
              <a:buFont typeface="Wingdings" panose="05000000000000000000" pitchFamily="2" charset="2"/>
              <a:buNone/>
            </a:pPr>
            <a:r>
              <a:rPr lang="zh-CN" altLang="en-US" sz="2000" b="1" dirty="0">
                <a:latin typeface="Times New Roman" panose="02020603050405020304" pitchFamily="18" charset="0"/>
                <a:ea typeface="华文楷体" pitchFamily="2" charset="-122"/>
                <a:sym typeface="Arial" panose="020B0604020202020204" pitchFamily="34" charset="0"/>
              </a:rPr>
              <a:t> </a:t>
            </a:r>
            <a:r>
              <a:rPr lang="en-US" altLang="zh-CN" sz="2000" b="1" dirty="0">
                <a:latin typeface="Times New Roman" panose="02020603050405020304" pitchFamily="18" charset="0"/>
                <a:ea typeface="华文楷体" pitchFamily="2" charset="-122"/>
                <a:sym typeface="Arial" panose="020B0604020202020204" pitchFamily="34" charset="0"/>
              </a:rPr>
              <a:t>p = polyder(P,Q)</a:t>
            </a:r>
            <a:r>
              <a:rPr lang="zh-CN" altLang="en-US" sz="2000" b="1" dirty="0">
                <a:latin typeface="Times New Roman" panose="02020603050405020304" pitchFamily="18" charset="0"/>
                <a:ea typeface="华文楷体" pitchFamily="2" charset="-122"/>
                <a:sym typeface="Arial" panose="020B0604020202020204" pitchFamily="34" charset="0"/>
              </a:rPr>
              <a:t>：求</a:t>
            </a:r>
            <a:r>
              <a:rPr lang="en-US" altLang="zh-CN" sz="2000" b="1" dirty="0">
                <a:latin typeface="Times New Roman" panose="02020603050405020304" pitchFamily="18" charset="0"/>
                <a:ea typeface="华文楷体" pitchFamily="2" charset="-122"/>
                <a:sym typeface="Arial" panose="020B0604020202020204" pitchFamily="34" charset="0"/>
              </a:rPr>
              <a:t>P*Q</a:t>
            </a:r>
            <a:r>
              <a:rPr lang="zh-CN" altLang="en-US" sz="2000" b="1" dirty="0">
                <a:latin typeface="Times New Roman" panose="02020603050405020304" pitchFamily="18" charset="0"/>
                <a:ea typeface="华文楷体" pitchFamily="2" charset="-122"/>
                <a:sym typeface="Arial" panose="020B0604020202020204" pitchFamily="34" charset="0"/>
              </a:rPr>
              <a:t>的导函数</a:t>
            </a:r>
            <a:endParaRPr lang="zh-CN" altLang="en-US"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30000"/>
              </a:lnSpc>
              <a:buFont typeface="Wingdings" panose="05000000000000000000" pitchFamily="2" charset="2"/>
              <a:buNone/>
            </a:pPr>
            <a:r>
              <a:rPr lang="zh-CN" altLang="en-US" sz="2000" b="1" dirty="0">
                <a:latin typeface="Times New Roman" panose="02020603050405020304" pitchFamily="18" charset="0"/>
                <a:ea typeface="华文楷体" pitchFamily="2" charset="-122"/>
                <a:sym typeface="Arial" panose="020B0604020202020204" pitchFamily="34" charset="0"/>
              </a:rPr>
              <a:t> </a:t>
            </a:r>
            <a:r>
              <a:rPr lang="en-US" altLang="zh-CN" sz="2000" b="1" dirty="0">
                <a:latin typeface="Times New Roman" panose="02020603050405020304" pitchFamily="18" charset="0"/>
                <a:ea typeface="华文楷体" pitchFamily="2" charset="-122"/>
                <a:sym typeface="Arial" panose="020B0604020202020204" pitchFamily="34" charset="0"/>
              </a:rPr>
              <a:t>[p,q] = polyder(P,Q)</a:t>
            </a:r>
            <a:r>
              <a:rPr lang="zh-CN" altLang="en-US" sz="2000" b="1" dirty="0">
                <a:latin typeface="Times New Roman" panose="02020603050405020304" pitchFamily="18" charset="0"/>
                <a:ea typeface="华文楷体" pitchFamily="2" charset="-122"/>
                <a:sym typeface="Arial" panose="020B0604020202020204" pitchFamily="34" charset="0"/>
              </a:rPr>
              <a:t>：求</a:t>
            </a:r>
            <a:r>
              <a:rPr lang="en-US" altLang="zh-CN" sz="2000" b="1" dirty="0">
                <a:latin typeface="Times New Roman" panose="02020603050405020304" pitchFamily="18" charset="0"/>
                <a:ea typeface="华文楷体" pitchFamily="2" charset="-122"/>
                <a:sym typeface="Arial" panose="020B0604020202020204" pitchFamily="34" charset="0"/>
              </a:rPr>
              <a:t>P/Q</a:t>
            </a:r>
            <a:r>
              <a:rPr lang="zh-CN" altLang="en-US" sz="2000" b="1" dirty="0">
                <a:latin typeface="Times New Roman" panose="02020603050405020304" pitchFamily="18" charset="0"/>
                <a:ea typeface="华文楷体" pitchFamily="2" charset="-122"/>
                <a:sym typeface="Arial" panose="020B0604020202020204" pitchFamily="34" charset="0"/>
              </a:rPr>
              <a:t>的导函数，导数分子存入</a:t>
            </a:r>
            <a:r>
              <a:rPr lang="en-US" altLang="zh-CN" sz="2000" b="1" dirty="0">
                <a:latin typeface="Times New Roman" panose="02020603050405020304" pitchFamily="18" charset="0"/>
                <a:ea typeface="华文楷体" pitchFamily="2" charset="-122"/>
                <a:sym typeface="Arial" panose="020B0604020202020204" pitchFamily="34" charset="0"/>
              </a:rPr>
              <a:t>p,</a:t>
            </a:r>
            <a:r>
              <a:rPr lang="zh-CN" altLang="en-US" sz="2000" b="1" dirty="0">
                <a:latin typeface="Times New Roman" panose="02020603050405020304" pitchFamily="18" charset="0"/>
                <a:ea typeface="华文楷体" pitchFamily="2" charset="-122"/>
                <a:sym typeface="Arial" panose="020B0604020202020204" pitchFamily="34" charset="0"/>
              </a:rPr>
              <a:t>分母存入</a:t>
            </a:r>
            <a:r>
              <a:rPr lang="en-US" altLang="zh-CN" sz="2000" b="1" dirty="0">
                <a:latin typeface="Times New Roman" panose="02020603050405020304" pitchFamily="18" charset="0"/>
                <a:ea typeface="华文楷体" pitchFamily="2" charset="-122"/>
                <a:sym typeface="Arial" panose="020B0604020202020204" pitchFamily="34" charset="0"/>
              </a:rPr>
              <a:t>q</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90000"/>
              </a:lnSpc>
              <a:buFont typeface="Wingdings" panose="05000000000000000000" pitchFamily="2" charset="2"/>
              <a:buNone/>
            </a:pPr>
            <a:endParaRPr lang="en-US" altLang="zh-CN" sz="20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1125">
                                            <p:txEl>
                                              <p:charRg st="0" end="17"/>
                                            </p:txEl>
                                          </p:spTgt>
                                        </p:tgtEl>
                                        <p:attrNameLst>
                                          <p:attrName>style.visibility</p:attrName>
                                        </p:attrNameLst>
                                      </p:cBhvr>
                                      <p:to>
                                        <p:strVal val="visible"/>
                                      </p:to>
                                    </p:set>
                                    <p:animEffect transition="in" filter="blinds(horizontal)">
                                      <p:cBhvr>
                                        <p:cTn id="7" dur="500"/>
                                        <p:tgtEl>
                                          <p:spTgt spid="261125">
                                            <p:txEl>
                                              <p:charRg st="0"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1125">
                                            <p:txEl>
                                              <p:charRg st="17" end="44"/>
                                            </p:txEl>
                                          </p:spTgt>
                                        </p:tgtEl>
                                        <p:attrNameLst>
                                          <p:attrName>style.visibility</p:attrName>
                                        </p:attrNameLst>
                                      </p:cBhvr>
                                      <p:to>
                                        <p:strVal val="visible"/>
                                      </p:to>
                                    </p:set>
                                    <p:animEffect transition="in" filter="blinds(horizontal)">
                                      <p:cBhvr>
                                        <p:cTn id="12" dur="500"/>
                                        <p:tgtEl>
                                          <p:spTgt spid="261125">
                                            <p:txEl>
                                              <p:charRg st="17" end="4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1125">
                                            <p:txEl>
                                              <p:charRg st="45" end="73"/>
                                            </p:txEl>
                                          </p:spTgt>
                                        </p:tgtEl>
                                        <p:attrNameLst>
                                          <p:attrName>style.visibility</p:attrName>
                                        </p:attrNameLst>
                                      </p:cBhvr>
                                      <p:to>
                                        <p:strVal val="visible"/>
                                      </p:to>
                                    </p:set>
                                    <p:animEffect transition="in" filter="blinds(horizontal)">
                                      <p:cBhvr>
                                        <p:cTn id="17" dur="500"/>
                                        <p:tgtEl>
                                          <p:spTgt spid="261125">
                                            <p:txEl>
                                              <p:charRg st="45" end="7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61125">
                                            <p:txEl>
                                              <p:charRg st="73" end="89"/>
                                            </p:txEl>
                                          </p:spTgt>
                                        </p:tgtEl>
                                        <p:attrNameLst>
                                          <p:attrName>style.visibility</p:attrName>
                                        </p:attrNameLst>
                                      </p:cBhvr>
                                      <p:to>
                                        <p:strVal val="visible"/>
                                      </p:to>
                                    </p:set>
                                    <p:animEffect transition="in" filter="blinds(horizontal)">
                                      <p:cBhvr>
                                        <p:cTn id="20" dur="500"/>
                                        <p:tgtEl>
                                          <p:spTgt spid="261125">
                                            <p:txEl>
                                              <p:charRg st="73" end="8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61125">
                                            <p:txEl>
                                              <p:charRg st="89" end="93"/>
                                            </p:txEl>
                                          </p:spTgt>
                                        </p:tgtEl>
                                        <p:attrNameLst>
                                          <p:attrName>style.visibility</p:attrName>
                                        </p:attrNameLst>
                                      </p:cBhvr>
                                      <p:to>
                                        <p:strVal val="visible"/>
                                      </p:to>
                                    </p:set>
                                    <p:animEffect transition="in" filter="blinds(horizontal)">
                                      <p:cBhvr>
                                        <p:cTn id="25" dur="500"/>
                                        <p:tgtEl>
                                          <p:spTgt spid="261125">
                                            <p:txEl>
                                              <p:charRg st="89" end="9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61125">
                                            <p:txEl>
                                              <p:charRg st="93" end="112"/>
                                            </p:txEl>
                                          </p:spTgt>
                                        </p:tgtEl>
                                        <p:attrNameLst>
                                          <p:attrName>style.visibility</p:attrName>
                                        </p:attrNameLst>
                                      </p:cBhvr>
                                      <p:to>
                                        <p:strVal val="visible"/>
                                      </p:to>
                                    </p:set>
                                    <p:animEffect transition="in" filter="blinds(horizontal)">
                                      <p:cBhvr>
                                        <p:cTn id="28" dur="500"/>
                                        <p:tgtEl>
                                          <p:spTgt spid="261125">
                                            <p:txEl>
                                              <p:charRg st="93" end="112"/>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61125">
                                            <p:txEl>
                                              <p:charRg st="112" end="126"/>
                                            </p:txEl>
                                          </p:spTgt>
                                        </p:tgtEl>
                                        <p:attrNameLst>
                                          <p:attrName>style.visibility</p:attrName>
                                        </p:attrNameLst>
                                      </p:cBhvr>
                                      <p:to>
                                        <p:strVal val="visible"/>
                                      </p:to>
                                    </p:set>
                                    <p:animEffect transition="in" filter="blinds(horizontal)">
                                      <p:cBhvr>
                                        <p:cTn id="31" dur="500"/>
                                        <p:tgtEl>
                                          <p:spTgt spid="261125">
                                            <p:txEl>
                                              <p:charRg st="112" end="12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61125">
                                            <p:txEl>
                                              <p:charRg st="126" end="135"/>
                                            </p:txEl>
                                          </p:spTgt>
                                        </p:tgtEl>
                                        <p:attrNameLst>
                                          <p:attrName>style.visibility</p:attrName>
                                        </p:attrNameLst>
                                      </p:cBhvr>
                                      <p:to>
                                        <p:strVal val="visible"/>
                                      </p:to>
                                    </p:set>
                                    <p:animEffect transition="in" filter="blinds(horizontal)">
                                      <p:cBhvr>
                                        <p:cTn id="34" dur="500"/>
                                        <p:tgtEl>
                                          <p:spTgt spid="261125">
                                            <p:txEl>
                                              <p:charRg st="126" end="13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61125">
                                            <p:txEl>
                                              <p:charRg st="135" end="162"/>
                                            </p:txEl>
                                          </p:spTgt>
                                        </p:tgtEl>
                                        <p:attrNameLst>
                                          <p:attrName>style.visibility</p:attrName>
                                        </p:attrNameLst>
                                      </p:cBhvr>
                                      <p:to>
                                        <p:strVal val="visible"/>
                                      </p:to>
                                    </p:set>
                                    <p:animEffect transition="in" filter="blinds(horizontal)">
                                      <p:cBhvr>
                                        <p:cTn id="39" dur="500"/>
                                        <p:tgtEl>
                                          <p:spTgt spid="261125">
                                            <p:txEl>
                                              <p:charRg st="135" end="162"/>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261125">
                                            <p:txEl>
                                              <p:charRg st="162" end="207"/>
                                            </p:txEl>
                                          </p:spTgt>
                                        </p:tgtEl>
                                        <p:attrNameLst>
                                          <p:attrName>style.visibility</p:attrName>
                                        </p:attrNameLst>
                                      </p:cBhvr>
                                      <p:to>
                                        <p:strVal val="visible"/>
                                      </p:to>
                                    </p:set>
                                    <p:animEffect transition="in" filter="blinds(horizontal)">
                                      <p:cBhvr>
                                        <p:cTn id="42" dur="500"/>
                                        <p:tgtEl>
                                          <p:spTgt spid="261125">
                                            <p:txEl>
                                              <p:charRg st="162" end="20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1122" name="Rectangle 3"/>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多项式(polynomial)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6214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6214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253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62149" name="Rectangle 4"/>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多项式的估值</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(polyval) </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举例：绘制</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p(x) = x3</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4x2</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7x</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10</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在</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[-1, 3]</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段上的曲线。</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spcBef>
                <a:spcPct val="60000"/>
              </a:spcBef>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x=linspace(-1, 3);  </a:t>
            </a:r>
            <a:r>
              <a:rPr lang="en-US" altLang="zh-CN" sz="2000" b="1" dirty="0">
                <a:solidFill>
                  <a:srgbClr val="008000"/>
                </a:solidFill>
                <a:latin typeface="Times New Roman" panose="02020603050405020304" pitchFamily="18" charset="0"/>
                <a:ea typeface="华文楷体" pitchFamily="2" charset="-122"/>
                <a:sym typeface="Arial" panose="020B0604020202020204" pitchFamily="34" charset="0"/>
              </a:rPr>
              <a:t>% choose 100 data points between -1and 3.</a:t>
            </a:r>
            <a:endParaRPr lang="en-US" altLang="zh-CN" sz="2000" b="1" dirty="0">
              <a:solidFill>
                <a:srgbClr val="008000"/>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p=[1  4  -7  -10]; </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v=polyval(p, x);</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 </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plot(x, v);</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title('x^{3}+4x^{2}-7x-10');</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000" b="1" dirty="0">
                <a:latin typeface="Times New Roman" panose="02020603050405020304" pitchFamily="18" charset="0"/>
                <a:ea typeface="华文楷体" pitchFamily="2" charset="-122"/>
                <a:sym typeface="Arial" panose="020B0604020202020204" pitchFamily="34" charset="0"/>
              </a:rPr>
              <a:t>xlabel('x')</a:t>
            </a:r>
            <a:endParaRPr lang="en-US" altLang="zh-CN" sz="20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2149">
                                            <p:txEl>
                                              <p:charRg st="17" end="56"/>
                                            </p:txEl>
                                          </p:spTgt>
                                        </p:tgtEl>
                                        <p:attrNameLst>
                                          <p:attrName>style.visibility</p:attrName>
                                        </p:attrNameLst>
                                      </p:cBhvr>
                                      <p:to>
                                        <p:strVal val="visible"/>
                                      </p:to>
                                    </p:set>
                                    <p:animEffect transition="in" filter="blinds(horizontal)">
                                      <p:cBhvr>
                                        <p:cTn id="7" dur="500"/>
                                        <p:tgtEl>
                                          <p:spTgt spid="262149">
                                            <p:txEl>
                                              <p:charRg st="17" end="5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2149">
                                            <p:txEl>
                                              <p:charRg st="56" end="118"/>
                                            </p:txEl>
                                          </p:spTgt>
                                        </p:tgtEl>
                                        <p:attrNameLst>
                                          <p:attrName>style.visibility</p:attrName>
                                        </p:attrNameLst>
                                      </p:cBhvr>
                                      <p:to>
                                        <p:strVal val="visible"/>
                                      </p:to>
                                    </p:set>
                                    <p:animEffect transition="in" filter="blinds(horizontal)">
                                      <p:cBhvr>
                                        <p:cTn id="12" dur="500"/>
                                        <p:tgtEl>
                                          <p:spTgt spid="262149">
                                            <p:txEl>
                                              <p:charRg st="56" end="118"/>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62149">
                                            <p:txEl>
                                              <p:charRg st="118" end="138"/>
                                            </p:txEl>
                                          </p:spTgt>
                                        </p:tgtEl>
                                        <p:attrNameLst>
                                          <p:attrName>style.visibility</p:attrName>
                                        </p:attrNameLst>
                                      </p:cBhvr>
                                      <p:to>
                                        <p:strVal val="visible"/>
                                      </p:to>
                                    </p:set>
                                    <p:animEffect transition="in" filter="blinds(horizontal)">
                                      <p:cBhvr>
                                        <p:cTn id="15" dur="500"/>
                                        <p:tgtEl>
                                          <p:spTgt spid="262149">
                                            <p:txEl>
                                              <p:charRg st="118" end="138"/>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62149">
                                            <p:txEl>
                                              <p:charRg st="138" end="155"/>
                                            </p:txEl>
                                          </p:spTgt>
                                        </p:tgtEl>
                                        <p:attrNameLst>
                                          <p:attrName>style.visibility</p:attrName>
                                        </p:attrNameLst>
                                      </p:cBhvr>
                                      <p:to>
                                        <p:strVal val="visible"/>
                                      </p:to>
                                    </p:set>
                                    <p:animEffect transition="in" filter="blinds(horizontal)">
                                      <p:cBhvr>
                                        <p:cTn id="18" dur="500"/>
                                        <p:tgtEl>
                                          <p:spTgt spid="262149">
                                            <p:txEl>
                                              <p:charRg st="138" end="15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62149">
                                            <p:txEl>
                                              <p:charRg st="155" end="157"/>
                                            </p:txEl>
                                          </p:spTgt>
                                        </p:tgtEl>
                                        <p:attrNameLst>
                                          <p:attrName>style.visibility</p:attrName>
                                        </p:attrNameLst>
                                      </p:cBhvr>
                                      <p:to>
                                        <p:strVal val="visible"/>
                                      </p:to>
                                    </p:set>
                                    <p:animEffect transition="in" filter="blinds(horizontal)">
                                      <p:cBhvr>
                                        <p:cTn id="21" dur="500"/>
                                        <p:tgtEl>
                                          <p:spTgt spid="262149">
                                            <p:txEl>
                                              <p:charRg st="155" end="15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62149">
                                            <p:txEl>
                                              <p:charRg st="157" end="169"/>
                                            </p:txEl>
                                          </p:spTgt>
                                        </p:tgtEl>
                                        <p:attrNameLst>
                                          <p:attrName>style.visibility</p:attrName>
                                        </p:attrNameLst>
                                      </p:cBhvr>
                                      <p:to>
                                        <p:strVal val="visible"/>
                                      </p:to>
                                    </p:set>
                                    <p:animEffect transition="in" filter="blinds(horizontal)">
                                      <p:cBhvr>
                                        <p:cTn id="24" dur="500"/>
                                        <p:tgtEl>
                                          <p:spTgt spid="262149">
                                            <p:txEl>
                                              <p:charRg st="157" end="169"/>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62149">
                                            <p:txEl>
                                              <p:charRg st="169" end="198"/>
                                            </p:txEl>
                                          </p:spTgt>
                                        </p:tgtEl>
                                        <p:attrNameLst>
                                          <p:attrName>style.visibility</p:attrName>
                                        </p:attrNameLst>
                                      </p:cBhvr>
                                      <p:to>
                                        <p:strVal val="visible"/>
                                      </p:to>
                                    </p:set>
                                    <p:animEffect transition="in" filter="blinds(horizontal)">
                                      <p:cBhvr>
                                        <p:cTn id="27" dur="500"/>
                                        <p:tgtEl>
                                          <p:spTgt spid="262149">
                                            <p:txEl>
                                              <p:charRg st="169" end="198"/>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62149">
                                            <p:txEl>
                                              <p:charRg st="198" end="210"/>
                                            </p:txEl>
                                          </p:spTgt>
                                        </p:tgtEl>
                                        <p:attrNameLst>
                                          <p:attrName>style.visibility</p:attrName>
                                        </p:attrNameLst>
                                      </p:cBhvr>
                                      <p:to>
                                        <p:strVal val="visible"/>
                                      </p:to>
                                    </p:set>
                                    <p:animEffect transition="in" filter="blinds(horizontal)">
                                      <p:cBhvr>
                                        <p:cTn id="30" dur="500"/>
                                        <p:tgtEl>
                                          <p:spTgt spid="262149">
                                            <p:txEl>
                                              <p:charRg st="198" end="2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6" name="Rectangle 2"/>
          <p:cNvSpPr>
            <a:spLocks noGrp="1" noChangeArrowheads="1"/>
          </p:cNvSpPr>
          <p:nvPr>
            <p:ph type="title" idx="4294967295"/>
          </p:nvPr>
        </p:nvSpPr>
        <p:spPr>
          <a:xfrm>
            <a:off x="1344613" y="-227012"/>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8.1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多项式(polynomial)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6317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6317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254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6317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p(x) = x3</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4x2</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7x</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10</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在</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[-1, 3]</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段上的曲线</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pic>
        <p:nvPicPr>
          <p:cNvPr id="263174" name="Picture 4"/>
          <p:cNvPicPr>
            <a:picLocks noChangeAspect="1"/>
          </p:cNvPicPr>
          <p:nvPr/>
        </p:nvPicPr>
        <p:blipFill>
          <a:blip r:embed="rId1"/>
          <a:srcRect t="18860"/>
          <a:stretch>
            <a:fillRect/>
          </a:stretch>
        </p:blipFill>
        <p:spPr>
          <a:xfrm>
            <a:off x="1979613" y="2133600"/>
            <a:ext cx="5759450" cy="38957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3174"/>
                                        </p:tgtEl>
                                        <p:attrNameLst>
                                          <p:attrName>style.visibility</p:attrName>
                                        </p:attrNameLst>
                                      </p:cBhvr>
                                      <p:to>
                                        <p:strVal val="visible"/>
                                      </p:to>
                                    </p:set>
                                    <p:animEffect transition="in" filter="blinds(horizontal)">
                                      <p:cBhvr>
                                        <p:cTn id="7" dur="500"/>
                                        <p:tgtEl>
                                          <p:spTgt spid="263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70"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函数的数值导数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6419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6419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255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6419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导数定义为</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endParaRPr lang="zh-CN" altLang="en-US" sz="2600" dirty="0"/>
          </a:p>
          <a:p>
            <a:pPr marL="609600" lvl="0" indent="-609600" algn="just" eaLnBrk="1" hangingPunct="1"/>
            <a:endParaRPr lang="zh-CN" altLang="en-US" sz="2400" dirty="0"/>
          </a:p>
          <a:p>
            <a:pPr marL="609600" lvl="0" indent="-609600" algn="just" eaLnBrk="1" hangingPunct="1"/>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则</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y=f(x)</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的导数可近似为：</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
        <p:nvSpPr>
          <p:cNvPr id="264198" name="Rectangle 4"/>
          <p:cNvSpPr/>
          <p:nvPr/>
        </p:nvSpPr>
        <p:spPr>
          <a:xfrm>
            <a:off x="0" y="0"/>
            <a:ext cx="9144000" cy="0"/>
          </a:xfrm>
          <a:prstGeom prst="rect">
            <a:avLst/>
          </a:prstGeom>
          <a:noFill/>
          <a:ln w="9525">
            <a:noFill/>
          </a:ln>
        </p:spPr>
        <p:txBody>
          <a:bodyPr wrap="none" anchor="ctr" anchorCtr="0">
            <a:spAutoFit/>
          </a:bodyPr>
          <a:p>
            <a:pPr eaLnBrk="1" hangingPunct="1">
              <a:spcBef>
                <a:spcPct val="20000"/>
              </a:spcBef>
              <a:buFont typeface="Wingdings" panose="05000000000000000000" pitchFamily="2" charset="2"/>
              <a:buChar char="n"/>
            </a:pPr>
            <a:endParaRPr lang="zh-CN" altLang="en-US" dirty="0">
              <a:latin typeface="Tahoma" panose="020B0604030504040204" pitchFamily="34" charset="0"/>
            </a:endParaRPr>
          </a:p>
        </p:txBody>
      </p:sp>
      <p:graphicFrame>
        <p:nvGraphicFramePr>
          <p:cNvPr id="264199" name="Object 7"/>
          <p:cNvGraphicFramePr>
            <a:graphicFrameLocks noChangeAspect="1"/>
          </p:cNvGraphicFramePr>
          <p:nvPr/>
        </p:nvGraphicFramePr>
        <p:xfrm>
          <a:off x="3059113" y="1987550"/>
          <a:ext cx="2736850" cy="636588"/>
        </p:xfrm>
        <a:graphic>
          <a:graphicData uri="http://schemas.openxmlformats.org/presentationml/2006/ole">
            <mc:AlternateContent xmlns:mc="http://schemas.openxmlformats.org/markup-compatibility/2006">
              <mc:Choice xmlns:v="urn:schemas-microsoft-com:vml" Requires="v">
                <p:oleObj spid="_x0000_s3106" name="" r:id="rId1" imgW="3429000" imgH="800100" progId="">
                  <p:embed/>
                </p:oleObj>
              </mc:Choice>
              <mc:Fallback>
                <p:oleObj name="" r:id="rId1" imgW="3429000" imgH="800100" progId="">
                  <p:embed/>
                  <p:pic>
                    <p:nvPicPr>
                      <p:cNvPr id="0" name="图片 3105"/>
                      <p:cNvPicPr/>
                      <p:nvPr/>
                    </p:nvPicPr>
                    <p:blipFill>
                      <a:blip r:embed="rId2"/>
                      <a:stretch>
                        <a:fillRect/>
                      </a:stretch>
                    </p:blipFill>
                    <p:spPr>
                      <a:xfrm>
                        <a:off x="3059113" y="1987550"/>
                        <a:ext cx="2736850" cy="636588"/>
                      </a:xfrm>
                      <a:prstGeom prst="rect">
                        <a:avLst/>
                      </a:prstGeom>
                      <a:noFill/>
                      <a:ln w="38100">
                        <a:noFill/>
                        <a:miter/>
                      </a:ln>
                    </p:spPr>
                  </p:pic>
                </p:oleObj>
              </mc:Fallback>
            </mc:AlternateContent>
          </a:graphicData>
        </a:graphic>
      </p:graphicFrame>
      <p:graphicFrame>
        <p:nvGraphicFramePr>
          <p:cNvPr id="264200" name="Object 8"/>
          <p:cNvGraphicFramePr>
            <a:graphicFrameLocks noChangeAspect="1"/>
          </p:cNvGraphicFramePr>
          <p:nvPr/>
        </p:nvGraphicFramePr>
        <p:xfrm>
          <a:off x="2843213" y="3248025"/>
          <a:ext cx="2843212" cy="825500"/>
        </p:xfrm>
        <a:graphic>
          <a:graphicData uri="http://schemas.openxmlformats.org/presentationml/2006/ole">
            <mc:AlternateContent xmlns:mc="http://schemas.openxmlformats.org/markup-compatibility/2006">
              <mc:Choice xmlns:v="urn:schemas-microsoft-com:vml" Requires="v">
                <p:oleObj spid="_x0000_s3107" name="" r:id="rId3" imgW="2755900" imgH="800100" progId="">
                  <p:embed/>
                </p:oleObj>
              </mc:Choice>
              <mc:Fallback>
                <p:oleObj name="" r:id="rId3" imgW="2755900" imgH="800100" progId="">
                  <p:embed/>
                  <p:pic>
                    <p:nvPicPr>
                      <p:cNvPr id="0" name="图片 3106"/>
                      <p:cNvPicPr/>
                      <p:nvPr/>
                    </p:nvPicPr>
                    <p:blipFill>
                      <a:blip r:embed="rId4"/>
                      <a:stretch>
                        <a:fillRect/>
                      </a:stretch>
                    </p:blipFill>
                    <p:spPr>
                      <a:xfrm>
                        <a:off x="2843213" y="3248025"/>
                        <a:ext cx="2843212" cy="825500"/>
                      </a:xfrm>
                      <a:prstGeom prst="rect">
                        <a:avLst/>
                      </a:prstGeom>
                      <a:noFill/>
                      <a:ln w="38100">
                        <a:noFill/>
                        <a:miter/>
                      </a:ln>
                    </p:spPr>
                  </p:pic>
                </p:oleObj>
              </mc:Fallback>
            </mc:AlternateContent>
          </a:graphicData>
        </a:graphic>
      </p:graphicFrame>
      <p:sp>
        <p:nvSpPr>
          <p:cNvPr id="264201" name="Text Box 7"/>
          <p:cNvSpPr txBox="1"/>
          <p:nvPr/>
        </p:nvSpPr>
        <p:spPr>
          <a:xfrm>
            <a:off x="6948488" y="3376613"/>
            <a:ext cx="1289050" cy="457200"/>
          </a:xfrm>
          <a:prstGeom prst="rect">
            <a:avLst/>
          </a:prstGeom>
          <a:noFill/>
          <a:ln w="9525">
            <a:noFill/>
          </a:ln>
        </p:spPr>
        <p:txBody>
          <a:bodyPr wrap="none">
            <a:spAutoFit/>
          </a:bodyPr>
          <a:p>
            <a:pPr eaLnBrk="1" hangingPunct="1">
              <a:spcBef>
                <a:spcPct val="20000"/>
              </a:spcBef>
            </a:pPr>
            <a:r>
              <a:rPr lang="zh-CN" altLang="en-US" sz="2400" b="1" dirty="0">
                <a:latin typeface="Times New Roman" panose="02020603050405020304" pitchFamily="18" charset="0"/>
                <a:ea typeface="华文楷体" pitchFamily="2" charset="-122"/>
              </a:rPr>
              <a:t>这里</a:t>
            </a:r>
            <a:r>
              <a:rPr lang="en-US" altLang="zh-CN" sz="2400" b="1" dirty="0">
                <a:latin typeface="Times New Roman" panose="02020603050405020304" pitchFamily="18" charset="0"/>
                <a:ea typeface="华文楷体" pitchFamily="2" charset="-122"/>
              </a:rPr>
              <a:t>h&gt;0</a:t>
            </a:r>
            <a:endParaRPr lang="en-US" altLang="zh-CN" sz="2400" b="1" dirty="0">
              <a:latin typeface="Times New Roman" panose="02020603050405020304" pitchFamily="18" charset="0"/>
              <a:ea typeface="华文楷体" pitchFamily="2" charset="-122"/>
            </a:endParaRPr>
          </a:p>
        </p:txBody>
      </p:sp>
      <p:sp>
        <p:nvSpPr>
          <p:cNvPr id="264202" name="Text Box 8"/>
          <p:cNvSpPr txBox="1"/>
          <p:nvPr/>
        </p:nvSpPr>
        <p:spPr>
          <a:xfrm>
            <a:off x="3419475" y="4213225"/>
            <a:ext cx="4968875" cy="365125"/>
          </a:xfrm>
          <a:prstGeom prst="rect">
            <a:avLst/>
          </a:prstGeom>
          <a:noFill/>
          <a:ln w="9525">
            <a:noFill/>
          </a:ln>
        </p:spPr>
        <p:txBody>
          <a:bodyPr>
            <a:sp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itchFamily="18" charset="2"/>
              <a:buChar char=""/>
              <a:defRPr sz="2400">
                <a:solidFill>
                  <a:schemeClr val="tx1"/>
                </a:solidFill>
                <a:latin typeface="+mn-lt"/>
                <a:ea typeface="+mn-ea"/>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a:solidFill>
                  <a:schemeClr val="tx1"/>
                </a:solidFill>
                <a:latin typeface="+mn-lt"/>
                <a:ea typeface="+mn-ea"/>
              </a:defRPr>
            </a:lvl3pPr>
            <a:lvl4pPr marL="1097280" indent="-228600" algn="l" rtl="0" eaLnBrk="0" fontAlgn="base" hangingPunct="0">
              <a:spcBef>
                <a:spcPts val="375"/>
              </a:spcBef>
              <a:spcAft>
                <a:spcPct val="0"/>
              </a:spcAft>
              <a:buClr>
                <a:srgbClr val="A28E6A"/>
              </a:buClr>
              <a:buSzPct val="80000"/>
              <a:buFont typeface="Wingdings 2" pitchFamily="18" charset="2"/>
              <a:buChar char=""/>
              <a:defRPr sz="2000">
                <a:solidFill>
                  <a:schemeClr val="tx1"/>
                </a:solidFill>
                <a:latin typeface="+mn-lt"/>
                <a:ea typeface="+mn-ea"/>
              </a:defRPr>
            </a:lvl4pPr>
            <a:lvl5pPr marL="1371600" indent="-228600" algn="l" rtl="0" eaLnBrk="0" fontAlgn="base" hangingPunct="0">
              <a:spcBef>
                <a:spcPts val="375"/>
              </a:spcBef>
              <a:spcAft>
                <a:spcPct val="0"/>
              </a:spcAft>
              <a:buClr>
                <a:srgbClr val="A28E6A"/>
              </a:buClr>
              <a:buFont typeface="Wingdings 2" pitchFamily="18" charset="2"/>
              <a:buChar char="o"/>
              <a:defRPr sz="2000">
                <a:solidFill>
                  <a:schemeClr val="tx1"/>
                </a:solidFill>
                <a:latin typeface="+mn-lt"/>
                <a:ea typeface="+mn-ea"/>
              </a:defRPr>
            </a:lvl5pPr>
          </a:lstStyle>
          <a:p>
            <a:pPr marL="273050" lvl="0" indent="-273050" eaLnBrk="1" hangingPunct="1">
              <a:spcBef>
                <a:spcPct val="20000"/>
              </a:spcBef>
              <a:buClrTx/>
              <a:buSzTx/>
              <a:buFont typeface="Wingdings" panose="05000000000000000000" pitchFamily="2" charset="2"/>
              <a:buNone/>
            </a:pPr>
            <a:r>
              <a:rPr lang="zh-CN" altLang="en-US" sz="1800" b="1" dirty="0">
                <a:latin typeface="Times New Roman" panose="02020603050405020304" pitchFamily="18" charset="0"/>
                <a:ea typeface="华文楷体" pitchFamily="2" charset="-122"/>
                <a:sym typeface="Arial" panose="020B0604020202020204" pitchFamily="34" charset="0"/>
              </a:rPr>
              <a:t>它是</a:t>
            </a:r>
            <a:r>
              <a:rPr lang="en-US" altLang="zh-CN" sz="1800" b="1" dirty="0">
                <a:latin typeface="Times New Roman" panose="02020603050405020304" pitchFamily="18" charset="0"/>
                <a:ea typeface="华文楷体" pitchFamily="2" charset="-122"/>
                <a:sym typeface="Arial" panose="020B0604020202020204" pitchFamily="34" charset="0"/>
              </a:rPr>
              <a:t>y</a:t>
            </a:r>
            <a:r>
              <a:rPr lang="zh-CN" altLang="en-US" sz="1800" b="1" dirty="0">
                <a:latin typeface="Times New Roman" panose="02020603050405020304" pitchFamily="18" charset="0"/>
                <a:ea typeface="华文楷体" pitchFamily="2" charset="-122"/>
                <a:sym typeface="Arial" panose="020B0604020202020204" pitchFamily="34" charset="0"/>
              </a:rPr>
              <a:t>的有限差分除以</a:t>
            </a:r>
            <a:r>
              <a:rPr lang="en-US" altLang="zh-CN" sz="1800" b="1" dirty="0">
                <a:latin typeface="Times New Roman" panose="02020603050405020304" pitchFamily="18" charset="0"/>
                <a:ea typeface="华文楷体" pitchFamily="2" charset="-122"/>
                <a:sym typeface="Arial" panose="020B0604020202020204" pitchFamily="34" charset="0"/>
              </a:rPr>
              <a:t>x</a:t>
            </a:r>
            <a:r>
              <a:rPr lang="zh-CN" altLang="en-US" sz="1800" b="1" dirty="0">
                <a:latin typeface="Times New Roman" panose="02020603050405020304" pitchFamily="18" charset="0"/>
                <a:ea typeface="华文楷体" pitchFamily="2" charset="-122"/>
                <a:sym typeface="Arial" panose="020B0604020202020204" pitchFamily="34" charset="0"/>
              </a:rPr>
              <a:t>的有限差分。</a:t>
            </a:r>
            <a:r>
              <a:rPr lang="zh-CN" altLang="en-US" sz="1600" b="1" dirty="0">
                <a:latin typeface="Times New Roman" panose="02020603050405020304" pitchFamily="18" charset="0"/>
                <a:sym typeface="Arial" panose="020B0604020202020204" pitchFamily="34" charset="0"/>
              </a:rPr>
              <a:t> </a:t>
            </a:r>
            <a:endParaRPr lang="zh-CN" altLang="en-US" sz="1600" b="1" dirty="0">
              <a:latin typeface="Times New Roman" panose="02020603050405020304" pitchFamily="18" charset="0"/>
              <a:sym typeface="Arial" panose="020B0604020202020204" pitchFamily="34" charset="0"/>
            </a:endParaRPr>
          </a:p>
        </p:txBody>
      </p:sp>
      <p:sp>
        <p:nvSpPr>
          <p:cNvPr id="264203" name="Line 9"/>
          <p:cNvSpPr/>
          <p:nvPr/>
        </p:nvSpPr>
        <p:spPr>
          <a:xfrm>
            <a:off x="3563938" y="4076700"/>
            <a:ext cx="2124075" cy="0"/>
          </a:xfrm>
          <a:prstGeom prst="line">
            <a:avLst/>
          </a:prstGeom>
          <a:ln w="9525" cap="flat" cmpd="sng">
            <a:solidFill>
              <a:schemeClr val="tx1"/>
            </a:solidFill>
            <a:prstDash val="solid"/>
            <a:headEnd type="none" w="med" len="med"/>
            <a:tailEnd type="none" w="med" len="med"/>
          </a:ln>
        </p:spPr>
      </p:sp>
      <p:sp>
        <p:nvSpPr>
          <p:cNvPr id="264204" name="Text Box 10"/>
          <p:cNvSpPr txBox="1"/>
          <p:nvPr/>
        </p:nvSpPr>
        <p:spPr>
          <a:xfrm>
            <a:off x="900113" y="4689475"/>
            <a:ext cx="7740650" cy="1493838"/>
          </a:xfrm>
          <a:prstGeom prst="rect">
            <a:avLst/>
          </a:prstGeom>
          <a:noFill/>
          <a:ln w="9525">
            <a:noFill/>
          </a:ln>
        </p:spPr>
        <p:txBody>
          <a:bodyPr>
            <a:spAutoFit/>
          </a:bodyPr>
          <a:p>
            <a:pPr marL="342900" indent="-342900" algn="just" eaLnBrk="1" hangingPunct="1">
              <a:spcBef>
                <a:spcPct val="20000"/>
              </a:spcBef>
              <a:buClr>
                <a:srgbClr val="4D009A"/>
              </a:buClr>
              <a:buFont typeface="Wingdings" panose="05000000000000000000" pitchFamily="2" charset="2"/>
              <a:buChar char="n"/>
            </a:pPr>
            <a:r>
              <a:rPr lang="en-US" altLang="zh-CN" sz="2400" dirty="0">
                <a:latin typeface="楷体_GB2312" pitchFamily="1" charset="-122"/>
                <a:ea typeface="楷体_GB2312" pitchFamily="1" charset="-122"/>
              </a:rPr>
              <a:t>  </a:t>
            </a:r>
            <a:r>
              <a:rPr lang="en-US" altLang="zh-CN" sz="2000" b="1" dirty="0">
                <a:latin typeface="Times New Roman" panose="02020603050405020304" pitchFamily="18" charset="0"/>
                <a:ea typeface="华文楷体" pitchFamily="2" charset="-122"/>
                <a:sym typeface="Arial" panose="020B0604020202020204" pitchFamily="34" charset="0"/>
              </a:rPr>
              <a:t>MATLAB</a:t>
            </a:r>
            <a:r>
              <a:rPr lang="zh-CN" altLang="en-US" sz="2000" b="1" dirty="0">
                <a:latin typeface="Times New Roman" panose="02020603050405020304" pitchFamily="18" charset="0"/>
                <a:ea typeface="华文楷体" pitchFamily="2" charset="-122"/>
                <a:sym typeface="Arial" panose="020B0604020202020204" pitchFamily="34" charset="0"/>
              </a:rPr>
              <a:t>中没有直接提供数值导数的函数，只有计算向前差分的函数</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diff</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，其调用格式为：</a:t>
            </a:r>
            <a:endPar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indent="-342900" algn="just" eaLnBrk="1" hangingPunct="1">
              <a:spcBef>
                <a:spcPct val="20000"/>
              </a:spcBef>
              <a:buClr>
                <a:srgbClr val="4D009A"/>
              </a:buClr>
              <a:buFont typeface="Wingdings" panose="05000000000000000000" pitchFamily="2" charset="2"/>
            </a:pP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DX = diff(X)    </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计算向量</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X</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的向前差分</a:t>
            </a:r>
            <a:endPar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indent="-342900" algn="just" eaLnBrk="1" hangingPunct="1">
              <a:spcBef>
                <a:spcPct val="20000"/>
              </a:spcBef>
              <a:buClr>
                <a:srgbClr val="4D009A"/>
              </a:buClr>
              <a:buFont typeface="Wingdings" panose="05000000000000000000" pitchFamily="2" charset="2"/>
            </a:pP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DX = diff(X</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n)    </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计算向量</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X</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的</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n</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阶向前差分</a:t>
            </a:r>
            <a:endPar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4197">
                                            <p:txEl>
                                              <p:charRg st="0" end="7"/>
                                            </p:txEl>
                                          </p:spTgt>
                                        </p:tgtEl>
                                        <p:attrNameLst>
                                          <p:attrName>style.visibility</p:attrName>
                                        </p:attrNameLst>
                                      </p:cBhvr>
                                      <p:to>
                                        <p:strVal val="visible"/>
                                      </p:to>
                                    </p:set>
                                    <p:animEffect transition="in" filter="blinds(horizontal)">
                                      <p:cBhvr>
                                        <p:cTn id="7" dur="500"/>
                                        <p:tgtEl>
                                          <p:spTgt spid="264197">
                                            <p:txEl>
                                              <p:charRg st="0"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4199"/>
                                        </p:tgtEl>
                                        <p:attrNameLst>
                                          <p:attrName>style.visibility</p:attrName>
                                        </p:attrNameLst>
                                      </p:cBhvr>
                                      <p:to>
                                        <p:strVal val="visible"/>
                                      </p:to>
                                    </p:set>
                                    <p:animEffect transition="in" filter="blinds(horizontal)">
                                      <p:cBhvr>
                                        <p:cTn id="12" dur="500"/>
                                        <p:tgtEl>
                                          <p:spTgt spid="26419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4197">
                                            <p:txEl>
                                              <p:charRg st="9" end="25"/>
                                            </p:txEl>
                                          </p:spTgt>
                                        </p:tgtEl>
                                        <p:attrNameLst>
                                          <p:attrName>style.visibility</p:attrName>
                                        </p:attrNameLst>
                                      </p:cBhvr>
                                      <p:to>
                                        <p:strVal val="visible"/>
                                      </p:to>
                                    </p:set>
                                    <p:animEffect transition="in" filter="blinds(horizontal)">
                                      <p:cBhvr>
                                        <p:cTn id="17" dur="500"/>
                                        <p:tgtEl>
                                          <p:spTgt spid="264197">
                                            <p:txEl>
                                              <p:charRg st="9" end="2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4200"/>
                                        </p:tgtEl>
                                        <p:attrNameLst>
                                          <p:attrName>style.visibility</p:attrName>
                                        </p:attrNameLst>
                                      </p:cBhvr>
                                      <p:to>
                                        <p:strVal val="visible"/>
                                      </p:to>
                                    </p:set>
                                    <p:animEffect transition="in" filter="blinds(horizontal)">
                                      <p:cBhvr>
                                        <p:cTn id="22" dur="500"/>
                                        <p:tgtEl>
                                          <p:spTgt spid="26420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4201"/>
                                        </p:tgtEl>
                                        <p:attrNameLst>
                                          <p:attrName>style.visibility</p:attrName>
                                        </p:attrNameLst>
                                      </p:cBhvr>
                                      <p:to>
                                        <p:strVal val="visible"/>
                                      </p:to>
                                    </p:set>
                                    <p:animEffect transition="in" filter="blinds(horizontal)">
                                      <p:cBhvr>
                                        <p:cTn id="27" dur="500"/>
                                        <p:tgtEl>
                                          <p:spTgt spid="26420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4203"/>
                                        </p:tgtEl>
                                        <p:attrNameLst>
                                          <p:attrName>style.visibility</p:attrName>
                                        </p:attrNameLst>
                                      </p:cBhvr>
                                      <p:to>
                                        <p:strVal val="visible"/>
                                      </p:to>
                                    </p:set>
                                    <p:animEffect transition="in" filter="blinds(horizontal)">
                                      <p:cBhvr>
                                        <p:cTn id="32" dur="500"/>
                                        <p:tgtEl>
                                          <p:spTgt spid="26420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64202">
                                            <p:txEl>
                                              <p:charRg st="0" end="19"/>
                                            </p:txEl>
                                          </p:spTgt>
                                        </p:tgtEl>
                                        <p:attrNameLst>
                                          <p:attrName>style.visibility</p:attrName>
                                        </p:attrNameLst>
                                      </p:cBhvr>
                                      <p:to>
                                        <p:strVal val="visible"/>
                                      </p:to>
                                    </p:set>
                                    <p:animEffect transition="in" filter="blinds(horizontal)">
                                      <p:cBhvr>
                                        <p:cTn id="37" dur="500"/>
                                        <p:tgtEl>
                                          <p:spTgt spid="264202">
                                            <p:txEl>
                                              <p:charRg st="0" end="1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64204">
                                            <p:txEl>
                                              <p:charRg st="0" end="47"/>
                                            </p:txEl>
                                          </p:spTgt>
                                        </p:tgtEl>
                                        <p:attrNameLst>
                                          <p:attrName>style.visibility</p:attrName>
                                        </p:attrNameLst>
                                      </p:cBhvr>
                                      <p:to>
                                        <p:strVal val="visible"/>
                                      </p:to>
                                    </p:set>
                                    <p:animEffect transition="in" filter="blinds(horizontal)">
                                      <p:cBhvr>
                                        <p:cTn id="42" dur="500"/>
                                        <p:tgtEl>
                                          <p:spTgt spid="264204">
                                            <p:txEl>
                                              <p:charRg st="0" end="4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64204">
                                            <p:txEl>
                                              <p:charRg st="47" end="78"/>
                                            </p:txEl>
                                          </p:spTgt>
                                        </p:tgtEl>
                                        <p:attrNameLst>
                                          <p:attrName>style.visibility</p:attrName>
                                        </p:attrNameLst>
                                      </p:cBhvr>
                                      <p:to>
                                        <p:strVal val="visible"/>
                                      </p:to>
                                    </p:set>
                                    <p:animEffect transition="in" filter="blinds(horizontal)">
                                      <p:cBhvr>
                                        <p:cTn id="47" dur="500"/>
                                        <p:tgtEl>
                                          <p:spTgt spid="264204">
                                            <p:txEl>
                                              <p:charRg st="47" end="78"/>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264204">
                                            <p:txEl>
                                              <p:charRg st="78" end="113"/>
                                            </p:txEl>
                                          </p:spTgt>
                                        </p:tgtEl>
                                        <p:attrNameLst>
                                          <p:attrName>style.visibility</p:attrName>
                                        </p:attrNameLst>
                                      </p:cBhvr>
                                      <p:to>
                                        <p:strVal val="visible"/>
                                      </p:to>
                                    </p:set>
                                    <p:animEffect transition="in" filter="blinds(horizontal)">
                                      <p:cBhvr>
                                        <p:cTn id="50" dur="500"/>
                                        <p:tgtEl>
                                          <p:spTgt spid="264204">
                                            <p:txEl>
                                              <p:charRg st="78" end="1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7" grpId="0" build="p"/>
      <p:bldP spid="264201"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4" name="Rectangle 2"/>
          <p:cNvSpPr>
            <a:spLocks noGrp="1" noChangeArrowheads="1"/>
          </p:cNvSpPr>
          <p:nvPr>
            <p:ph type="title" idx="4294967295"/>
          </p:nvPr>
        </p:nvSpPr>
        <p:spPr>
          <a:xfrm>
            <a:off x="1258888" y="-171450"/>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例8.2-1</a:t>
            </a:r>
            <a:endPar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endParaRPr>
          </a:p>
        </p:txBody>
      </p:sp>
      <p:sp>
        <p:nvSpPr>
          <p:cNvPr id="26521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6522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256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65221" name="Rectangle 3"/>
          <p:cNvSpPr>
            <a:spLocks noGrp="1"/>
          </p:cNvSpPr>
          <p:nvPr>
            <p:ph sz="quarter" idx="1"/>
          </p:nvPr>
        </p:nvSpPr>
        <p:spPr>
          <a:xfrm>
            <a:off x="431800" y="1268413"/>
            <a:ext cx="84963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342900" lvl="0" indent="-342900" algn="just" eaLnBrk="1" hangingPunct="1">
              <a:lnSpc>
                <a:spcPct val="9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设</a:t>
            </a:r>
            <a:r>
              <a:rPr lang="en-US" altLang="zh-CN" b="1" dirty="0">
                <a:latin typeface="Times New Roman" panose="02020603050405020304" pitchFamily="18" charset="0"/>
                <a:ea typeface="华文楷体" pitchFamily="2" charset="-122"/>
                <a:sym typeface="Arial" panose="020B0604020202020204" pitchFamily="34" charset="0"/>
              </a:rPr>
              <a:t>x</a:t>
            </a:r>
            <a:r>
              <a:rPr lang="zh-CN" altLang="en-US" b="1" dirty="0">
                <a:latin typeface="Times New Roman" panose="02020603050405020304" pitchFamily="18" charset="0"/>
                <a:ea typeface="华文楷体" pitchFamily="2" charset="-122"/>
                <a:sym typeface="Arial" panose="020B0604020202020204" pitchFamily="34" charset="0"/>
              </a:rPr>
              <a:t>由</a:t>
            </a:r>
            <a:r>
              <a:rPr lang="en-US" altLang="zh-CN" b="1" dirty="0">
                <a:latin typeface="Times New Roman" panose="02020603050405020304" pitchFamily="18" charset="0"/>
                <a:ea typeface="华文楷体" pitchFamily="2" charset="-122"/>
                <a:sym typeface="Arial" panose="020B0604020202020204" pitchFamily="34" charset="0"/>
              </a:rPr>
              <a:t>[0,2</a:t>
            </a:r>
            <a:r>
              <a:rPr lang="el-GR" altLang="en-US" b="1" dirty="0">
                <a:latin typeface="Times New Roman" panose="02020603050405020304" pitchFamily="18" charset="0"/>
                <a:ea typeface="华文楷体" pitchFamily="2" charset="-122"/>
                <a:sym typeface="Arial" panose="020B0604020202020204" pitchFamily="34" charset="0"/>
              </a:rPr>
              <a:t>π</a:t>
            </a:r>
            <a:r>
              <a:rPr lang="en-US" altLang="zh-CN" b="1" dirty="0">
                <a:latin typeface="Times New Roman" panose="02020603050405020304" pitchFamily="18" charset="0"/>
                <a:ea typeface="华文楷体" pitchFamily="2" charset="-122"/>
                <a:sym typeface="Arial" panose="020B0604020202020204" pitchFamily="34" charset="0"/>
              </a:rPr>
              <a:t>]</a:t>
            </a:r>
            <a:r>
              <a:rPr lang="zh-CN" altLang="en-US" b="1" dirty="0">
                <a:latin typeface="Times New Roman" panose="02020603050405020304" pitchFamily="18" charset="0"/>
                <a:ea typeface="华文楷体" pitchFamily="2" charset="-122"/>
                <a:sym typeface="Arial" panose="020B0604020202020204" pitchFamily="34" charset="0"/>
              </a:rPr>
              <a:t>间均匀分布的</a:t>
            </a:r>
            <a:r>
              <a:rPr lang="en-US" altLang="zh-CN" b="1" dirty="0">
                <a:latin typeface="Times New Roman" panose="02020603050405020304" pitchFamily="18" charset="0"/>
                <a:ea typeface="华文楷体" pitchFamily="2" charset="-122"/>
                <a:sym typeface="Arial" panose="020B0604020202020204" pitchFamily="34" charset="0"/>
              </a:rPr>
              <a:t>10</a:t>
            </a:r>
            <a:r>
              <a:rPr lang="zh-CN" altLang="en-US" b="1" dirty="0">
                <a:latin typeface="Times New Roman" panose="02020603050405020304" pitchFamily="18" charset="0"/>
                <a:ea typeface="华文楷体" pitchFamily="2" charset="-122"/>
                <a:sym typeface="Arial" panose="020B0604020202020204" pitchFamily="34" charset="0"/>
              </a:rPr>
              <a:t>个点组成，求</a:t>
            </a:r>
            <a:r>
              <a:rPr lang="en-US" altLang="zh-CN" b="1" dirty="0">
                <a:latin typeface="Times New Roman" panose="02020603050405020304" pitchFamily="18" charset="0"/>
                <a:ea typeface="华文楷体" pitchFamily="2" charset="-122"/>
                <a:sym typeface="Arial" panose="020B0604020202020204" pitchFamily="34" charset="0"/>
              </a:rPr>
              <a:t>sinx</a:t>
            </a:r>
            <a:r>
              <a:rPr lang="zh-CN" altLang="en-US" b="1" dirty="0">
                <a:latin typeface="Times New Roman" panose="02020603050405020304" pitchFamily="18" charset="0"/>
                <a:ea typeface="华文楷体" pitchFamily="2" charset="-122"/>
                <a:sym typeface="Arial" panose="020B0604020202020204" pitchFamily="34" charset="0"/>
              </a:rPr>
              <a:t>的</a:t>
            </a:r>
            <a:r>
              <a:rPr lang="en-US" altLang="zh-CN" b="1" dirty="0">
                <a:latin typeface="Times New Roman" panose="02020603050405020304" pitchFamily="18" charset="0"/>
                <a:ea typeface="华文楷体" pitchFamily="2" charset="-122"/>
                <a:sym typeface="Arial" panose="020B0604020202020204" pitchFamily="34" charset="0"/>
              </a:rPr>
              <a:t>1-3</a:t>
            </a:r>
            <a:r>
              <a:rPr lang="zh-CN" altLang="en-US" b="1" dirty="0">
                <a:latin typeface="Times New Roman" panose="02020603050405020304" pitchFamily="18" charset="0"/>
                <a:ea typeface="华文楷体" pitchFamily="2" charset="-122"/>
                <a:sym typeface="Arial" panose="020B0604020202020204" pitchFamily="34" charset="0"/>
              </a:rPr>
              <a:t>阶差分。</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命令如下：</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X = linspace(0,2*pi,10);</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Y = sin(X);</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DY = diff(Y)</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D2Y = diff(Y,2)</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D3Y = diff(Y,3)</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es-ES" altLang="en-US" b="1" dirty="0">
                <a:latin typeface="Times New Roman" panose="02020603050405020304" pitchFamily="18" charset="0"/>
                <a:ea typeface="华文楷体" pitchFamily="2" charset="-122"/>
                <a:sym typeface="Arial" panose="020B0604020202020204" pitchFamily="34" charset="0"/>
              </a:rPr>
              <a:t>DY =</a:t>
            </a:r>
            <a:endParaRPr lang="es-ES" altLang="en-US" b="1" dirty="0">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es-ES" altLang="en-US" b="1" dirty="0">
                <a:latin typeface="Times New Roman" panose="02020603050405020304" pitchFamily="18" charset="0"/>
                <a:ea typeface="华文楷体" pitchFamily="2" charset="-122"/>
                <a:sym typeface="Arial" panose="020B0604020202020204" pitchFamily="34" charset="0"/>
              </a:rPr>
              <a:t>    0.6428    0.3420   -0.1188   -0.5240   -0.6840   -0.5240   -0.1188    0.3420    0.6428</a:t>
            </a:r>
            <a:endParaRPr lang="es-ES" altLang="en-US" b="1" dirty="0">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es-ES" altLang="en-US" b="1" dirty="0">
                <a:latin typeface="Times New Roman" panose="02020603050405020304" pitchFamily="18" charset="0"/>
                <a:ea typeface="华文楷体" pitchFamily="2" charset="-122"/>
                <a:sym typeface="Arial" panose="020B0604020202020204" pitchFamily="34" charset="0"/>
              </a:rPr>
              <a:t>D2Y =</a:t>
            </a:r>
            <a:endParaRPr lang="es-ES" altLang="en-US" b="1" dirty="0">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es-ES" altLang="en-US" b="1" dirty="0">
                <a:latin typeface="Times New Roman" panose="02020603050405020304" pitchFamily="18" charset="0"/>
                <a:ea typeface="华文楷体" pitchFamily="2" charset="-122"/>
                <a:sym typeface="Arial" panose="020B0604020202020204" pitchFamily="34" charset="0"/>
              </a:rPr>
              <a:t>   -0.3008   -0.4608   -0.4052   -0.1600    0.1600    0.4052    0.4608    0.3008</a:t>
            </a:r>
            <a:endParaRPr lang="es-ES" altLang="en-US" b="1" dirty="0">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es-ES" altLang="en-US" b="1" dirty="0">
                <a:latin typeface="Times New Roman" panose="02020603050405020304" pitchFamily="18" charset="0"/>
                <a:ea typeface="华文楷体" pitchFamily="2" charset="-122"/>
                <a:sym typeface="Arial" panose="020B0604020202020204" pitchFamily="34" charset="0"/>
              </a:rPr>
              <a:t>D3Y =</a:t>
            </a:r>
            <a:endParaRPr lang="es-ES" altLang="en-US" b="1" dirty="0">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90000"/>
              </a:lnSpc>
              <a:buFont typeface="Wingdings" panose="05000000000000000000" pitchFamily="2" charset="2"/>
              <a:buNone/>
            </a:pPr>
            <a:r>
              <a:rPr lang="es-ES" altLang="en-US" b="1" dirty="0">
                <a:latin typeface="Times New Roman" panose="02020603050405020304" pitchFamily="18" charset="0"/>
                <a:ea typeface="华文楷体" pitchFamily="2" charset="-122"/>
                <a:sym typeface="Arial" panose="020B0604020202020204" pitchFamily="34" charset="0"/>
              </a:rPr>
              <a:t>   -0.1600    0.0556    0.2452    0.3201    0.2452    0.0556   -0.1600</a:t>
            </a:r>
            <a:endParaRPr lang="es-ES" altLang="en-US"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5221">
                                            <p:txEl>
                                              <p:charRg st="0" end="36"/>
                                            </p:txEl>
                                          </p:spTgt>
                                        </p:tgtEl>
                                        <p:attrNameLst>
                                          <p:attrName>style.visibility</p:attrName>
                                        </p:attrNameLst>
                                      </p:cBhvr>
                                      <p:to>
                                        <p:strVal val="visible"/>
                                      </p:to>
                                    </p:set>
                                    <p:animEffect transition="in" filter="blinds(horizontal)">
                                      <p:cBhvr>
                                        <p:cTn id="7" dur="500"/>
                                        <p:tgtEl>
                                          <p:spTgt spid="265221">
                                            <p:txEl>
                                              <p:charRg st="0" end="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5221">
                                            <p:txEl>
                                              <p:charRg st="36" end="42"/>
                                            </p:txEl>
                                          </p:spTgt>
                                        </p:tgtEl>
                                        <p:attrNameLst>
                                          <p:attrName>style.visibility</p:attrName>
                                        </p:attrNameLst>
                                      </p:cBhvr>
                                      <p:to>
                                        <p:strVal val="visible"/>
                                      </p:to>
                                    </p:set>
                                    <p:animEffect transition="in" filter="blinds(horizontal)">
                                      <p:cBhvr>
                                        <p:cTn id="12" dur="500"/>
                                        <p:tgtEl>
                                          <p:spTgt spid="265221">
                                            <p:txEl>
                                              <p:charRg st="36" end="4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65221">
                                            <p:txEl>
                                              <p:charRg st="42" end="67"/>
                                            </p:txEl>
                                          </p:spTgt>
                                        </p:tgtEl>
                                        <p:attrNameLst>
                                          <p:attrName>style.visibility</p:attrName>
                                        </p:attrNameLst>
                                      </p:cBhvr>
                                      <p:to>
                                        <p:strVal val="visible"/>
                                      </p:to>
                                    </p:set>
                                    <p:animEffect transition="in" filter="blinds(horizontal)">
                                      <p:cBhvr>
                                        <p:cTn id="15" dur="500"/>
                                        <p:tgtEl>
                                          <p:spTgt spid="265221">
                                            <p:txEl>
                                              <p:charRg st="42" end="67"/>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65221">
                                            <p:txEl>
                                              <p:charRg st="67" end="79"/>
                                            </p:txEl>
                                          </p:spTgt>
                                        </p:tgtEl>
                                        <p:attrNameLst>
                                          <p:attrName>style.visibility</p:attrName>
                                        </p:attrNameLst>
                                      </p:cBhvr>
                                      <p:to>
                                        <p:strVal val="visible"/>
                                      </p:to>
                                    </p:set>
                                    <p:animEffect transition="in" filter="blinds(horizontal)">
                                      <p:cBhvr>
                                        <p:cTn id="18" dur="500"/>
                                        <p:tgtEl>
                                          <p:spTgt spid="265221">
                                            <p:txEl>
                                              <p:charRg st="67" end="79"/>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65221">
                                            <p:txEl>
                                              <p:charRg st="79" end="92"/>
                                            </p:txEl>
                                          </p:spTgt>
                                        </p:tgtEl>
                                        <p:attrNameLst>
                                          <p:attrName>style.visibility</p:attrName>
                                        </p:attrNameLst>
                                      </p:cBhvr>
                                      <p:to>
                                        <p:strVal val="visible"/>
                                      </p:to>
                                    </p:set>
                                    <p:animEffect transition="in" filter="blinds(horizontal)">
                                      <p:cBhvr>
                                        <p:cTn id="21" dur="500"/>
                                        <p:tgtEl>
                                          <p:spTgt spid="265221">
                                            <p:txEl>
                                              <p:charRg st="79" end="92"/>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65221">
                                            <p:txEl>
                                              <p:charRg st="92" end="108"/>
                                            </p:txEl>
                                          </p:spTgt>
                                        </p:tgtEl>
                                        <p:attrNameLst>
                                          <p:attrName>style.visibility</p:attrName>
                                        </p:attrNameLst>
                                      </p:cBhvr>
                                      <p:to>
                                        <p:strVal val="visible"/>
                                      </p:to>
                                    </p:set>
                                    <p:animEffect transition="in" filter="blinds(horizontal)">
                                      <p:cBhvr>
                                        <p:cTn id="24" dur="500"/>
                                        <p:tgtEl>
                                          <p:spTgt spid="265221">
                                            <p:txEl>
                                              <p:charRg st="92" end="10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65221">
                                            <p:txEl>
                                              <p:charRg st="108" end="124"/>
                                            </p:txEl>
                                          </p:spTgt>
                                        </p:tgtEl>
                                        <p:attrNameLst>
                                          <p:attrName>style.visibility</p:attrName>
                                        </p:attrNameLst>
                                      </p:cBhvr>
                                      <p:to>
                                        <p:strVal val="visible"/>
                                      </p:to>
                                    </p:set>
                                    <p:animEffect transition="in" filter="blinds(horizontal)">
                                      <p:cBhvr>
                                        <p:cTn id="27" dur="500"/>
                                        <p:tgtEl>
                                          <p:spTgt spid="265221">
                                            <p:txEl>
                                              <p:charRg st="108" end="12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5221">
                                            <p:txEl>
                                              <p:charRg st="124" end="129"/>
                                            </p:txEl>
                                          </p:spTgt>
                                        </p:tgtEl>
                                        <p:attrNameLst>
                                          <p:attrName>style.visibility</p:attrName>
                                        </p:attrNameLst>
                                      </p:cBhvr>
                                      <p:to>
                                        <p:strVal val="visible"/>
                                      </p:to>
                                    </p:set>
                                    <p:animEffect transition="in" filter="blinds(horizontal)">
                                      <p:cBhvr>
                                        <p:cTn id="32" dur="500"/>
                                        <p:tgtEl>
                                          <p:spTgt spid="265221">
                                            <p:txEl>
                                              <p:charRg st="124" end="12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65221">
                                            <p:txEl>
                                              <p:charRg st="129" end="220"/>
                                            </p:txEl>
                                          </p:spTgt>
                                        </p:tgtEl>
                                        <p:attrNameLst>
                                          <p:attrName>style.visibility</p:attrName>
                                        </p:attrNameLst>
                                      </p:cBhvr>
                                      <p:to>
                                        <p:strVal val="visible"/>
                                      </p:to>
                                    </p:set>
                                    <p:animEffect transition="in" filter="blinds(horizontal)">
                                      <p:cBhvr>
                                        <p:cTn id="35" dur="500"/>
                                        <p:tgtEl>
                                          <p:spTgt spid="265221">
                                            <p:txEl>
                                              <p:charRg st="129" end="220"/>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65221">
                                            <p:txEl>
                                              <p:charRg st="220" end="226"/>
                                            </p:txEl>
                                          </p:spTgt>
                                        </p:tgtEl>
                                        <p:attrNameLst>
                                          <p:attrName>style.visibility</p:attrName>
                                        </p:attrNameLst>
                                      </p:cBhvr>
                                      <p:to>
                                        <p:strVal val="visible"/>
                                      </p:to>
                                    </p:set>
                                    <p:animEffect transition="in" filter="blinds(horizontal)">
                                      <p:cBhvr>
                                        <p:cTn id="38" dur="500"/>
                                        <p:tgtEl>
                                          <p:spTgt spid="265221">
                                            <p:txEl>
                                              <p:charRg st="220" end="226"/>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65221">
                                            <p:txEl>
                                              <p:charRg st="226" end="307"/>
                                            </p:txEl>
                                          </p:spTgt>
                                        </p:tgtEl>
                                        <p:attrNameLst>
                                          <p:attrName>style.visibility</p:attrName>
                                        </p:attrNameLst>
                                      </p:cBhvr>
                                      <p:to>
                                        <p:strVal val="visible"/>
                                      </p:to>
                                    </p:set>
                                    <p:animEffect transition="in" filter="blinds(horizontal)">
                                      <p:cBhvr>
                                        <p:cTn id="41" dur="500"/>
                                        <p:tgtEl>
                                          <p:spTgt spid="265221">
                                            <p:txEl>
                                              <p:charRg st="226" end="307"/>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65221">
                                            <p:txEl>
                                              <p:charRg st="307" end="313"/>
                                            </p:txEl>
                                          </p:spTgt>
                                        </p:tgtEl>
                                        <p:attrNameLst>
                                          <p:attrName>style.visibility</p:attrName>
                                        </p:attrNameLst>
                                      </p:cBhvr>
                                      <p:to>
                                        <p:strVal val="visible"/>
                                      </p:to>
                                    </p:set>
                                    <p:animEffect transition="in" filter="blinds(horizontal)">
                                      <p:cBhvr>
                                        <p:cTn id="44" dur="500"/>
                                        <p:tgtEl>
                                          <p:spTgt spid="265221">
                                            <p:txEl>
                                              <p:charRg st="307" end="313"/>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65221">
                                            <p:txEl>
                                              <p:charRg st="313" end="384"/>
                                            </p:txEl>
                                          </p:spTgt>
                                        </p:tgtEl>
                                        <p:attrNameLst>
                                          <p:attrName>style.visibility</p:attrName>
                                        </p:attrNameLst>
                                      </p:cBhvr>
                                      <p:to>
                                        <p:strVal val="visible"/>
                                      </p:to>
                                    </p:set>
                                    <p:animEffect transition="in" filter="blinds(horizontal)">
                                      <p:cBhvr>
                                        <p:cTn id="47" dur="500"/>
                                        <p:tgtEl>
                                          <p:spTgt spid="265221">
                                            <p:txEl>
                                              <p:charRg st="313" end="38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8"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8.2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函数的数值导数</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6624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6624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257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66245" name="Rectangle 3"/>
          <p:cNvSpPr>
            <a:spLocks noGrp="1"/>
          </p:cNvSpPr>
          <p:nvPr>
            <p:ph sz="quarter" idx="1"/>
          </p:nvPr>
        </p:nvSpPr>
        <p:spPr>
          <a:xfrm>
            <a:off x="863600" y="1268413"/>
            <a:ext cx="8101013"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342900" lvl="0" indent="-342900" algn="just" eaLnBrk="1" hangingPunct="1">
              <a:lnSpc>
                <a:spcPct val="11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例8</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.2-2</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设</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11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在</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[-3,3]</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区间内以</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0.01</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为步长求数值导数。并画出导函数图像。</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110000"/>
              </a:lnSpc>
              <a:buFont typeface="Wingdings" panose="05000000000000000000" pitchFamily="2" charset="2"/>
              <a:buNone/>
            </a:pPr>
            <a:endPar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11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程序如下</a:t>
            </a:r>
            <a:r>
              <a:rPr lang="zh-CN" altLang="en-US" sz="1800" b="1" dirty="0">
                <a:latin typeface="Times New Roman" panose="02020603050405020304" pitchFamily="18" charset="0"/>
                <a:ea typeface="华文楷体" pitchFamily="2" charset="-122"/>
                <a:sym typeface="Arial" panose="020B0604020202020204" pitchFamily="34" charset="0"/>
              </a:rPr>
              <a:t>：</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13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f = inline(‘sqrt(x.^3+2*x.^2-x+12)+(x+5).^(1/6)+5*x+2’); </a:t>
            </a:r>
            <a:r>
              <a:rPr lang="en-US" altLang="zh-CN" b="1" dirty="0">
                <a:solidFill>
                  <a:srgbClr val="008000"/>
                </a:solidFill>
                <a:latin typeface="Times New Roman" panose="02020603050405020304" pitchFamily="18" charset="0"/>
                <a:ea typeface="华文楷体" pitchFamily="2" charset="-122"/>
                <a:sym typeface="Arial" panose="020B0604020202020204" pitchFamily="34" charset="0"/>
              </a:rPr>
              <a:t>%</a:t>
            </a:r>
            <a:r>
              <a:rPr lang="zh-CN" altLang="en-US" b="1" dirty="0">
                <a:solidFill>
                  <a:srgbClr val="008000"/>
                </a:solidFill>
                <a:latin typeface="Times New Roman" panose="02020603050405020304" pitchFamily="18" charset="0"/>
                <a:ea typeface="华文楷体" pitchFamily="2" charset="-122"/>
                <a:sym typeface="Arial" panose="020B0604020202020204" pitchFamily="34" charset="0"/>
              </a:rPr>
              <a:t>内联函数</a:t>
            </a:r>
            <a:endParaRPr lang="zh-CN" altLang="en-US" b="1" dirty="0">
              <a:solidFill>
                <a:srgbClr val="008000"/>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13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x = -3:0.01:3;</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13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dx = diff(f([x,3.01]))/0.01; </a:t>
            </a:r>
            <a:r>
              <a:rPr lang="en-US" altLang="zh-CN" b="1" dirty="0">
                <a:latin typeface="Times New Roman" panose="02020603050405020304" pitchFamily="18" charset="0"/>
                <a:ea typeface="华文楷体" pitchFamily="2" charset="-122"/>
                <a:sym typeface="Arial" panose="020B0604020202020204" pitchFamily="34" charset="0"/>
              </a:rPr>
              <a:t> </a:t>
            </a:r>
            <a:r>
              <a:rPr lang="en-US" altLang="zh-CN" b="1" dirty="0">
                <a:solidFill>
                  <a:srgbClr val="008000"/>
                </a:solidFill>
                <a:latin typeface="Times New Roman" panose="02020603050405020304" pitchFamily="18" charset="0"/>
                <a:ea typeface="华文楷体" pitchFamily="2" charset="-122"/>
                <a:sym typeface="Arial" panose="020B0604020202020204" pitchFamily="34" charset="0"/>
              </a:rPr>
              <a:t>%</a:t>
            </a:r>
            <a:r>
              <a:rPr lang="zh-CN" altLang="en-US" b="1" dirty="0">
                <a:solidFill>
                  <a:srgbClr val="008000"/>
                </a:solidFill>
                <a:latin typeface="Times New Roman" panose="02020603050405020304" pitchFamily="18" charset="0"/>
                <a:ea typeface="华文楷体" pitchFamily="2" charset="-122"/>
                <a:sym typeface="Arial" panose="020B0604020202020204" pitchFamily="34" charset="0"/>
              </a:rPr>
              <a:t>根据定义式求导数</a:t>
            </a:r>
            <a:endParaRPr lang="zh-CN" altLang="en-US" b="1" dirty="0">
              <a:solidFill>
                <a:srgbClr val="008000"/>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13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plot(x,dx)</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110000"/>
              </a:lnSpc>
              <a:buFont typeface="Wingdings" panose="05000000000000000000" pitchFamily="2" charset="2"/>
              <a:buNone/>
            </a:pPr>
            <a:endParaRPr lang="en-US" altLang="zh-CN" sz="1600" b="1" dirty="0">
              <a:latin typeface="Times New Roman" panose="02020603050405020304" pitchFamily="18" charset="0"/>
              <a:sym typeface="Arial" panose="020B0604020202020204" pitchFamily="34" charset="0"/>
            </a:endParaRPr>
          </a:p>
          <a:p>
            <a:pPr marL="342900" lvl="0" indent="-342900" algn="just" eaLnBrk="1" hangingPunct="1">
              <a:lnSpc>
                <a:spcPct val="110000"/>
              </a:lnSpc>
              <a:buFont typeface="Wingdings" panose="05000000000000000000" pitchFamily="2" charset="2"/>
              <a:buNone/>
            </a:pPr>
            <a:endParaRPr lang="en-US" altLang="zh-CN" sz="2600" dirty="0">
              <a:solidFill>
                <a:srgbClr val="990033"/>
              </a:solidFill>
              <a:ea typeface="华文新魏" pitchFamily="2" charset="-122"/>
            </a:endParaRPr>
          </a:p>
        </p:txBody>
      </p:sp>
      <p:graphicFrame>
        <p:nvGraphicFramePr>
          <p:cNvPr id="266246" name="Object 6"/>
          <p:cNvGraphicFramePr>
            <a:graphicFrameLocks noChangeAspect="1"/>
          </p:cNvGraphicFramePr>
          <p:nvPr/>
        </p:nvGraphicFramePr>
        <p:xfrm>
          <a:off x="2466975" y="1270000"/>
          <a:ext cx="5003800" cy="425450"/>
        </p:xfrm>
        <a:graphic>
          <a:graphicData uri="http://schemas.openxmlformats.org/presentationml/2006/ole">
            <mc:AlternateContent xmlns:mc="http://schemas.openxmlformats.org/markup-compatibility/2006">
              <mc:Choice xmlns:v="urn:schemas-microsoft-com:vml" Requires="v">
                <p:oleObj spid="_x0000_s3105" name="" r:id="rId1" imgW="5524500" imgH="469900" progId="">
                  <p:embed/>
                </p:oleObj>
              </mc:Choice>
              <mc:Fallback>
                <p:oleObj name="" r:id="rId1" imgW="5524500" imgH="469900" progId="">
                  <p:embed/>
                  <p:pic>
                    <p:nvPicPr>
                      <p:cNvPr id="0" name="图片 3104"/>
                      <p:cNvPicPr/>
                      <p:nvPr/>
                    </p:nvPicPr>
                    <p:blipFill>
                      <a:blip r:embed="rId2"/>
                      <a:stretch>
                        <a:fillRect/>
                      </a:stretch>
                    </p:blipFill>
                    <p:spPr>
                      <a:xfrm>
                        <a:off x="2466975" y="1270000"/>
                        <a:ext cx="5003800" cy="425450"/>
                      </a:xfrm>
                      <a:prstGeom prst="rect">
                        <a:avLst/>
                      </a:prstGeom>
                      <a:noFill/>
                      <a:ln w="38100">
                        <a:noFill/>
                        <a:miter/>
                      </a:ln>
                    </p:spPr>
                  </p:pic>
                </p:oleObj>
              </mc:Fallback>
            </mc:AlternateContent>
          </a:graphicData>
        </a:graphic>
      </p:graphicFrame>
      <p:pic>
        <p:nvPicPr>
          <p:cNvPr id="266247" name="Picture 5"/>
          <p:cNvPicPr>
            <a:picLocks noChangeAspect="1"/>
          </p:cNvPicPr>
          <p:nvPr/>
        </p:nvPicPr>
        <p:blipFill>
          <a:blip r:embed="rId3"/>
          <a:stretch>
            <a:fillRect/>
          </a:stretch>
        </p:blipFill>
        <p:spPr>
          <a:xfrm>
            <a:off x="5327650" y="3716338"/>
            <a:ext cx="3565525" cy="2673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45">
                                            <p:txEl>
                                              <p:charRg st="0" end="9"/>
                                            </p:txEl>
                                          </p:spTgt>
                                        </p:tgtEl>
                                        <p:attrNameLst>
                                          <p:attrName>style.visibility</p:attrName>
                                        </p:attrNameLst>
                                      </p:cBhvr>
                                      <p:to>
                                        <p:strVal val="visible"/>
                                      </p:to>
                                    </p:set>
                                    <p:animEffect transition="in" filter="blinds(horizontal)">
                                      <p:cBhvr>
                                        <p:cTn id="7" dur="500"/>
                                        <p:tgtEl>
                                          <p:spTgt spid="266245">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6246"/>
                                        </p:tgtEl>
                                        <p:attrNameLst>
                                          <p:attrName>style.visibility</p:attrName>
                                        </p:attrNameLst>
                                      </p:cBhvr>
                                      <p:to>
                                        <p:strVal val="visible"/>
                                      </p:to>
                                    </p:set>
                                    <p:animEffect transition="in" filter="blinds(horizontal)">
                                      <p:cBhvr>
                                        <p:cTn id="12" dur="500"/>
                                        <p:tgtEl>
                                          <p:spTgt spid="2662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6245">
                                            <p:txEl>
                                              <p:charRg st="9" end="43"/>
                                            </p:txEl>
                                          </p:spTgt>
                                        </p:tgtEl>
                                        <p:attrNameLst>
                                          <p:attrName>style.visibility</p:attrName>
                                        </p:attrNameLst>
                                      </p:cBhvr>
                                      <p:to>
                                        <p:strVal val="visible"/>
                                      </p:to>
                                    </p:set>
                                    <p:animEffect transition="in" filter="blinds(horizontal)">
                                      <p:cBhvr>
                                        <p:cTn id="17" dur="500"/>
                                        <p:tgtEl>
                                          <p:spTgt spid="266245">
                                            <p:txEl>
                                              <p:charRg st="9" end="4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6245">
                                            <p:txEl>
                                              <p:charRg st="44" end="50"/>
                                            </p:txEl>
                                          </p:spTgt>
                                        </p:tgtEl>
                                        <p:attrNameLst>
                                          <p:attrName>style.visibility</p:attrName>
                                        </p:attrNameLst>
                                      </p:cBhvr>
                                      <p:to>
                                        <p:strVal val="visible"/>
                                      </p:to>
                                    </p:set>
                                    <p:animEffect transition="in" filter="blinds(horizontal)">
                                      <p:cBhvr>
                                        <p:cTn id="22" dur="500"/>
                                        <p:tgtEl>
                                          <p:spTgt spid="266245">
                                            <p:txEl>
                                              <p:charRg st="44" end="5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66245">
                                            <p:txEl>
                                              <p:charRg st="50" end="113"/>
                                            </p:txEl>
                                          </p:spTgt>
                                        </p:tgtEl>
                                        <p:attrNameLst>
                                          <p:attrName>style.visibility</p:attrName>
                                        </p:attrNameLst>
                                      </p:cBhvr>
                                      <p:to>
                                        <p:strVal val="visible"/>
                                      </p:to>
                                    </p:set>
                                    <p:animEffect transition="in" filter="blinds(horizontal)">
                                      <p:cBhvr>
                                        <p:cTn id="25" dur="500"/>
                                        <p:tgtEl>
                                          <p:spTgt spid="266245">
                                            <p:txEl>
                                              <p:charRg st="50" end="11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66245">
                                            <p:txEl>
                                              <p:charRg st="113" end="128"/>
                                            </p:txEl>
                                          </p:spTgt>
                                        </p:tgtEl>
                                        <p:attrNameLst>
                                          <p:attrName>style.visibility</p:attrName>
                                        </p:attrNameLst>
                                      </p:cBhvr>
                                      <p:to>
                                        <p:strVal val="visible"/>
                                      </p:to>
                                    </p:set>
                                    <p:animEffect transition="in" filter="blinds(horizontal)">
                                      <p:cBhvr>
                                        <p:cTn id="28" dur="500"/>
                                        <p:tgtEl>
                                          <p:spTgt spid="266245">
                                            <p:txEl>
                                              <p:charRg st="113" end="12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66245">
                                            <p:txEl>
                                              <p:charRg st="128" end="168"/>
                                            </p:txEl>
                                          </p:spTgt>
                                        </p:tgtEl>
                                        <p:attrNameLst>
                                          <p:attrName>style.visibility</p:attrName>
                                        </p:attrNameLst>
                                      </p:cBhvr>
                                      <p:to>
                                        <p:strVal val="visible"/>
                                      </p:to>
                                    </p:set>
                                    <p:animEffect transition="in" filter="blinds(horizontal)">
                                      <p:cBhvr>
                                        <p:cTn id="31" dur="500"/>
                                        <p:tgtEl>
                                          <p:spTgt spid="266245">
                                            <p:txEl>
                                              <p:charRg st="128" end="16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66245">
                                            <p:txEl>
                                              <p:charRg st="168" end="179"/>
                                            </p:txEl>
                                          </p:spTgt>
                                        </p:tgtEl>
                                        <p:attrNameLst>
                                          <p:attrName>style.visibility</p:attrName>
                                        </p:attrNameLst>
                                      </p:cBhvr>
                                      <p:to>
                                        <p:strVal val="visible"/>
                                      </p:to>
                                    </p:set>
                                    <p:animEffect transition="in" filter="blinds(horizontal)">
                                      <p:cBhvr>
                                        <p:cTn id="34" dur="500"/>
                                        <p:tgtEl>
                                          <p:spTgt spid="266245">
                                            <p:txEl>
                                              <p:charRg st="168" end="17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66247"/>
                                        </p:tgtEl>
                                        <p:attrNameLst>
                                          <p:attrName>style.visibility</p:attrName>
                                        </p:attrNameLst>
                                      </p:cBhvr>
                                      <p:to>
                                        <p:strVal val="visible"/>
                                      </p:to>
                                    </p:set>
                                    <p:animEffect transition="in" filter="blinds(horizontal)">
                                      <p:cBhvr>
                                        <p:cTn id="39" dur="500"/>
                                        <p:tgtEl>
                                          <p:spTgt spid="266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2" name="Rectangle 2"/>
          <p:cNvSpPr>
            <a:spLocks noGrp="1" noChangeArrowheads="1"/>
          </p:cNvSpPr>
          <p:nvPr>
            <p:ph type="title" idx="4294967295"/>
          </p:nvPr>
        </p:nvSpPr>
        <p:spPr>
          <a:xfrm>
            <a:off x="1273175" y="-227012"/>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数值积分</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6726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6726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258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67269" name="Rectangle 3"/>
          <p:cNvSpPr>
            <a:spLocks noGrp="1"/>
          </p:cNvSpPr>
          <p:nvPr>
            <p:ph sz="quarter" idx="1"/>
          </p:nvPr>
        </p:nvSpPr>
        <p:spPr>
          <a:xfrm>
            <a:off x="914400" y="1054100"/>
            <a:ext cx="7772400" cy="51847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一元函数的数值积分</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r>
              <a:rPr lang="zh-CN" altLang="en-US" sz="2000" b="1" dirty="0">
                <a:latin typeface="Times New Roman" panose="02020603050405020304" pitchFamily="18" charset="0"/>
                <a:ea typeface="华文楷体" pitchFamily="2" charset="-122"/>
                <a:sym typeface="Arial" panose="020B0604020202020204" pitchFamily="34" charset="0"/>
              </a:rPr>
              <a:t>常用积分指令：</a:t>
            </a:r>
            <a:r>
              <a:rPr lang="en-US" altLang="zh-CN" sz="2000" b="1" dirty="0">
                <a:latin typeface="Times New Roman" panose="02020603050405020304" pitchFamily="18" charset="0"/>
                <a:ea typeface="华文楷体" pitchFamily="2" charset="-122"/>
                <a:sym typeface="Arial" panose="020B0604020202020204" pitchFamily="34" charset="0"/>
              </a:rPr>
              <a:t>quad</a:t>
            </a:r>
            <a:r>
              <a:rPr lang="zh-CN" altLang="en-US" sz="2000" b="1" dirty="0">
                <a:latin typeface="Times New Roman" panose="02020603050405020304" pitchFamily="18" charset="0"/>
                <a:ea typeface="华文楷体" pitchFamily="2" charset="-122"/>
                <a:sym typeface="Arial" panose="020B0604020202020204" pitchFamily="34" charset="0"/>
              </a:rPr>
              <a:t>和</a:t>
            </a:r>
            <a:r>
              <a:rPr lang="en-US" altLang="zh-CN" sz="2000" b="1" dirty="0">
                <a:latin typeface="Times New Roman" panose="02020603050405020304" pitchFamily="18" charset="0"/>
                <a:ea typeface="华文楷体" pitchFamily="2" charset="-122"/>
                <a:sym typeface="Arial" panose="020B0604020202020204" pitchFamily="34" charset="0"/>
              </a:rPr>
              <a:t>quadl</a:t>
            </a:r>
            <a:r>
              <a:rPr lang="zh-CN" altLang="en-US" sz="2000" b="1" dirty="0">
                <a:latin typeface="Times New Roman" panose="02020603050405020304" pitchFamily="18" charset="0"/>
                <a:ea typeface="华文楷体" pitchFamily="2" charset="-122"/>
                <a:sym typeface="Arial" panose="020B0604020202020204" pitchFamily="34" charset="0"/>
              </a:rPr>
              <a:t>。</a:t>
            </a:r>
            <a:endParaRPr lang="zh-CN" altLang="en-US" sz="20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panose="05000000000000000000" pitchFamily="2" charset="2"/>
              <a:buNone/>
            </a:pPr>
            <a:r>
              <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rPr>
              <a:t>一般说来，</a:t>
            </a:r>
            <a:r>
              <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rPr>
              <a:t>quadl</a:t>
            </a:r>
            <a:r>
              <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rPr>
              <a:t>比</a:t>
            </a:r>
            <a:r>
              <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rPr>
              <a:t>quad</a:t>
            </a:r>
            <a:r>
              <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rPr>
              <a:t>更有效。</a:t>
            </a:r>
            <a:endPar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r>
              <a:rPr lang="zh-CN" altLang="en-US" sz="2000" b="1" dirty="0">
                <a:latin typeface="Times New Roman" panose="02020603050405020304" pitchFamily="18" charset="0"/>
                <a:ea typeface="华文楷体" pitchFamily="2" charset="-122"/>
                <a:sym typeface="Arial" panose="020B0604020202020204" pitchFamily="34" charset="0"/>
              </a:rPr>
              <a:t>具体调用格式如下：</a:t>
            </a:r>
            <a:r>
              <a:rPr lang="zh-CN" altLang="en-US" b="1" dirty="0">
                <a:latin typeface="Times New Roman" panose="02020603050405020304" pitchFamily="18" charset="0"/>
                <a:ea typeface="华文楷体" pitchFamily="2" charset="-122"/>
                <a:sym typeface="Arial" panose="020B0604020202020204" pitchFamily="34" charset="0"/>
              </a:rPr>
              <a:t> </a:t>
            </a:r>
            <a:endParaRPr lang="zh-CN" altLang="en-US"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q = quadl(fun,a,b)</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q = quadl(fun,a,b,tol)</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q = quadl(fun,a,b,tol,trace)</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[q,fcnt] = quadl(fun,a,b,...)</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2" pitchFamily="18" charset="2"/>
              <a:buChar char=""/>
            </a:pPr>
            <a:r>
              <a:rPr lang="zh-CN" altLang="en-US" sz="1800" b="1" dirty="0">
                <a:latin typeface="Times New Roman" panose="02020603050405020304" pitchFamily="18" charset="0"/>
                <a:ea typeface="华文楷体" pitchFamily="2" charset="-122"/>
                <a:sym typeface="Arial" panose="020B0604020202020204" pitchFamily="34" charset="0"/>
              </a:rPr>
              <a:t>输入量</a:t>
            </a:r>
            <a:r>
              <a:rPr lang="en-US" altLang="zh-CN" sz="1800" b="1" dirty="0">
                <a:latin typeface="Times New Roman" panose="02020603050405020304" pitchFamily="18" charset="0"/>
                <a:ea typeface="华文楷体" pitchFamily="2" charset="-122"/>
                <a:sym typeface="Arial" panose="020B0604020202020204" pitchFamily="34" charset="0"/>
              </a:rPr>
              <a:t>fun</a:t>
            </a:r>
            <a:r>
              <a:rPr lang="zh-CN" altLang="en-US" sz="1800" b="1" dirty="0">
                <a:latin typeface="Times New Roman" panose="02020603050405020304" pitchFamily="18" charset="0"/>
                <a:ea typeface="华文楷体" pitchFamily="2" charset="-122"/>
                <a:sym typeface="Arial" panose="020B0604020202020204" pitchFamily="34" charset="0"/>
              </a:rPr>
              <a:t>为被积函数的句柄。</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2" pitchFamily="18" charset="2"/>
              <a:buChar char=""/>
            </a:pPr>
            <a:r>
              <a:rPr lang="zh-CN" altLang="en-US" sz="1800" b="1" dirty="0">
                <a:latin typeface="Times New Roman" panose="02020603050405020304" pitchFamily="18" charset="0"/>
                <a:ea typeface="华文楷体" pitchFamily="2" charset="-122"/>
                <a:sym typeface="Arial" panose="020B0604020202020204" pitchFamily="34" charset="0"/>
              </a:rPr>
              <a:t>输入量</a:t>
            </a:r>
            <a:r>
              <a:rPr lang="en-US" altLang="zh-CN" sz="1800" b="1" dirty="0">
                <a:latin typeface="Times New Roman" panose="02020603050405020304" pitchFamily="18" charset="0"/>
                <a:ea typeface="华文楷体" pitchFamily="2" charset="-122"/>
                <a:sym typeface="Arial" panose="020B0604020202020204" pitchFamily="34" charset="0"/>
              </a:rPr>
              <a:t>a, b</a:t>
            </a:r>
            <a:r>
              <a:rPr lang="zh-CN" altLang="en-US" sz="1800" b="1" dirty="0">
                <a:latin typeface="Times New Roman" panose="02020603050405020304" pitchFamily="18" charset="0"/>
                <a:ea typeface="华文楷体" pitchFamily="2" charset="-122"/>
                <a:sym typeface="Arial" panose="020B0604020202020204" pitchFamily="34" charset="0"/>
              </a:rPr>
              <a:t>分别是积分的下限、和上限，都必须是确定的数值</a:t>
            </a:r>
            <a:r>
              <a:rPr lang="en-US" altLang="zh-CN" sz="1800" b="1" dirty="0">
                <a:latin typeface="Times New Roman" panose="02020603050405020304" pitchFamily="18" charset="0"/>
                <a:ea typeface="华文楷体" pitchFamily="2" charset="-122"/>
                <a:sym typeface="Arial" panose="020B0604020202020204" pitchFamily="34" charset="0"/>
              </a:rPr>
              <a:t>;</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2" pitchFamily="18" charset="2"/>
              <a:buChar char=""/>
            </a:pPr>
            <a:r>
              <a:rPr lang="zh-CN" altLang="en-US" sz="1800" b="1" dirty="0">
                <a:latin typeface="Times New Roman" panose="02020603050405020304" pitchFamily="18" charset="0"/>
                <a:ea typeface="华文楷体" pitchFamily="2" charset="-122"/>
                <a:sym typeface="Arial" panose="020B0604020202020204" pitchFamily="34" charset="0"/>
              </a:rPr>
              <a:t>前</a:t>
            </a:r>
            <a:r>
              <a:rPr lang="en-US" altLang="zh-CN" sz="1800" b="1" dirty="0">
                <a:latin typeface="Times New Roman" panose="02020603050405020304" pitchFamily="18" charset="0"/>
                <a:ea typeface="华文楷体" pitchFamily="2" charset="-122"/>
                <a:sym typeface="Arial" panose="020B0604020202020204" pitchFamily="34" charset="0"/>
              </a:rPr>
              <a:t>3</a:t>
            </a:r>
            <a:r>
              <a:rPr lang="zh-CN" altLang="en-US" sz="1800" b="1" dirty="0">
                <a:latin typeface="Times New Roman" panose="02020603050405020304" pitchFamily="18" charset="0"/>
                <a:ea typeface="华文楷体" pitchFamily="2" charset="-122"/>
                <a:sym typeface="Arial" panose="020B0604020202020204" pitchFamily="34" charset="0"/>
              </a:rPr>
              <a:t>个输入参数是调用积分指令所必须的，其他可以缺省</a:t>
            </a:r>
            <a:r>
              <a:rPr lang="en-US" altLang="zh-CN" sz="1800" b="1" dirty="0">
                <a:latin typeface="Times New Roman" panose="02020603050405020304" pitchFamily="18" charset="0"/>
                <a:ea typeface="华文楷体" pitchFamily="2" charset="-122"/>
                <a:sym typeface="Arial" panose="020B0604020202020204" pitchFamily="34" charset="0"/>
              </a:rPr>
              <a:t>;</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2" pitchFamily="18" charset="2"/>
              <a:buChar char=""/>
            </a:pPr>
            <a:r>
              <a:rPr lang="zh-CN" altLang="en-US" sz="1800" b="1" dirty="0">
                <a:latin typeface="Times New Roman" panose="02020603050405020304" pitchFamily="18" charset="0"/>
                <a:ea typeface="华文楷体" pitchFamily="2" charset="-122"/>
                <a:sym typeface="Arial" panose="020B0604020202020204" pitchFamily="34" charset="0"/>
              </a:rPr>
              <a:t>输入量</a:t>
            </a:r>
            <a:r>
              <a:rPr lang="en-US" altLang="zh-CN" sz="1800" b="1" dirty="0">
                <a:latin typeface="Times New Roman" panose="02020603050405020304" pitchFamily="18" charset="0"/>
                <a:ea typeface="华文楷体" pitchFamily="2" charset="-122"/>
                <a:sym typeface="Arial" panose="020B0604020202020204" pitchFamily="34" charset="0"/>
              </a:rPr>
              <a:t>tol</a:t>
            </a:r>
            <a:r>
              <a:rPr lang="zh-CN" altLang="en-US" sz="1800" b="1" dirty="0">
                <a:latin typeface="Times New Roman" panose="02020603050405020304" pitchFamily="18" charset="0"/>
                <a:ea typeface="华文楷体" pitchFamily="2" charset="-122"/>
                <a:sym typeface="Arial" panose="020B0604020202020204" pitchFamily="34" charset="0"/>
              </a:rPr>
              <a:t>是一个标量，控制绝对误差</a:t>
            </a:r>
            <a:r>
              <a:rPr lang="en-US" altLang="zh-CN" sz="1800" b="1" dirty="0">
                <a:latin typeface="Times New Roman" panose="02020603050405020304" pitchFamily="18" charset="0"/>
                <a:ea typeface="华文楷体" pitchFamily="2" charset="-122"/>
                <a:sym typeface="Arial" panose="020B0604020202020204" pitchFamily="34" charset="0"/>
              </a:rPr>
              <a:t>;</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2" pitchFamily="18" charset="2"/>
              <a:buChar char=""/>
            </a:pPr>
            <a:r>
              <a:rPr lang="zh-CN" altLang="en-US" sz="1800" b="1" dirty="0">
                <a:latin typeface="Times New Roman" panose="02020603050405020304" pitchFamily="18" charset="0"/>
                <a:ea typeface="华文楷体" pitchFamily="2" charset="-122"/>
                <a:sym typeface="Arial" panose="020B0604020202020204" pitchFamily="34" charset="0"/>
              </a:rPr>
              <a:t>输入量</a:t>
            </a:r>
            <a:r>
              <a:rPr lang="en-US" altLang="zh-CN" sz="1800" b="1" dirty="0">
                <a:latin typeface="Times New Roman" panose="02020603050405020304" pitchFamily="18" charset="0"/>
                <a:ea typeface="华文楷体" pitchFamily="2" charset="-122"/>
                <a:sym typeface="Arial" panose="020B0604020202020204" pitchFamily="34" charset="0"/>
              </a:rPr>
              <a:t>trace</a:t>
            </a:r>
            <a:r>
              <a:rPr lang="zh-CN" altLang="en-US" sz="1800" b="1" dirty="0">
                <a:latin typeface="Times New Roman" panose="02020603050405020304" pitchFamily="18" charset="0"/>
                <a:ea typeface="华文楷体" pitchFamily="2" charset="-122"/>
                <a:sym typeface="Arial" panose="020B0604020202020204" pitchFamily="34" charset="0"/>
              </a:rPr>
              <a:t>为非</a:t>
            </a:r>
            <a:r>
              <a:rPr lang="en-US" altLang="zh-CN" sz="1800" b="1" dirty="0">
                <a:latin typeface="Times New Roman" panose="02020603050405020304" pitchFamily="18" charset="0"/>
                <a:ea typeface="华文楷体" pitchFamily="2" charset="-122"/>
                <a:sym typeface="Arial" panose="020B0604020202020204" pitchFamily="34" charset="0"/>
              </a:rPr>
              <a:t>0</a:t>
            </a:r>
            <a:r>
              <a:rPr lang="zh-CN" altLang="en-US" sz="1800" b="1" dirty="0">
                <a:latin typeface="Times New Roman" panose="02020603050405020304" pitchFamily="18" charset="0"/>
                <a:ea typeface="华文楷体" pitchFamily="2" charset="-122"/>
                <a:sym typeface="Arial" panose="020B0604020202020204" pitchFamily="34" charset="0"/>
              </a:rPr>
              <a:t>值时，将随积分的进程逐点画出被积分函数</a:t>
            </a:r>
            <a:r>
              <a:rPr lang="en-US" altLang="zh-CN" sz="1800" b="1" dirty="0">
                <a:latin typeface="Times New Roman" panose="02020603050405020304" pitchFamily="18" charset="0"/>
                <a:ea typeface="华文楷体" pitchFamily="2" charset="-122"/>
                <a:sym typeface="Arial" panose="020B0604020202020204" pitchFamily="34" charset="0"/>
              </a:rPr>
              <a:t>;</a:t>
            </a:r>
            <a:endParaRPr lang="en-US" altLang="zh-CN" sz="18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2" pitchFamily="18" charset="2"/>
              <a:buChar char=""/>
            </a:pPr>
            <a:r>
              <a:rPr lang="zh-CN" altLang="en-US" sz="1800" b="1" dirty="0">
                <a:latin typeface="Times New Roman" panose="02020603050405020304" pitchFamily="18" charset="0"/>
                <a:ea typeface="华文楷体" pitchFamily="2" charset="-122"/>
                <a:sym typeface="Arial" panose="020B0604020202020204" pitchFamily="34" charset="0"/>
              </a:rPr>
              <a:t>输出参数</a:t>
            </a:r>
            <a:r>
              <a:rPr lang="en-US" altLang="zh-CN" sz="1800" b="1" dirty="0">
                <a:latin typeface="Times New Roman" panose="02020603050405020304" pitchFamily="18" charset="0"/>
                <a:ea typeface="华文楷体" pitchFamily="2" charset="-122"/>
                <a:sym typeface="Arial" panose="020B0604020202020204" pitchFamily="34" charset="0"/>
              </a:rPr>
              <a:t>fcnt</a:t>
            </a:r>
            <a:r>
              <a:rPr lang="zh-CN" altLang="en-US" sz="1800" b="1" dirty="0">
                <a:latin typeface="Times New Roman" panose="02020603050405020304" pitchFamily="18" charset="0"/>
                <a:ea typeface="华文楷体" pitchFamily="2" charset="-122"/>
                <a:sym typeface="Arial" panose="020B0604020202020204" pitchFamily="34" charset="0"/>
              </a:rPr>
              <a:t>返回函数的执行次数。</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Note</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quad</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的调用格式与</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quadl</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相同</a:t>
            </a:r>
            <a:endPar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7269">
                                            <p:txEl>
                                              <p:charRg st="10" end="29"/>
                                            </p:txEl>
                                          </p:spTgt>
                                        </p:tgtEl>
                                        <p:attrNameLst>
                                          <p:attrName>style.visibility</p:attrName>
                                        </p:attrNameLst>
                                      </p:cBhvr>
                                      <p:to>
                                        <p:strVal val="visible"/>
                                      </p:to>
                                    </p:set>
                                    <p:animEffect transition="in" filter="blinds(horizontal)">
                                      <p:cBhvr>
                                        <p:cTn id="7" dur="500"/>
                                        <p:tgtEl>
                                          <p:spTgt spid="267269">
                                            <p:txEl>
                                              <p:charRg st="10" end="2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7269">
                                            <p:txEl>
                                              <p:charRg st="29" end="49"/>
                                            </p:txEl>
                                          </p:spTgt>
                                        </p:tgtEl>
                                        <p:attrNameLst>
                                          <p:attrName>style.visibility</p:attrName>
                                        </p:attrNameLst>
                                      </p:cBhvr>
                                      <p:to>
                                        <p:strVal val="visible"/>
                                      </p:to>
                                    </p:set>
                                    <p:animEffect transition="in" filter="blinds(horizontal)">
                                      <p:cBhvr>
                                        <p:cTn id="10" dur="500"/>
                                        <p:tgtEl>
                                          <p:spTgt spid="267269">
                                            <p:txEl>
                                              <p:charRg st="29" end="4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67269">
                                            <p:txEl>
                                              <p:charRg st="49" end="60"/>
                                            </p:txEl>
                                          </p:spTgt>
                                        </p:tgtEl>
                                        <p:attrNameLst>
                                          <p:attrName>style.visibility</p:attrName>
                                        </p:attrNameLst>
                                      </p:cBhvr>
                                      <p:to>
                                        <p:strVal val="visible"/>
                                      </p:to>
                                    </p:set>
                                    <p:animEffect transition="in" filter="blinds(horizontal)">
                                      <p:cBhvr>
                                        <p:cTn id="15" dur="500"/>
                                        <p:tgtEl>
                                          <p:spTgt spid="267269">
                                            <p:txEl>
                                              <p:charRg st="49" end="6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67269">
                                            <p:txEl>
                                              <p:charRg st="60" end="79"/>
                                            </p:txEl>
                                          </p:spTgt>
                                        </p:tgtEl>
                                        <p:attrNameLst>
                                          <p:attrName>style.visibility</p:attrName>
                                        </p:attrNameLst>
                                      </p:cBhvr>
                                      <p:to>
                                        <p:strVal val="visible"/>
                                      </p:to>
                                    </p:set>
                                    <p:animEffect transition="in" filter="blinds(horizontal)">
                                      <p:cBhvr>
                                        <p:cTn id="18" dur="500"/>
                                        <p:tgtEl>
                                          <p:spTgt spid="267269">
                                            <p:txEl>
                                              <p:charRg st="60" end="79"/>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67269">
                                            <p:txEl>
                                              <p:charRg st="79" end="102"/>
                                            </p:txEl>
                                          </p:spTgt>
                                        </p:tgtEl>
                                        <p:attrNameLst>
                                          <p:attrName>style.visibility</p:attrName>
                                        </p:attrNameLst>
                                      </p:cBhvr>
                                      <p:to>
                                        <p:strVal val="visible"/>
                                      </p:to>
                                    </p:set>
                                    <p:animEffect transition="in" filter="blinds(horizontal)">
                                      <p:cBhvr>
                                        <p:cTn id="21" dur="500"/>
                                        <p:tgtEl>
                                          <p:spTgt spid="267269">
                                            <p:txEl>
                                              <p:charRg st="79" end="102"/>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67269">
                                            <p:txEl>
                                              <p:charRg st="102" end="131"/>
                                            </p:txEl>
                                          </p:spTgt>
                                        </p:tgtEl>
                                        <p:attrNameLst>
                                          <p:attrName>style.visibility</p:attrName>
                                        </p:attrNameLst>
                                      </p:cBhvr>
                                      <p:to>
                                        <p:strVal val="visible"/>
                                      </p:to>
                                    </p:set>
                                    <p:animEffect transition="in" filter="blinds(horizontal)">
                                      <p:cBhvr>
                                        <p:cTn id="24" dur="500"/>
                                        <p:tgtEl>
                                          <p:spTgt spid="267269">
                                            <p:txEl>
                                              <p:charRg st="102" end="131"/>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67269">
                                            <p:txEl>
                                              <p:charRg st="131" end="161"/>
                                            </p:txEl>
                                          </p:spTgt>
                                        </p:tgtEl>
                                        <p:attrNameLst>
                                          <p:attrName>style.visibility</p:attrName>
                                        </p:attrNameLst>
                                      </p:cBhvr>
                                      <p:to>
                                        <p:strVal val="visible"/>
                                      </p:to>
                                    </p:set>
                                    <p:animEffect transition="in" filter="blinds(horizontal)">
                                      <p:cBhvr>
                                        <p:cTn id="27" dur="500"/>
                                        <p:tgtEl>
                                          <p:spTgt spid="267269">
                                            <p:txEl>
                                              <p:charRg st="131" end="16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7269">
                                            <p:txEl>
                                              <p:charRg st="161" end="177"/>
                                            </p:txEl>
                                          </p:spTgt>
                                        </p:tgtEl>
                                        <p:attrNameLst>
                                          <p:attrName>style.visibility</p:attrName>
                                        </p:attrNameLst>
                                      </p:cBhvr>
                                      <p:to>
                                        <p:strVal val="visible"/>
                                      </p:to>
                                    </p:set>
                                    <p:animEffect transition="in" filter="blinds(horizontal)">
                                      <p:cBhvr>
                                        <p:cTn id="32" dur="500"/>
                                        <p:tgtEl>
                                          <p:spTgt spid="267269">
                                            <p:txEl>
                                              <p:charRg st="161" end="17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67269">
                                            <p:txEl>
                                              <p:charRg st="177" end="208"/>
                                            </p:txEl>
                                          </p:spTgt>
                                        </p:tgtEl>
                                        <p:attrNameLst>
                                          <p:attrName>style.visibility</p:attrName>
                                        </p:attrNameLst>
                                      </p:cBhvr>
                                      <p:to>
                                        <p:strVal val="visible"/>
                                      </p:to>
                                    </p:set>
                                    <p:animEffect transition="in" filter="blinds(horizontal)">
                                      <p:cBhvr>
                                        <p:cTn id="37" dur="500"/>
                                        <p:tgtEl>
                                          <p:spTgt spid="267269">
                                            <p:txEl>
                                              <p:charRg st="177" end="20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67269">
                                            <p:txEl>
                                              <p:charRg st="208" end="235"/>
                                            </p:txEl>
                                          </p:spTgt>
                                        </p:tgtEl>
                                        <p:attrNameLst>
                                          <p:attrName>style.visibility</p:attrName>
                                        </p:attrNameLst>
                                      </p:cBhvr>
                                      <p:to>
                                        <p:strVal val="visible"/>
                                      </p:to>
                                    </p:set>
                                    <p:animEffect transition="in" filter="blinds(horizontal)">
                                      <p:cBhvr>
                                        <p:cTn id="42" dur="500"/>
                                        <p:tgtEl>
                                          <p:spTgt spid="267269">
                                            <p:txEl>
                                              <p:charRg st="208" end="23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67269">
                                            <p:txEl>
                                              <p:charRg st="235" end="255"/>
                                            </p:txEl>
                                          </p:spTgt>
                                        </p:tgtEl>
                                        <p:attrNameLst>
                                          <p:attrName>style.visibility</p:attrName>
                                        </p:attrNameLst>
                                      </p:cBhvr>
                                      <p:to>
                                        <p:strVal val="visible"/>
                                      </p:to>
                                    </p:set>
                                    <p:animEffect transition="in" filter="blinds(horizontal)">
                                      <p:cBhvr>
                                        <p:cTn id="47" dur="500"/>
                                        <p:tgtEl>
                                          <p:spTgt spid="267269">
                                            <p:txEl>
                                              <p:charRg st="235" end="25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67269">
                                            <p:txEl>
                                              <p:charRg st="255" end="287"/>
                                            </p:txEl>
                                          </p:spTgt>
                                        </p:tgtEl>
                                        <p:attrNameLst>
                                          <p:attrName>style.visibility</p:attrName>
                                        </p:attrNameLst>
                                      </p:cBhvr>
                                      <p:to>
                                        <p:strVal val="visible"/>
                                      </p:to>
                                    </p:set>
                                    <p:animEffect transition="in" filter="blinds(horizontal)">
                                      <p:cBhvr>
                                        <p:cTn id="52" dur="500"/>
                                        <p:tgtEl>
                                          <p:spTgt spid="267269">
                                            <p:txEl>
                                              <p:charRg st="255" end="28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67269">
                                            <p:txEl>
                                              <p:charRg st="287" end="306"/>
                                            </p:txEl>
                                          </p:spTgt>
                                        </p:tgtEl>
                                        <p:attrNameLst>
                                          <p:attrName>style.visibility</p:attrName>
                                        </p:attrNameLst>
                                      </p:cBhvr>
                                      <p:to>
                                        <p:strVal val="visible"/>
                                      </p:to>
                                    </p:set>
                                    <p:animEffect transition="in" filter="blinds(horizontal)">
                                      <p:cBhvr>
                                        <p:cTn id="57" dur="500"/>
                                        <p:tgtEl>
                                          <p:spTgt spid="267269">
                                            <p:txEl>
                                              <p:charRg st="287" end="30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67269">
                                            <p:txEl>
                                              <p:charRg st="306" end="329"/>
                                            </p:txEl>
                                          </p:spTgt>
                                        </p:tgtEl>
                                        <p:attrNameLst>
                                          <p:attrName>style.visibility</p:attrName>
                                        </p:attrNameLst>
                                      </p:cBhvr>
                                      <p:to>
                                        <p:strVal val="visible"/>
                                      </p:to>
                                    </p:set>
                                    <p:animEffect transition="in" filter="blinds(horizontal)">
                                      <p:cBhvr>
                                        <p:cTn id="62" dur="500"/>
                                        <p:tgtEl>
                                          <p:spTgt spid="267269">
                                            <p:txEl>
                                              <p:charRg st="306" end="3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7266"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数值积分</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6829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6829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259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6829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举例：求定积分</a:t>
            </a:r>
            <a:endParaRPr lang="zh-CN" altLang="en-US" sz="2400" dirty="0"/>
          </a:p>
          <a:p>
            <a:pPr marL="742950" lvl="1" indent="-285750" algn="just" eaLnBrk="1" hangingPunct="1">
              <a:buFont typeface="Wingdings" panose="05000000000000000000" pitchFamily="2" charset="2"/>
              <a:buNone/>
            </a:pPr>
            <a:endParaRPr lang="zh-CN" altLang="en-US" sz="2400" dirty="0"/>
          </a:p>
          <a:p>
            <a:pPr marL="742950" lvl="1" indent="-285750" algn="just" eaLnBrk="1" hangingPunct="1">
              <a:lnSpc>
                <a:spcPct val="12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MATLAB</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指令</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quad</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和</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quadl</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求积分</a:t>
            </a:r>
            <a:endParaRPr lang="zh-CN" altLang="en-US" sz="2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&gt;&gt;fun=inline(‘exp(-x.*x)’,‘x’);  </a:t>
            </a:r>
            <a:r>
              <a:rPr lang="en-US" altLang="zh-CN" sz="2400" b="1" dirty="0">
                <a:solidFill>
                  <a:srgbClr val="008000"/>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8000"/>
                </a:solidFill>
                <a:latin typeface="Times New Roman" panose="02020603050405020304" pitchFamily="18" charset="0"/>
                <a:ea typeface="华文楷体" pitchFamily="2" charset="-122"/>
                <a:sym typeface="Arial" panose="020B0604020202020204" pitchFamily="34" charset="0"/>
              </a:rPr>
              <a:t>数组乘符号</a:t>
            </a:r>
            <a:r>
              <a:rPr lang="en-US" altLang="zh-CN" sz="2400" b="1" dirty="0">
                <a:solidFill>
                  <a:srgbClr val="008000"/>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8000"/>
                </a:solidFill>
                <a:latin typeface="Times New Roman" panose="02020603050405020304" pitchFamily="18" charset="0"/>
                <a:ea typeface="华文楷体" pitchFamily="2" charset="-122"/>
                <a:sym typeface="Arial" panose="020B0604020202020204" pitchFamily="34" charset="0"/>
              </a:rPr>
              <a:t>的采用是必须的</a:t>
            </a:r>
            <a:r>
              <a:rPr lang="zh-CN" altLang="en-US" b="1" dirty="0">
                <a:solidFill>
                  <a:srgbClr val="008000"/>
                </a:solidFill>
                <a:latin typeface="Times New Roman" panose="02020603050405020304" pitchFamily="18" charset="0"/>
                <a:sym typeface="Arial" panose="020B0604020202020204" pitchFamily="34" charset="0"/>
              </a:rPr>
              <a:t>  </a:t>
            </a:r>
            <a:endParaRPr lang="zh-CN" altLang="en-US" b="1" dirty="0">
              <a:solidFill>
                <a:srgbClr val="008000"/>
              </a:solidFill>
              <a:latin typeface="Times New Roman" panose="02020603050405020304" pitchFamily="18" charset="0"/>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&gt;&gt;Isim=</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quad</a:t>
            </a:r>
            <a:r>
              <a:rPr lang="en-US" altLang="zh-CN" sz="2400" b="1" dirty="0">
                <a:latin typeface="Times New Roman" panose="02020603050405020304" pitchFamily="18" charset="0"/>
                <a:ea typeface="华文楷体" pitchFamily="2" charset="-122"/>
                <a:sym typeface="Arial" panose="020B0604020202020204" pitchFamily="34" charset="0"/>
              </a:rPr>
              <a:t>(fun,0,1),  I8=</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quadl</a:t>
            </a:r>
            <a:r>
              <a:rPr lang="en-US" altLang="zh-CN" sz="2400" b="1" dirty="0">
                <a:latin typeface="Times New Roman" panose="02020603050405020304" pitchFamily="18" charset="0"/>
                <a:ea typeface="华文楷体" pitchFamily="2" charset="-122"/>
                <a:sym typeface="Arial" panose="020B0604020202020204" pitchFamily="34" charset="0"/>
              </a:rPr>
              <a:t>(fun,0,1) </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Isim =  0.7468</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I8 =  0.7468</a:t>
            </a:r>
            <a:endParaRPr lang="en-US" altLang="zh-CN" sz="2400" b="1" dirty="0">
              <a:latin typeface="Times New Roman" panose="02020603050405020304" pitchFamily="18" charset="0"/>
              <a:ea typeface="华文楷体" pitchFamily="2" charset="-122"/>
              <a:sym typeface="Arial" panose="020B0604020202020204" pitchFamily="34" charset="0"/>
            </a:endParaRPr>
          </a:p>
        </p:txBody>
      </p:sp>
      <p:graphicFrame>
        <p:nvGraphicFramePr>
          <p:cNvPr id="268294" name="Object 6"/>
          <p:cNvGraphicFramePr>
            <a:graphicFrameLocks noChangeAspect="1"/>
          </p:cNvGraphicFramePr>
          <p:nvPr/>
        </p:nvGraphicFramePr>
        <p:xfrm>
          <a:off x="3959225" y="1412875"/>
          <a:ext cx="1549400" cy="603250"/>
        </p:xfrm>
        <a:graphic>
          <a:graphicData uri="http://schemas.openxmlformats.org/presentationml/2006/ole">
            <mc:AlternateContent xmlns:mc="http://schemas.openxmlformats.org/markup-compatibility/2006">
              <mc:Choice xmlns:v="urn:schemas-microsoft-com:vml" Requires="v">
                <p:oleObj spid="_x0000_s3102" name="" r:id="rId1" imgW="1602105" imgH="610235" progId="">
                  <p:embed/>
                </p:oleObj>
              </mc:Choice>
              <mc:Fallback>
                <p:oleObj name="" r:id="rId1" imgW="1602105" imgH="610235" progId="">
                  <p:embed/>
                  <p:pic>
                    <p:nvPicPr>
                      <p:cNvPr id="0" name="图片 3101"/>
                      <p:cNvPicPr/>
                      <p:nvPr/>
                    </p:nvPicPr>
                    <p:blipFill>
                      <a:blip r:embed="rId2"/>
                      <a:stretch>
                        <a:fillRect/>
                      </a:stretch>
                    </p:blipFill>
                    <p:spPr>
                      <a:xfrm>
                        <a:off x="3959225" y="1412875"/>
                        <a:ext cx="1549400" cy="6032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8293">
                                            <p:txEl>
                                              <p:charRg st="0" end="8"/>
                                            </p:txEl>
                                          </p:spTgt>
                                        </p:tgtEl>
                                        <p:attrNameLst>
                                          <p:attrName>style.visibility</p:attrName>
                                        </p:attrNameLst>
                                      </p:cBhvr>
                                      <p:to>
                                        <p:strVal val="visible"/>
                                      </p:to>
                                    </p:set>
                                    <p:animEffect transition="in" filter="blinds(horizontal)">
                                      <p:cBhvr>
                                        <p:cTn id="7" dur="500"/>
                                        <p:tgtEl>
                                          <p:spTgt spid="268293">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8294"/>
                                        </p:tgtEl>
                                        <p:attrNameLst>
                                          <p:attrName>style.visibility</p:attrName>
                                        </p:attrNameLst>
                                      </p:cBhvr>
                                      <p:to>
                                        <p:strVal val="visible"/>
                                      </p:to>
                                    </p:set>
                                    <p:animEffect transition="in" filter="blinds(horizontal)">
                                      <p:cBhvr>
                                        <p:cTn id="12" dur="500"/>
                                        <p:tgtEl>
                                          <p:spTgt spid="26829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8293">
                                            <p:txEl>
                                              <p:charRg st="9" end="31"/>
                                            </p:txEl>
                                          </p:spTgt>
                                        </p:tgtEl>
                                        <p:attrNameLst>
                                          <p:attrName>style.visibility</p:attrName>
                                        </p:attrNameLst>
                                      </p:cBhvr>
                                      <p:to>
                                        <p:strVal val="visible"/>
                                      </p:to>
                                    </p:set>
                                    <p:animEffect transition="in" filter="blinds(horizontal)">
                                      <p:cBhvr>
                                        <p:cTn id="17" dur="500"/>
                                        <p:tgtEl>
                                          <p:spTgt spid="268293">
                                            <p:txEl>
                                              <p:charRg st="9" end="3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8293">
                                            <p:txEl>
                                              <p:charRg st="31" end="82"/>
                                            </p:txEl>
                                          </p:spTgt>
                                        </p:tgtEl>
                                        <p:attrNameLst>
                                          <p:attrName>style.visibility</p:attrName>
                                        </p:attrNameLst>
                                      </p:cBhvr>
                                      <p:to>
                                        <p:strVal val="visible"/>
                                      </p:to>
                                    </p:set>
                                    <p:animEffect transition="in" filter="blinds(horizontal)">
                                      <p:cBhvr>
                                        <p:cTn id="22" dur="500"/>
                                        <p:tgtEl>
                                          <p:spTgt spid="268293">
                                            <p:txEl>
                                              <p:charRg st="31" end="8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68293">
                                            <p:txEl>
                                              <p:charRg st="82" end="124"/>
                                            </p:txEl>
                                          </p:spTgt>
                                        </p:tgtEl>
                                        <p:attrNameLst>
                                          <p:attrName>style.visibility</p:attrName>
                                        </p:attrNameLst>
                                      </p:cBhvr>
                                      <p:to>
                                        <p:strVal val="visible"/>
                                      </p:to>
                                    </p:set>
                                    <p:animEffect transition="in" filter="blinds(horizontal)">
                                      <p:cBhvr>
                                        <p:cTn id="25" dur="500"/>
                                        <p:tgtEl>
                                          <p:spTgt spid="268293">
                                            <p:txEl>
                                              <p:charRg st="82" end="12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68293">
                                            <p:txEl>
                                              <p:charRg st="124" end="139"/>
                                            </p:txEl>
                                          </p:spTgt>
                                        </p:tgtEl>
                                        <p:attrNameLst>
                                          <p:attrName>style.visibility</p:attrName>
                                        </p:attrNameLst>
                                      </p:cBhvr>
                                      <p:to>
                                        <p:strVal val="visible"/>
                                      </p:to>
                                    </p:set>
                                    <p:animEffect transition="in" filter="blinds(horizontal)">
                                      <p:cBhvr>
                                        <p:cTn id="30" dur="500"/>
                                        <p:tgtEl>
                                          <p:spTgt spid="268293">
                                            <p:txEl>
                                              <p:charRg st="124" end="139"/>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68293">
                                            <p:txEl>
                                              <p:charRg st="139" end="152"/>
                                            </p:txEl>
                                          </p:spTgt>
                                        </p:tgtEl>
                                        <p:attrNameLst>
                                          <p:attrName>style.visibility</p:attrName>
                                        </p:attrNameLst>
                                      </p:cBhvr>
                                      <p:to>
                                        <p:strVal val="visible"/>
                                      </p:to>
                                    </p:set>
                                    <p:animEffect transition="in" filter="blinds(horizontal)">
                                      <p:cBhvr>
                                        <p:cTn id="33" dur="500"/>
                                        <p:tgtEl>
                                          <p:spTgt spid="268293">
                                            <p:txEl>
                                              <p:charRg st="139" end="1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idx="4294967295"/>
          </p:nvPr>
        </p:nvSpPr>
        <p:spPr>
          <a:xfrm>
            <a:off x="111601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2.2 命令窗口的使用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2969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9700" name="页脚占位符 4"/>
          <p:cNvSpPr txBox="1">
            <a:spLocks noGrp="1"/>
          </p:cNvSpPr>
          <p:nvPr/>
        </p:nvSpPr>
        <p:spPr>
          <a:xfrm>
            <a:off x="539750"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9701" name="Rectangle 3"/>
          <p:cNvSpPr>
            <a:spLocks noGrp="1"/>
          </p:cNvSpPr>
          <p:nvPr>
            <p:ph sz="quarter" idx="1"/>
          </p:nvPr>
        </p:nvSpPr>
        <p:spPr>
          <a:xfrm>
            <a:off x="1182688" y="1341438"/>
            <a:ext cx="7061200" cy="1439862"/>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eaLnBrk="1" hangingPunct="1">
              <a:buClrTx/>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2.2-</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6</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计算半径为</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5.2m</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的圆的周长和面积。</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eaLnBrk="1" hangingPunct="1">
              <a:buClrTx/>
              <a:buFont typeface="Wingdings" panose="05000000000000000000" pitchFamily="2" charset="2"/>
              <a:buNone/>
            </a:pPr>
            <a:r>
              <a:rPr lang="en-US" altLang="zh-CN" sz="2200" b="1" dirty="0">
                <a:latin typeface="Tahoma" panose="020B0604030504040204" pitchFamily="34" charset="0"/>
                <a:sym typeface="Arial" panose="020B0604020202020204" pitchFamily="34" charset="0"/>
              </a:rPr>
              <a:t>&gt;&gt;radius=5.2;  %</a:t>
            </a:r>
            <a:r>
              <a:rPr lang="zh-CN" altLang="en-US" sz="2200" b="1" dirty="0">
                <a:latin typeface="Tahoma" panose="020B0604030504040204" pitchFamily="34" charset="0"/>
                <a:sym typeface="Arial" panose="020B0604020202020204" pitchFamily="34" charset="0"/>
              </a:rPr>
              <a:t>圆的半径</a:t>
            </a:r>
            <a:endParaRPr lang="zh-CN" altLang="en-US" sz="2200" b="1" dirty="0">
              <a:latin typeface="Tahoma" panose="020B0604030504040204" pitchFamily="34" charset="0"/>
              <a:sym typeface="Arial" panose="020B0604020202020204" pitchFamily="34" charset="0"/>
            </a:endParaRPr>
          </a:p>
          <a:p>
            <a:pPr marL="609600" lvl="0" indent="-609600" eaLnBrk="1" hangingPunct="1">
              <a:buClrTx/>
              <a:buFont typeface="Wingdings" panose="05000000000000000000" pitchFamily="2" charset="2"/>
              <a:buNone/>
            </a:pPr>
            <a:r>
              <a:rPr lang="en-US" altLang="zh-CN" sz="2200" b="1" dirty="0">
                <a:latin typeface="Tahoma" panose="020B0604030504040204" pitchFamily="34" charset="0"/>
                <a:sym typeface="Arial" panose="020B0604020202020204" pitchFamily="34" charset="0"/>
              </a:rPr>
              <a:t>&gt;&gt;area=pi*5.2^2, circle_len=2*pi*5.2</a:t>
            </a:r>
            <a:endParaRPr lang="en-US" altLang="zh-CN" sz="2200" b="1" dirty="0">
              <a:latin typeface="Tahoma" panose="020B0604030504040204" pitchFamily="34" charset="0"/>
              <a:sym typeface="Arial" panose="020B0604020202020204" pitchFamily="34" charset="0"/>
            </a:endParaRPr>
          </a:p>
          <a:p>
            <a:pPr marL="609600" lvl="0" indent="-609600" eaLnBrk="1" hangingPunct="1">
              <a:buFont typeface="Wingdings" panose="05000000000000000000" pitchFamily="2" charset="2"/>
              <a:buNone/>
            </a:pPr>
            <a:endParaRPr lang="en-US" altLang="zh-CN" sz="2200" b="1" dirty="0">
              <a:latin typeface="Tahoma" panose="020B0604030504040204" pitchFamily="34" charset="0"/>
              <a:sym typeface="Arial" panose="020B0604020202020204" pitchFamily="34" charset="0"/>
            </a:endParaRPr>
          </a:p>
        </p:txBody>
      </p:sp>
      <p:sp>
        <p:nvSpPr>
          <p:cNvPr id="29702" name="Rectangle 4"/>
          <p:cNvSpPr/>
          <p:nvPr/>
        </p:nvSpPr>
        <p:spPr>
          <a:xfrm>
            <a:off x="1182688" y="2708275"/>
            <a:ext cx="7061200" cy="1655763"/>
          </a:xfrm>
          <a:prstGeom prst="rect">
            <a:avLst/>
          </a:prstGeom>
          <a:noFill/>
          <a:ln w="9525">
            <a:noFill/>
          </a:ln>
        </p:spPr>
        <p:txBody>
          <a:bodyPr/>
          <a:p>
            <a:pPr marL="609600" indent="-609600" eaLnBrk="1" hangingPunct="1">
              <a:spcBef>
                <a:spcPct val="20000"/>
              </a:spcBef>
              <a:buClr>
                <a:srgbClr val="4D009A"/>
              </a:buClr>
              <a:buFont typeface="Wingdings" panose="05000000000000000000" pitchFamily="2" charset="2"/>
            </a:pPr>
            <a:r>
              <a:rPr lang="en-US" altLang="zh-CN" sz="2200" b="1" dirty="0">
                <a:latin typeface="Tahoma" panose="020B0604030504040204" pitchFamily="34" charset="0"/>
                <a:sym typeface="Arial" panose="020B0604020202020204" pitchFamily="34" charset="0"/>
              </a:rPr>
              <a:t>area =</a:t>
            </a:r>
            <a:endParaRPr lang="en-US" altLang="zh-CN" sz="2200" b="1" dirty="0">
              <a:latin typeface="Tahoma" panose="020B0604030504040204" pitchFamily="34" charset="0"/>
              <a:sym typeface="Arial" panose="020B0604020202020204" pitchFamily="34" charset="0"/>
            </a:endParaRPr>
          </a:p>
          <a:p>
            <a:pPr marL="609600" indent="-609600" eaLnBrk="1" hangingPunct="1">
              <a:spcBef>
                <a:spcPct val="20000"/>
              </a:spcBef>
              <a:buClr>
                <a:srgbClr val="4D009A"/>
              </a:buClr>
              <a:buFont typeface="Wingdings" panose="05000000000000000000" pitchFamily="2" charset="2"/>
            </a:pPr>
            <a:r>
              <a:rPr lang="en-US" altLang="zh-CN" sz="2200" b="1" dirty="0">
                <a:latin typeface="Tahoma" panose="020B0604030504040204" pitchFamily="34" charset="0"/>
                <a:sym typeface="Arial" panose="020B0604020202020204" pitchFamily="34" charset="0"/>
              </a:rPr>
              <a:t>       84.9487</a:t>
            </a:r>
            <a:endParaRPr lang="en-US" altLang="zh-CN" sz="2200" b="1" dirty="0">
              <a:latin typeface="Tahoma" panose="020B0604030504040204" pitchFamily="34" charset="0"/>
              <a:sym typeface="Arial" panose="020B0604020202020204" pitchFamily="34" charset="0"/>
            </a:endParaRPr>
          </a:p>
          <a:p>
            <a:pPr marL="609600" indent="-609600" eaLnBrk="1" hangingPunct="1">
              <a:spcBef>
                <a:spcPct val="20000"/>
              </a:spcBef>
              <a:buClr>
                <a:srgbClr val="4D009A"/>
              </a:buClr>
              <a:buFont typeface="Wingdings" panose="05000000000000000000" pitchFamily="2" charset="2"/>
            </a:pPr>
            <a:r>
              <a:rPr lang="en-US" altLang="zh-CN" sz="2200" b="1" dirty="0">
                <a:latin typeface="Tahoma" panose="020B0604030504040204" pitchFamily="34" charset="0"/>
                <a:sym typeface="Arial" panose="020B0604020202020204" pitchFamily="34" charset="0"/>
              </a:rPr>
              <a:t>circle_len =</a:t>
            </a:r>
            <a:endParaRPr lang="en-US" altLang="zh-CN" sz="2200" b="1" dirty="0">
              <a:latin typeface="Tahoma" panose="020B0604030504040204" pitchFamily="34" charset="0"/>
              <a:sym typeface="Arial" panose="020B0604020202020204" pitchFamily="34" charset="0"/>
            </a:endParaRPr>
          </a:p>
          <a:p>
            <a:pPr marL="609600" indent="-609600" eaLnBrk="1" hangingPunct="1">
              <a:spcBef>
                <a:spcPct val="20000"/>
              </a:spcBef>
              <a:buClr>
                <a:srgbClr val="4D009A"/>
              </a:buClr>
              <a:buFont typeface="Wingdings" panose="05000000000000000000" pitchFamily="2" charset="2"/>
            </a:pPr>
            <a:r>
              <a:rPr lang="en-US" altLang="zh-CN" sz="2200" b="1" dirty="0">
                <a:latin typeface="Tahoma" panose="020B0604030504040204" pitchFamily="34" charset="0"/>
                <a:sym typeface="Arial" panose="020B0604020202020204" pitchFamily="34" charset="0"/>
              </a:rPr>
              <a:t>       32.6726</a:t>
            </a:r>
            <a:endParaRPr lang="en-US" altLang="zh-CN" sz="2200" b="1" dirty="0">
              <a:latin typeface="Tahoma" panose="020B0604030504040204" pitchFamily="34" charset="0"/>
              <a:sym typeface="Arial" panose="020B0604020202020204" pitchFamily="34" charset="0"/>
            </a:endParaRPr>
          </a:p>
          <a:p>
            <a:pPr marL="609600" indent="-609600" eaLnBrk="1" hangingPunct="1">
              <a:spcBef>
                <a:spcPct val="20000"/>
              </a:spcBef>
              <a:buClr>
                <a:srgbClr val="4D009A"/>
              </a:buClr>
              <a:buFont typeface="Wingdings" panose="05000000000000000000" pitchFamily="2" charset="2"/>
            </a:pPr>
            <a:endParaRPr lang="en-US" altLang="zh-CN" sz="2200" b="1" dirty="0">
              <a:latin typeface="Tahoma" panose="020B0604030504040204" pitchFamily="34" charset="0"/>
              <a:sym typeface="Arial" panose="020B0604020202020204" pitchFamily="34" charset="0"/>
            </a:endParaRPr>
          </a:p>
        </p:txBody>
      </p:sp>
      <p:sp>
        <p:nvSpPr>
          <p:cNvPr id="29703" name="Text Box 5"/>
          <p:cNvSpPr txBox="1"/>
          <p:nvPr/>
        </p:nvSpPr>
        <p:spPr>
          <a:xfrm>
            <a:off x="3708400" y="2636838"/>
            <a:ext cx="3887788" cy="3884612"/>
          </a:xfrm>
          <a:prstGeom prst="rect">
            <a:avLst/>
          </a:prstGeom>
          <a:solidFill>
            <a:schemeClr val="bg1"/>
          </a:solidFill>
          <a:ln w="9525" cap="flat" cmpd="sng">
            <a:solidFill>
              <a:srgbClr val="FF6600"/>
            </a:solidFill>
            <a:prstDash val="solid"/>
            <a:miter/>
            <a:headEnd type="none" w="med" len="med"/>
            <a:tailEnd type="none" w="med" len="med"/>
          </a:ln>
        </p:spPr>
        <p:txBody>
          <a:bodyPr>
            <a:spAutoFit/>
          </a:bodyPr>
          <a:p>
            <a:pPr marL="609600" indent="-609600" eaLnBrk="1" hangingPunct="1">
              <a:spcBef>
                <a:spcPct val="20000"/>
              </a:spcBef>
              <a:buClr>
                <a:srgbClr val="0000FF"/>
              </a:buClr>
              <a:buFont typeface="Wingdings" panose="05000000000000000000" pitchFamily="2" charset="2"/>
              <a:buChar char="l"/>
            </a:pPr>
            <a:r>
              <a:rPr lang="zh-CN" altLang="en-US" b="1" dirty="0">
                <a:latin typeface="Tahoma" panose="020B0604030504040204" pitchFamily="34" charset="0"/>
                <a:sym typeface="Arial" panose="020B0604020202020204" pitchFamily="34" charset="0"/>
              </a:rPr>
              <a:t>以上两例，命令行中用到了等号“</a:t>
            </a:r>
            <a:r>
              <a:rPr lang="en-US" altLang="zh-CN" b="1" dirty="0">
                <a:latin typeface="Tahoma" panose="020B0604030504040204" pitchFamily="34" charset="0"/>
                <a:sym typeface="Arial" panose="020B0604020202020204" pitchFamily="34" charset="0"/>
              </a:rPr>
              <a:t>=”</a:t>
            </a:r>
            <a:r>
              <a:rPr lang="zh-CN" altLang="en-US" b="1" dirty="0">
                <a:latin typeface="Tahoma" panose="020B0604030504040204" pitchFamily="34" charset="0"/>
                <a:sym typeface="Arial" panose="020B0604020202020204" pitchFamily="34" charset="0"/>
              </a:rPr>
              <a:t>。</a:t>
            </a:r>
            <a:endParaRPr lang="zh-CN" altLang="en-US" b="1" dirty="0">
              <a:latin typeface="Tahoma" panose="020B0604030504040204" pitchFamily="34" charset="0"/>
              <a:sym typeface="Arial" panose="020B0604020202020204" pitchFamily="34" charset="0"/>
            </a:endParaRPr>
          </a:p>
          <a:p>
            <a:pPr marL="609600" indent="-609600" eaLnBrk="1" hangingPunct="1">
              <a:spcBef>
                <a:spcPct val="20000"/>
              </a:spcBef>
              <a:buClr>
                <a:srgbClr val="0000FF"/>
              </a:buClr>
              <a:buFont typeface="Wingdings" panose="05000000000000000000" pitchFamily="2" charset="2"/>
              <a:buChar char="l"/>
            </a:pPr>
            <a:r>
              <a:rPr lang="zh-CN" altLang="en-US" b="1" dirty="0">
                <a:latin typeface="Tahoma" panose="020B0604030504040204" pitchFamily="34" charset="0"/>
                <a:sym typeface="Arial" panose="020B0604020202020204" pitchFamily="34" charset="0"/>
              </a:rPr>
              <a:t>计算结果不再赋给“</a:t>
            </a:r>
            <a:r>
              <a:rPr lang="en-US" altLang="zh-CN" b="1" dirty="0">
                <a:latin typeface="Tahoma" panose="020B0604030504040204" pitchFamily="34" charset="0"/>
                <a:sym typeface="Arial" panose="020B0604020202020204" pitchFamily="34" charset="0"/>
              </a:rPr>
              <a:t>ans”</a:t>
            </a:r>
            <a:r>
              <a:rPr lang="zh-CN" altLang="en-US" b="1" dirty="0">
                <a:latin typeface="Tahoma" panose="020B0604030504040204" pitchFamily="34" charset="0"/>
                <a:sym typeface="Arial" panose="020B0604020202020204" pitchFamily="34" charset="0"/>
              </a:rPr>
              <a:t>，而是赋给用户指定的变量</a:t>
            </a:r>
            <a:r>
              <a:rPr lang="en-US" altLang="zh-CN" b="1" dirty="0">
                <a:latin typeface="Tahoma" panose="020B0604030504040204" pitchFamily="34" charset="0"/>
                <a:sym typeface="Arial" panose="020B0604020202020204" pitchFamily="34" charset="0"/>
              </a:rPr>
              <a:t>y</a:t>
            </a:r>
            <a:r>
              <a:rPr lang="zh-CN" altLang="en-US" b="1" dirty="0">
                <a:latin typeface="Tahoma" panose="020B0604030504040204" pitchFamily="34" charset="0"/>
                <a:sym typeface="Arial" panose="020B0604020202020204" pitchFamily="34" charset="0"/>
              </a:rPr>
              <a:t>、</a:t>
            </a:r>
            <a:r>
              <a:rPr lang="en-US" altLang="zh-CN" b="1" dirty="0">
                <a:latin typeface="Tahoma" panose="020B0604030504040204" pitchFamily="34" charset="0"/>
                <a:sym typeface="Arial" panose="020B0604020202020204" pitchFamily="34" charset="0"/>
              </a:rPr>
              <a:t>area</a:t>
            </a:r>
            <a:r>
              <a:rPr lang="zh-CN" altLang="en-US" b="1" dirty="0">
                <a:latin typeface="Tahoma" panose="020B0604030504040204" pitchFamily="34" charset="0"/>
                <a:sym typeface="Arial" panose="020B0604020202020204" pitchFamily="34" charset="0"/>
              </a:rPr>
              <a:t>、</a:t>
            </a:r>
            <a:r>
              <a:rPr lang="en-US" altLang="zh-CN" b="1" dirty="0">
                <a:latin typeface="Tahoma" panose="020B0604030504040204" pitchFamily="34" charset="0"/>
                <a:sym typeface="Arial" panose="020B0604020202020204" pitchFamily="34" charset="0"/>
              </a:rPr>
              <a:t>circle_len</a:t>
            </a:r>
            <a:r>
              <a:rPr lang="zh-CN" altLang="en-US" b="1" dirty="0">
                <a:latin typeface="Tahoma" panose="020B0604030504040204" pitchFamily="34" charset="0"/>
                <a:sym typeface="Arial" panose="020B0604020202020204" pitchFamily="34" charset="0"/>
              </a:rPr>
              <a:t>。</a:t>
            </a:r>
            <a:endParaRPr lang="zh-CN" altLang="en-US" b="1" dirty="0">
              <a:latin typeface="Tahoma" panose="020B0604030504040204" pitchFamily="34" charset="0"/>
              <a:sym typeface="Arial" panose="020B0604020202020204" pitchFamily="34" charset="0"/>
            </a:endParaRPr>
          </a:p>
          <a:p>
            <a:pPr marL="609600" indent="-609600" eaLnBrk="1" hangingPunct="1">
              <a:spcBef>
                <a:spcPct val="20000"/>
              </a:spcBef>
              <a:buClr>
                <a:srgbClr val="0000FF"/>
              </a:buClr>
              <a:buFont typeface="Wingdings" panose="05000000000000000000" pitchFamily="2" charset="2"/>
              <a:buChar char="l"/>
            </a:pPr>
            <a:r>
              <a:rPr lang="zh-CN" altLang="en-US" b="1" dirty="0">
                <a:latin typeface="Tahoma" panose="020B0604030504040204" pitchFamily="34" charset="0"/>
                <a:sym typeface="Arial" panose="020B0604020202020204" pitchFamily="34" charset="0"/>
              </a:rPr>
              <a:t>无论是预定义变量还是用户自定义变量都被存储在系统的工作空间内，即系统定义的一个存储窗口变量的内存空间。</a:t>
            </a:r>
            <a:endParaRPr lang="zh-CN" altLang="en-US" b="1" dirty="0">
              <a:latin typeface="Tahoma" panose="020B0604030504040204" pitchFamily="34" charset="0"/>
              <a:sym typeface="Arial" panose="020B0604020202020204" pitchFamily="34" charset="0"/>
            </a:endParaRPr>
          </a:p>
          <a:p>
            <a:pPr marL="609600" indent="-609600" eaLnBrk="1" hangingPunct="1">
              <a:spcBef>
                <a:spcPct val="20000"/>
              </a:spcBef>
              <a:buClr>
                <a:srgbClr val="0000FF"/>
              </a:buClr>
              <a:buFont typeface="Wingdings" panose="05000000000000000000" pitchFamily="2" charset="2"/>
              <a:buChar char="l"/>
            </a:pPr>
            <a:r>
              <a:rPr lang="en-US" altLang="zh-CN" b="1" dirty="0">
                <a:latin typeface="Tahoma" panose="020B0604030504040204" pitchFamily="34" charset="0"/>
                <a:sym typeface="Arial" panose="020B0604020202020204" pitchFamily="34" charset="0"/>
              </a:rPr>
              <a:t>Who</a:t>
            </a:r>
            <a:r>
              <a:rPr lang="zh-CN" altLang="en-US" b="1" dirty="0">
                <a:latin typeface="Tahoma" panose="020B0604030504040204" pitchFamily="34" charset="0"/>
                <a:sym typeface="Arial" panose="020B0604020202020204" pitchFamily="34" charset="0"/>
              </a:rPr>
              <a:t>、</a:t>
            </a:r>
            <a:r>
              <a:rPr lang="en-US" altLang="zh-CN" b="1" dirty="0">
                <a:latin typeface="Tahoma" panose="020B0604030504040204" pitchFamily="34" charset="0"/>
                <a:sym typeface="Arial" panose="020B0604020202020204" pitchFamily="34" charset="0"/>
              </a:rPr>
              <a:t>whos</a:t>
            </a:r>
            <a:r>
              <a:rPr lang="zh-CN" altLang="en-US" b="1" dirty="0">
                <a:latin typeface="Tahoma" panose="020B0604030504040204" pitchFamily="34" charset="0"/>
                <a:sym typeface="Arial" panose="020B0604020202020204" pitchFamily="34" charset="0"/>
              </a:rPr>
              <a:t>命令用来显示工作空间的变量</a:t>
            </a:r>
            <a:endParaRPr lang="zh-CN" altLang="en-US" b="1" dirty="0">
              <a:latin typeface="Tahoma" panose="020B0604030504040204" pitchFamily="34" charset="0"/>
              <a:sym typeface="Arial" panose="020B0604020202020204" pitchFamily="34" charset="0"/>
            </a:endParaRPr>
          </a:p>
          <a:p>
            <a:pPr marL="609600" indent="-609600" eaLnBrk="1" hangingPunct="1">
              <a:spcBef>
                <a:spcPct val="20000"/>
              </a:spcBef>
              <a:buClr>
                <a:srgbClr val="0000FF"/>
              </a:buClr>
              <a:buFont typeface="Wingdings" panose="05000000000000000000" pitchFamily="2" charset="2"/>
              <a:buChar char="l"/>
            </a:pPr>
            <a:r>
              <a:rPr lang="en-US" altLang="zh-CN" b="1" dirty="0">
                <a:latin typeface="Tahoma" panose="020B0604030504040204" pitchFamily="34" charset="0"/>
                <a:sym typeface="Arial" panose="020B0604020202020204" pitchFamily="34" charset="0"/>
              </a:rPr>
              <a:t>clear</a:t>
            </a:r>
            <a:r>
              <a:rPr lang="zh-CN" altLang="en-US" b="1" dirty="0">
                <a:latin typeface="Tahoma" panose="020B0604030504040204" pitchFamily="34" charset="0"/>
                <a:sym typeface="Arial" panose="020B0604020202020204" pitchFamily="34" charset="0"/>
              </a:rPr>
              <a:t>命令用来清除工作空间的变量。</a:t>
            </a:r>
            <a:endParaRPr lang="zh-CN" altLang="en-US" b="1" dirty="0">
              <a:latin typeface="Tahoma" panose="020B060403050404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bldLvl="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90"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8.3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数值积分</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6931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6931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260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6931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120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举例：求解定积分</a:t>
            </a:r>
            <a:endParaRPr lang="zh-CN" altLang="en-US"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用</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quad</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指令求积分</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&gt;&gt;ff=inline('sqrt(log(1./x))','x');</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&gt;&gt;Isim=quad(ff,0,1) </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Warning: Divide by zero.</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&gt; In inlineeval at 13</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In inline.subsref at 25</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In quad at 63</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Isim = 0.8862  </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120000"/>
              </a:lnSpc>
              <a:buFont typeface="Wingdings" panose="05000000000000000000" pitchFamily="2" charset="2"/>
              <a:buNone/>
            </a:pPr>
            <a:endParaRPr lang="en-US" altLang="zh-CN" sz="2400" b="1" dirty="0">
              <a:latin typeface="Times New Roman" panose="02020603050405020304" pitchFamily="18" charset="0"/>
              <a:ea typeface="华文楷体" pitchFamily="2" charset="-122"/>
              <a:sym typeface="Arial" panose="020B0604020202020204" pitchFamily="34" charset="0"/>
            </a:endParaRPr>
          </a:p>
        </p:txBody>
      </p:sp>
      <p:graphicFrame>
        <p:nvGraphicFramePr>
          <p:cNvPr id="269318" name="Object 6"/>
          <p:cNvGraphicFramePr>
            <a:graphicFrameLocks noChangeAspect="1"/>
          </p:cNvGraphicFramePr>
          <p:nvPr/>
        </p:nvGraphicFramePr>
        <p:xfrm>
          <a:off x="4283075" y="1412875"/>
          <a:ext cx="1584325" cy="652463"/>
        </p:xfrm>
        <a:graphic>
          <a:graphicData uri="http://schemas.openxmlformats.org/presentationml/2006/ole">
            <mc:AlternateContent xmlns:mc="http://schemas.openxmlformats.org/markup-compatibility/2006">
              <mc:Choice xmlns:v="urn:schemas-microsoft-com:vml" Requires="v">
                <p:oleObj spid="_x0000_s3103" name="" r:id="rId1" imgW="1869440" imgH="826770" progId="">
                  <p:embed/>
                </p:oleObj>
              </mc:Choice>
              <mc:Fallback>
                <p:oleObj name="" r:id="rId1" imgW="1869440" imgH="826770" progId="">
                  <p:embed/>
                  <p:pic>
                    <p:nvPicPr>
                      <p:cNvPr id="0" name="图片 3102"/>
                      <p:cNvPicPr/>
                      <p:nvPr/>
                    </p:nvPicPr>
                    <p:blipFill>
                      <a:blip r:embed="rId2"/>
                      <a:stretch>
                        <a:fillRect/>
                      </a:stretch>
                    </p:blipFill>
                    <p:spPr>
                      <a:xfrm>
                        <a:off x="4283075" y="1412875"/>
                        <a:ext cx="1584325" cy="6524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9317">
                                            <p:txEl>
                                              <p:charRg st="0" end="9"/>
                                            </p:txEl>
                                          </p:spTgt>
                                        </p:tgtEl>
                                        <p:attrNameLst>
                                          <p:attrName>style.visibility</p:attrName>
                                        </p:attrNameLst>
                                      </p:cBhvr>
                                      <p:to>
                                        <p:strVal val="visible"/>
                                      </p:to>
                                    </p:set>
                                    <p:animEffect transition="in" filter="blinds(horizontal)">
                                      <p:cBhvr>
                                        <p:cTn id="7" dur="500"/>
                                        <p:tgtEl>
                                          <p:spTgt spid="269317">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9318"/>
                                        </p:tgtEl>
                                        <p:attrNameLst>
                                          <p:attrName>style.visibility</p:attrName>
                                        </p:attrNameLst>
                                      </p:cBhvr>
                                      <p:to>
                                        <p:strVal val="visible"/>
                                      </p:to>
                                    </p:set>
                                    <p:animEffect transition="in" filter="blinds(horizontal)">
                                      <p:cBhvr>
                                        <p:cTn id="12" dur="500"/>
                                        <p:tgtEl>
                                          <p:spTgt spid="2693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9317">
                                            <p:txEl>
                                              <p:charRg st="9" end="20"/>
                                            </p:txEl>
                                          </p:spTgt>
                                        </p:tgtEl>
                                        <p:attrNameLst>
                                          <p:attrName>style.visibility</p:attrName>
                                        </p:attrNameLst>
                                      </p:cBhvr>
                                      <p:to>
                                        <p:strVal val="visible"/>
                                      </p:to>
                                    </p:set>
                                    <p:animEffect transition="in" filter="blinds(horizontal)">
                                      <p:cBhvr>
                                        <p:cTn id="17" dur="500"/>
                                        <p:tgtEl>
                                          <p:spTgt spid="269317">
                                            <p:txEl>
                                              <p:charRg st="9" end="2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9317">
                                            <p:txEl>
                                              <p:charRg st="20" end="56"/>
                                            </p:txEl>
                                          </p:spTgt>
                                        </p:tgtEl>
                                        <p:attrNameLst>
                                          <p:attrName>style.visibility</p:attrName>
                                        </p:attrNameLst>
                                      </p:cBhvr>
                                      <p:to>
                                        <p:strVal val="visible"/>
                                      </p:to>
                                    </p:set>
                                    <p:animEffect transition="in" filter="blinds(horizontal)">
                                      <p:cBhvr>
                                        <p:cTn id="22" dur="500"/>
                                        <p:tgtEl>
                                          <p:spTgt spid="269317">
                                            <p:txEl>
                                              <p:charRg st="20" end="5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69317">
                                            <p:txEl>
                                              <p:charRg st="56" end="77"/>
                                            </p:txEl>
                                          </p:spTgt>
                                        </p:tgtEl>
                                        <p:attrNameLst>
                                          <p:attrName>style.visibility</p:attrName>
                                        </p:attrNameLst>
                                      </p:cBhvr>
                                      <p:to>
                                        <p:strVal val="visible"/>
                                      </p:to>
                                    </p:set>
                                    <p:animEffect transition="in" filter="blinds(horizontal)">
                                      <p:cBhvr>
                                        <p:cTn id="25" dur="500"/>
                                        <p:tgtEl>
                                          <p:spTgt spid="269317">
                                            <p:txEl>
                                              <p:charRg st="56" end="7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69317">
                                            <p:txEl>
                                              <p:charRg st="77" end="102"/>
                                            </p:txEl>
                                          </p:spTgt>
                                        </p:tgtEl>
                                        <p:attrNameLst>
                                          <p:attrName>style.visibility</p:attrName>
                                        </p:attrNameLst>
                                      </p:cBhvr>
                                      <p:to>
                                        <p:strVal val="visible"/>
                                      </p:to>
                                    </p:set>
                                    <p:animEffect transition="in" filter="blinds(horizontal)">
                                      <p:cBhvr>
                                        <p:cTn id="30" dur="500"/>
                                        <p:tgtEl>
                                          <p:spTgt spid="269317">
                                            <p:txEl>
                                              <p:charRg st="77" end="102"/>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69317">
                                            <p:txEl>
                                              <p:charRg st="102" end="124"/>
                                            </p:txEl>
                                          </p:spTgt>
                                        </p:tgtEl>
                                        <p:attrNameLst>
                                          <p:attrName>style.visibility</p:attrName>
                                        </p:attrNameLst>
                                      </p:cBhvr>
                                      <p:to>
                                        <p:strVal val="visible"/>
                                      </p:to>
                                    </p:set>
                                    <p:animEffect transition="in" filter="blinds(horizontal)">
                                      <p:cBhvr>
                                        <p:cTn id="33" dur="500"/>
                                        <p:tgtEl>
                                          <p:spTgt spid="269317">
                                            <p:txEl>
                                              <p:charRg st="102" end="124"/>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69317">
                                            <p:txEl>
                                              <p:charRg st="124" end="148"/>
                                            </p:txEl>
                                          </p:spTgt>
                                        </p:tgtEl>
                                        <p:attrNameLst>
                                          <p:attrName>style.visibility</p:attrName>
                                        </p:attrNameLst>
                                      </p:cBhvr>
                                      <p:to>
                                        <p:strVal val="visible"/>
                                      </p:to>
                                    </p:set>
                                    <p:animEffect transition="in" filter="blinds(horizontal)">
                                      <p:cBhvr>
                                        <p:cTn id="36" dur="500"/>
                                        <p:tgtEl>
                                          <p:spTgt spid="269317">
                                            <p:txEl>
                                              <p:charRg st="124" end="148"/>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69317">
                                            <p:txEl>
                                              <p:charRg st="148" end="162"/>
                                            </p:txEl>
                                          </p:spTgt>
                                        </p:tgtEl>
                                        <p:attrNameLst>
                                          <p:attrName>style.visibility</p:attrName>
                                        </p:attrNameLst>
                                      </p:cBhvr>
                                      <p:to>
                                        <p:strVal val="visible"/>
                                      </p:to>
                                    </p:set>
                                    <p:animEffect transition="in" filter="blinds(horizontal)">
                                      <p:cBhvr>
                                        <p:cTn id="39" dur="500"/>
                                        <p:tgtEl>
                                          <p:spTgt spid="269317">
                                            <p:txEl>
                                              <p:charRg st="148" end="162"/>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269317">
                                            <p:txEl>
                                              <p:charRg st="162" end="178"/>
                                            </p:txEl>
                                          </p:spTgt>
                                        </p:tgtEl>
                                        <p:attrNameLst>
                                          <p:attrName>style.visibility</p:attrName>
                                        </p:attrNameLst>
                                      </p:cBhvr>
                                      <p:to>
                                        <p:strVal val="visible"/>
                                      </p:to>
                                    </p:set>
                                    <p:animEffect transition="in" filter="blinds(horizontal)">
                                      <p:cBhvr>
                                        <p:cTn id="42" dur="500"/>
                                        <p:tgtEl>
                                          <p:spTgt spid="269317">
                                            <p:txEl>
                                              <p:charRg st="162" end="17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4" name="Rectangle 2"/>
          <p:cNvSpPr>
            <a:spLocks noGrp="1" noChangeArrowheads="1"/>
          </p:cNvSpPr>
          <p:nvPr>
            <p:ph type="title" idx="4294967295"/>
          </p:nvPr>
        </p:nvSpPr>
        <p:spPr>
          <a:xfrm>
            <a:off x="1344613"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8.4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元素排序</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7033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7034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261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70341" name="Rectangle 3"/>
          <p:cNvSpPr>
            <a:spLocks noGrp="1"/>
          </p:cNvSpPr>
          <p:nvPr>
            <p:ph sz="quarter" idx="1"/>
          </p:nvPr>
        </p:nvSpPr>
        <p:spPr>
          <a:xfrm>
            <a:off x="914400" y="1125538"/>
            <a:ext cx="7772400" cy="4894262"/>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Matlab</a:t>
            </a:r>
            <a:r>
              <a:rPr lang="zh-CN" altLang="en-US" sz="2400" b="1" dirty="0">
                <a:latin typeface="Times New Roman" panose="02020603050405020304" pitchFamily="18" charset="0"/>
                <a:ea typeface="华文楷体" pitchFamily="2" charset="-122"/>
                <a:sym typeface="Arial" panose="020B0604020202020204" pitchFamily="34" charset="0"/>
              </a:rPr>
              <a:t>中对向量</a:t>
            </a:r>
            <a:r>
              <a:rPr lang="en-US" altLang="zh-CN" sz="2400" b="1" dirty="0">
                <a:latin typeface="Times New Roman" panose="02020603050405020304" pitchFamily="18" charset="0"/>
                <a:ea typeface="华文楷体" pitchFamily="2" charset="-122"/>
                <a:sym typeface="Arial" panose="020B0604020202020204" pitchFamily="34" charset="0"/>
              </a:rPr>
              <a:t>X</a:t>
            </a:r>
            <a:r>
              <a:rPr lang="zh-CN" altLang="en-US" sz="2400" b="1" dirty="0">
                <a:latin typeface="Times New Roman" panose="02020603050405020304" pitchFamily="18" charset="0"/>
                <a:ea typeface="华文楷体" pitchFamily="2" charset="-122"/>
                <a:sym typeface="Arial" panose="020B0604020202020204" pitchFamily="34" charset="0"/>
              </a:rPr>
              <a:t>排序的函数是</a:t>
            </a:r>
            <a:r>
              <a:rPr lang="en-US" altLang="zh-CN" sz="2400" b="1" dirty="0">
                <a:latin typeface="Times New Roman" panose="02020603050405020304" pitchFamily="18" charset="0"/>
                <a:ea typeface="华文楷体" pitchFamily="2" charset="-122"/>
                <a:sym typeface="Arial" panose="020B0604020202020204" pitchFamily="34" charset="0"/>
              </a:rPr>
              <a:t>sort(X), </a:t>
            </a:r>
            <a:r>
              <a:rPr lang="zh-CN" altLang="en-US" sz="2400" b="1" dirty="0">
                <a:latin typeface="Times New Roman" panose="02020603050405020304" pitchFamily="18" charset="0"/>
                <a:ea typeface="华文楷体" pitchFamily="2" charset="-122"/>
                <a:sym typeface="Arial" panose="020B0604020202020204" pitchFamily="34" charset="0"/>
              </a:rPr>
              <a:t>函数返回一个对</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X</a:t>
            </a:r>
            <a:r>
              <a:rPr lang="zh-CN" altLang="en-US" sz="2400" b="1" dirty="0">
                <a:latin typeface="Times New Roman" panose="02020603050405020304" pitchFamily="18" charset="0"/>
                <a:ea typeface="华文楷体" pitchFamily="2" charset="-122"/>
                <a:sym typeface="Arial" panose="020B0604020202020204" pitchFamily="34" charset="0"/>
              </a:rPr>
              <a:t>中的元素按升序排列的新向量。</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sort</a:t>
            </a:r>
            <a:r>
              <a:rPr lang="zh-CN" altLang="en-US" sz="2400" b="1" dirty="0">
                <a:latin typeface="Times New Roman" panose="02020603050405020304" pitchFamily="18" charset="0"/>
                <a:ea typeface="华文楷体" pitchFamily="2" charset="-122"/>
                <a:sym typeface="Arial" panose="020B0604020202020204" pitchFamily="34" charset="0"/>
              </a:rPr>
              <a:t>函数也可以对矩阵</a:t>
            </a:r>
            <a:r>
              <a:rPr lang="en-US" altLang="zh-CN" sz="2400" b="1" dirty="0">
                <a:latin typeface="Times New Roman" panose="02020603050405020304" pitchFamily="18" charset="0"/>
                <a:ea typeface="华文楷体" pitchFamily="2" charset="-122"/>
                <a:sym typeface="Arial" panose="020B0604020202020204" pitchFamily="34" charset="0"/>
              </a:rPr>
              <a:t>A</a:t>
            </a:r>
            <a:r>
              <a:rPr lang="zh-CN" altLang="en-US" sz="2400" b="1" dirty="0">
                <a:latin typeface="Times New Roman" panose="02020603050405020304" pitchFamily="18" charset="0"/>
                <a:ea typeface="华文楷体" pitchFamily="2" charset="-122"/>
                <a:sym typeface="Arial" panose="020B0604020202020204" pitchFamily="34" charset="0"/>
              </a:rPr>
              <a:t>的各列（或行）重新排序，其调</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用格式为：</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[Y,I] = sort(A,dim)</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dim=1,</a:t>
            </a:r>
            <a:r>
              <a:rPr lang="zh-CN" altLang="en-US" sz="2400" b="1" dirty="0">
                <a:latin typeface="Times New Roman" panose="02020603050405020304" pitchFamily="18" charset="0"/>
                <a:ea typeface="华文楷体" pitchFamily="2" charset="-122"/>
                <a:sym typeface="Arial" panose="020B0604020202020204" pitchFamily="34" charset="0"/>
              </a:rPr>
              <a:t>按列排序；</a:t>
            </a:r>
            <a:r>
              <a:rPr lang="en-US" altLang="zh-CN" sz="2400" b="1" dirty="0">
                <a:latin typeface="Times New Roman" panose="02020603050405020304" pitchFamily="18" charset="0"/>
                <a:ea typeface="华文楷体" pitchFamily="2" charset="-122"/>
                <a:sym typeface="Arial" panose="020B0604020202020204" pitchFamily="34" charset="0"/>
              </a:rPr>
              <a:t>dim=2,</a:t>
            </a:r>
            <a:r>
              <a:rPr lang="zh-CN" altLang="en-US" sz="2400" b="1" dirty="0">
                <a:latin typeface="Times New Roman" panose="02020603050405020304" pitchFamily="18" charset="0"/>
                <a:ea typeface="华文楷体" pitchFamily="2" charset="-122"/>
                <a:sym typeface="Arial" panose="020B0604020202020204" pitchFamily="34" charset="0"/>
              </a:rPr>
              <a:t>按行排序，</a:t>
            </a:r>
            <a:r>
              <a:rPr lang="en-US" altLang="zh-CN" sz="2400" b="1" dirty="0">
                <a:latin typeface="Times New Roman" panose="02020603050405020304" pitchFamily="18" charset="0"/>
                <a:ea typeface="华文楷体" pitchFamily="2" charset="-122"/>
                <a:sym typeface="Arial" panose="020B0604020202020204" pitchFamily="34" charset="0"/>
              </a:rPr>
              <a:t>Y</a:t>
            </a:r>
            <a:r>
              <a:rPr lang="zh-CN" altLang="en-US" sz="2400" b="1" dirty="0">
                <a:latin typeface="Times New Roman" panose="02020603050405020304" pitchFamily="18" charset="0"/>
                <a:ea typeface="华文楷体" pitchFamily="2" charset="-122"/>
                <a:sym typeface="Arial" panose="020B0604020202020204" pitchFamily="34" charset="0"/>
              </a:rPr>
              <a:t>是排序后的矩阵，</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I</a:t>
            </a:r>
            <a:r>
              <a:rPr lang="zh-CN" altLang="en-US" sz="2400" b="1" dirty="0">
                <a:latin typeface="Times New Roman" panose="02020603050405020304" pitchFamily="18" charset="0"/>
                <a:ea typeface="华文楷体" pitchFamily="2" charset="-122"/>
                <a:sym typeface="Arial" panose="020B0604020202020204" pitchFamily="34" charset="0"/>
              </a:rPr>
              <a:t>记录</a:t>
            </a:r>
            <a:r>
              <a:rPr lang="en-US" altLang="zh-CN" sz="2400" b="1" dirty="0">
                <a:latin typeface="Times New Roman" panose="02020603050405020304" pitchFamily="18" charset="0"/>
                <a:ea typeface="华文楷体" pitchFamily="2" charset="-122"/>
                <a:sym typeface="Arial" panose="020B0604020202020204" pitchFamily="34" charset="0"/>
              </a:rPr>
              <a:t>Y</a:t>
            </a:r>
            <a:r>
              <a:rPr lang="zh-CN" altLang="en-US" sz="2400" b="1" dirty="0">
                <a:latin typeface="Times New Roman" panose="02020603050405020304" pitchFamily="18" charset="0"/>
                <a:ea typeface="华文楷体" pitchFamily="2" charset="-122"/>
                <a:sym typeface="Arial" panose="020B0604020202020204" pitchFamily="34" charset="0"/>
              </a:rPr>
              <a:t>中的元素在</a:t>
            </a:r>
            <a:r>
              <a:rPr lang="en-US" altLang="zh-CN" sz="2400" b="1" dirty="0">
                <a:latin typeface="Times New Roman" panose="02020603050405020304" pitchFamily="18" charset="0"/>
                <a:ea typeface="华文楷体" pitchFamily="2" charset="-122"/>
                <a:sym typeface="Arial" panose="020B0604020202020204" pitchFamily="34" charset="0"/>
              </a:rPr>
              <a:t>A</a:t>
            </a:r>
            <a:r>
              <a:rPr lang="zh-CN" altLang="en-US" sz="2400" b="1" dirty="0">
                <a:latin typeface="Times New Roman" panose="02020603050405020304" pitchFamily="18" charset="0"/>
                <a:ea typeface="华文楷体" pitchFamily="2" charset="-122"/>
                <a:sym typeface="Arial" panose="020B0604020202020204" pitchFamily="34" charset="0"/>
              </a:rPr>
              <a:t>中的位置。</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例：对下列矩阵做各种排序</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p:txBody>
      </p:sp>
      <p:graphicFrame>
        <p:nvGraphicFramePr>
          <p:cNvPr id="270342" name="Object 6"/>
          <p:cNvGraphicFramePr>
            <a:graphicFrameLocks noChangeAspect="1"/>
          </p:cNvGraphicFramePr>
          <p:nvPr/>
        </p:nvGraphicFramePr>
        <p:xfrm>
          <a:off x="827088" y="4579938"/>
          <a:ext cx="2514600" cy="1333500"/>
        </p:xfrm>
        <a:graphic>
          <a:graphicData uri="http://schemas.openxmlformats.org/presentationml/2006/ole">
            <mc:AlternateContent xmlns:mc="http://schemas.openxmlformats.org/markup-compatibility/2006">
              <mc:Choice xmlns:v="urn:schemas-microsoft-com:vml" Requires="v">
                <p:oleObj spid="_x0000_s3104" name="" r:id="rId1" imgW="2514600" imgH="1333500" progId="">
                  <p:embed/>
                </p:oleObj>
              </mc:Choice>
              <mc:Fallback>
                <p:oleObj name="" r:id="rId1" imgW="2514600" imgH="1333500" progId="">
                  <p:embed/>
                  <p:pic>
                    <p:nvPicPr>
                      <p:cNvPr id="0" name="图片 3103"/>
                      <p:cNvPicPr/>
                      <p:nvPr/>
                    </p:nvPicPr>
                    <p:blipFill>
                      <a:blip r:embed="rId2"/>
                      <a:stretch>
                        <a:fillRect/>
                      </a:stretch>
                    </p:blipFill>
                    <p:spPr>
                      <a:xfrm>
                        <a:off x="827088" y="4579938"/>
                        <a:ext cx="2514600" cy="13335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0341">
                                            <p:txEl>
                                              <p:charRg st="0" end="34"/>
                                            </p:txEl>
                                          </p:spTgt>
                                        </p:tgtEl>
                                        <p:attrNameLst>
                                          <p:attrName>style.visibility</p:attrName>
                                        </p:attrNameLst>
                                      </p:cBhvr>
                                      <p:to>
                                        <p:strVal val="visible"/>
                                      </p:to>
                                    </p:set>
                                    <p:animEffect transition="in" filter="blinds(horizontal)">
                                      <p:cBhvr>
                                        <p:cTn id="7" dur="500"/>
                                        <p:tgtEl>
                                          <p:spTgt spid="270341">
                                            <p:txEl>
                                              <p:charRg st="0" end="3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0341">
                                            <p:txEl>
                                              <p:charRg st="34" end="50"/>
                                            </p:txEl>
                                          </p:spTgt>
                                        </p:tgtEl>
                                        <p:attrNameLst>
                                          <p:attrName>style.visibility</p:attrName>
                                        </p:attrNameLst>
                                      </p:cBhvr>
                                      <p:to>
                                        <p:strVal val="visible"/>
                                      </p:to>
                                    </p:set>
                                    <p:animEffect transition="in" filter="blinds(horizontal)">
                                      <p:cBhvr>
                                        <p:cTn id="12" dur="500"/>
                                        <p:tgtEl>
                                          <p:spTgt spid="270341">
                                            <p:txEl>
                                              <p:charRg st="34" end="5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0341">
                                            <p:txEl>
                                              <p:charRg st="50" end="78"/>
                                            </p:txEl>
                                          </p:spTgt>
                                        </p:tgtEl>
                                        <p:attrNameLst>
                                          <p:attrName>style.visibility</p:attrName>
                                        </p:attrNameLst>
                                      </p:cBhvr>
                                      <p:to>
                                        <p:strVal val="visible"/>
                                      </p:to>
                                    </p:set>
                                    <p:animEffect transition="in" filter="blinds(horizontal)">
                                      <p:cBhvr>
                                        <p:cTn id="17" dur="500"/>
                                        <p:tgtEl>
                                          <p:spTgt spid="270341">
                                            <p:txEl>
                                              <p:charRg st="50" end="7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0341">
                                            <p:txEl>
                                              <p:charRg st="78" end="104"/>
                                            </p:txEl>
                                          </p:spTgt>
                                        </p:tgtEl>
                                        <p:attrNameLst>
                                          <p:attrName>style.visibility</p:attrName>
                                        </p:attrNameLst>
                                      </p:cBhvr>
                                      <p:to>
                                        <p:strVal val="visible"/>
                                      </p:to>
                                    </p:set>
                                    <p:animEffect transition="in" filter="blinds(horizontal)">
                                      <p:cBhvr>
                                        <p:cTn id="22" dur="500"/>
                                        <p:tgtEl>
                                          <p:spTgt spid="270341">
                                            <p:txEl>
                                              <p:charRg st="78" end="10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70341">
                                            <p:txEl>
                                              <p:charRg st="104" end="136"/>
                                            </p:txEl>
                                          </p:spTgt>
                                        </p:tgtEl>
                                        <p:attrNameLst>
                                          <p:attrName>style.visibility</p:attrName>
                                        </p:attrNameLst>
                                      </p:cBhvr>
                                      <p:to>
                                        <p:strVal val="visible"/>
                                      </p:to>
                                    </p:set>
                                    <p:animEffect transition="in" filter="blinds(horizontal)">
                                      <p:cBhvr>
                                        <p:cTn id="27" dur="500"/>
                                        <p:tgtEl>
                                          <p:spTgt spid="270341">
                                            <p:txEl>
                                              <p:charRg st="104" end="13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70341">
                                            <p:txEl>
                                              <p:charRg st="136" end="152"/>
                                            </p:txEl>
                                          </p:spTgt>
                                        </p:tgtEl>
                                        <p:attrNameLst>
                                          <p:attrName>style.visibility</p:attrName>
                                        </p:attrNameLst>
                                      </p:cBhvr>
                                      <p:to>
                                        <p:strVal val="visible"/>
                                      </p:to>
                                    </p:set>
                                    <p:animEffect transition="in" filter="blinds(horizontal)">
                                      <p:cBhvr>
                                        <p:cTn id="32" dur="500"/>
                                        <p:tgtEl>
                                          <p:spTgt spid="270341">
                                            <p:txEl>
                                              <p:charRg st="136" end="15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70341">
                                            <p:txEl>
                                              <p:charRg st="152" end="166"/>
                                            </p:txEl>
                                          </p:spTgt>
                                        </p:tgtEl>
                                        <p:attrNameLst>
                                          <p:attrName>style.visibility</p:attrName>
                                        </p:attrNameLst>
                                      </p:cBhvr>
                                      <p:to>
                                        <p:strVal val="visible"/>
                                      </p:to>
                                    </p:set>
                                    <p:animEffect transition="in" filter="blinds(horizontal)">
                                      <p:cBhvr>
                                        <p:cTn id="37" dur="500"/>
                                        <p:tgtEl>
                                          <p:spTgt spid="270341">
                                            <p:txEl>
                                              <p:charRg st="152" end="16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70342"/>
                                        </p:tgtEl>
                                        <p:attrNameLst>
                                          <p:attrName>style.visibility</p:attrName>
                                        </p:attrNameLst>
                                      </p:cBhvr>
                                      <p:to>
                                        <p:strVal val="visible"/>
                                      </p:to>
                                    </p:set>
                                    <p:animEffect transition="in" filter="blinds(horizontal)">
                                      <p:cBhvr>
                                        <p:cTn id="42" dur="500"/>
                                        <p:tgtEl>
                                          <p:spTgt spid="270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2"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71363"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262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71364" name="Rectangle 3"/>
          <p:cNvSpPr>
            <a:spLocks noGrp="1"/>
          </p:cNvSpPr>
          <p:nvPr>
            <p:ph sz="quarter" idx="1"/>
          </p:nvPr>
        </p:nvSpPr>
        <p:spPr>
          <a:xfrm>
            <a:off x="914400" y="1160463"/>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命令如下：</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 = [1,-8,5;4,12,6;13,7,-13];</a:t>
            </a:r>
            <a:endParaRPr lang="en-US" altLang="zh-CN" sz="28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 sort(A)</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a:t>
            </a:r>
            <a:r>
              <a:rPr lang="fr-FR" altLang="en-US" sz="2400" b="1" dirty="0">
                <a:latin typeface="Times New Roman" panose="02020603050405020304" pitchFamily="18" charset="0"/>
                <a:ea typeface="华文楷体" pitchFamily="2" charset="-122"/>
                <a:sym typeface="Arial" panose="020B0604020202020204" pitchFamily="34" charset="0"/>
              </a:rPr>
              <a:t>ans =</a:t>
            </a:r>
            <a:endParaRPr lang="fr-FR"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fr-FR" altLang="en-US" sz="2400" b="1" dirty="0">
                <a:latin typeface="Times New Roman" panose="02020603050405020304" pitchFamily="18" charset="0"/>
                <a:ea typeface="华文楷体" pitchFamily="2" charset="-122"/>
                <a:sym typeface="Arial" panose="020B0604020202020204" pitchFamily="34" charset="0"/>
              </a:rPr>
              <a:t> 1    -8   -13</a:t>
            </a:r>
            <a:endParaRPr lang="fr-FR"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fr-FR" altLang="en-US" sz="2400" b="1" dirty="0">
                <a:latin typeface="Times New Roman" panose="02020603050405020304" pitchFamily="18" charset="0"/>
                <a:ea typeface="华文楷体" pitchFamily="2" charset="-122"/>
                <a:sym typeface="Arial" panose="020B0604020202020204" pitchFamily="34" charset="0"/>
              </a:rPr>
              <a:t> 4     7     5</a:t>
            </a:r>
            <a:endParaRPr lang="fr-FR"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fr-FR" altLang="en-US" sz="2400" b="1" dirty="0">
                <a:latin typeface="Times New Roman" panose="02020603050405020304" pitchFamily="18" charset="0"/>
                <a:ea typeface="华文楷体" pitchFamily="2" charset="-122"/>
                <a:sym typeface="Arial" panose="020B0604020202020204" pitchFamily="34" charset="0"/>
              </a:rPr>
              <a:t>13    12     6</a:t>
            </a:r>
            <a:endParaRPr lang="fr-FR"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endParaRPr lang="fr-FR" altLang="en-US" sz="2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-sort(-A,2) </a:t>
            </a:r>
            <a:r>
              <a:rPr lang="en-US" altLang="zh-CN" sz="2400" b="1" dirty="0">
                <a:latin typeface="Times New Roman" panose="02020603050405020304" pitchFamily="18" charset="0"/>
                <a:ea typeface="华文楷体" pitchFamily="2" charset="-122"/>
                <a:sym typeface="Arial" panose="020B0604020202020204" pitchFamily="34" charset="0"/>
              </a:rPr>
              <a:t> </a:t>
            </a:r>
            <a:r>
              <a:rPr lang="en-US" altLang="zh-CN" sz="2400" b="1" dirty="0">
                <a:solidFill>
                  <a:srgbClr val="008000"/>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8000"/>
                </a:solidFill>
                <a:latin typeface="Times New Roman" panose="02020603050405020304" pitchFamily="18" charset="0"/>
                <a:ea typeface="华文楷体" pitchFamily="2" charset="-122"/>
                <a:sym typeface="Arial" panose="020B0604020202020204" pitchFamily="34" charset="0"/>
              </a:rPr>
              <a:t>对</a:t>
            </a:r>
            <a:r>
              <a:rPr lang="en-US" altLang="zh-CN" sz="2400" b="1" dirty="0">
                <a:solidFill>
                  <a:srgbClr val="008000"/>
                </a:solidFill>
                <a:latin typeface="Times New Roman" panose="02020603050405020304" pitchFamily="18" charset="0"/>
                <a:ea typeface="华文楷体" pitchFamily="2" charset="-122"/>
                <a:sym typeface="Arial" panose="020B0604020202020204" pitchFamily="34" charset="0"/>
              </a:rPr>
              <a:t>A</a:t>
            </a:r>
            <a:r>
              <a:rPr lang="zh-CN" altLang="en-US" sz="2400" b="1" dirty="0">
                <a:solidFill>
                  <a:srgbClr val="008000"/>
                </a:solidFill>
                <a:latin typeface="Times New Roman" panose="02020603050405020304" pitchFamily="18" charset="0"/>
                <a:ea typeface="华文楷体" pitchFamily="2" charset="-122"/>
                <a:sym typeface="Arial" panose="020B0604020202020204" pitchFamily="34" charset="0"/>
              </a:rPr>
              <a:t>的每行按降序排列</a:t>
            </a:r>
            <a:endParaRPr lang="zh-CN" altLang="en-US" sz="2400" b="1" dirty="0">
              <a:solidFill>
                <a:srgbClr val="008000"/>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fr-FR" altLang="en-US" sz="2400" b="1" dirty="0">
                <a:latin typeface="Times New Roman" panose="02020603050405020304" pitchFamily="18" charset="0"/>
                <a:ea typeface="华文楷体" pitchFamily="2" charset="-122"/>
                <a:sym typeface="Arial" panose="020B0604020202020204" pitchFamily="34" charset="0"/>
              </a:rPr>
              <a:t>ans =</a:t>
            </a:r>
            <a:endParaRPr lang="fr-FR"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fr-FR" altLang="en-US" sz="2400" b="1" dirty="0">
                <a:latin typeface="Times New Roman" panose="02020603050405020304" pitchFamily="18" charset="0"/>
                <a:ea typeface="华文楷体" pitchFamily="2" charset="-122"/>
                <a:sym typeface="Arial" panose="020B0604020202020204" pitchFamily="34" charset="0"/>
              </a:rPr>
              <a:t>5       1    -8</a:t>
            </a:r>
            <a:endParaRPr lang="fr-FR"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fr-FR" altLang="en-US" sz="2400" b="1" dirty="0">
                <a:latin typeface="Times New Roman" panose="02020603050405020304" pitchFamily="18" charset="0"/>
                <a:ea typeface="华文楷体" pitchFamily="2" charset="-122"/>
                <a:sym typeface="Arial" panose="020B0604020202020204" pitchFamily="34" charset="0"/>
              </a:rPr>
              <a:t>12     6     4</a:t>
            </a:r>
            <a:endParaRPr lang="fr-FR"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fr-FR" altLang="en-US" sz="2400" b="1" dirty="0">
                <a:latin typeface="Times New Roman" panose="02020603050405020304" pitchFamily="18" charset="0"/>
                <a:ea typeface="华文楷体" pitchFamily="2" charset="-122"/>
                <a:sym typeface="Arial" panose="020B0604020202020204" pitchFamily="34" charset="0"/>
              </a:rPr>
              <a:t>13     7   -13</a:t>
            </a:r>
            <a:endParaRPr lang="fr-FR" altLang="en-US" sz="24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1364">
                                            <p:txEl>
                                              <p:charRg st="0" end="6"/>
                                            </p:txEl>
                                          </p:spTgt>
                                        </p:tgtEl>
                                        <p:attrNameLst>
                                          <p:attrName>style.visibility</p:attrName>
                                        </p:attrNameLst>
                                      </p:cBhvr>
                                      <p:to>
                                        <p:strVal val="visible"/>
                                      </p:to>
                                    </p:set>
                                    <p:animEffect transition="in" filter="blinds(horizontal)">
                                      <p:cBhvr>
                                        <p:cTn id="7" dur="500"/>
                                        <p:tgtEl>
                                          <p:spTgt spid="271364">
                                            <p:txEl>
                                              <p:charRg st="0"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1364">
                                            <p:txEl>
                                              <p:charRg st="6" end="36"/>
                                            </p:txEl>
                                          </p:spTgt>
                                        </p:tgtEl>
                                        <p:attrNameLst>
                                          <p:attrName>style.visibility</p:attrName>
                                        </p:attrNameLst>
                                      </p:cBhvr>
                                      <p:to>
                                        <p:strVal val="visible"/>
                                      </p:to>
                                    </p:set>
                                    <p:animEffect transition="in" filter="blinds(horizontal)">
                                      <p:cBhvr>
                                        <p:cTn id="10" dur="500"/>
                                        <p:tgtEl>
                                          <p:spTgt spid="271364">
                                            <p:txEl>
                                              <p:charRg st="6" end="3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71364">
                                            <p:txEl>
                                              <p:charRg st="36" end="45"/>
                                            </p:txEl>
                                          </p:spTgt>
                                        </p:tgtEl>
                                        <p:attrNameLst>
                                          <p:attrName>style.visibility</p:attrName>
                                        </p:attrNameLst>
                                      </p:cBhvr>
                                      <p:to>
                                        <p:strVal val="visible"/>
                                      </p:to>
                                    </p:set>
                                    <p:animEffect transition="in" filter="blinds(horizontal)">
                                      <p:cBhvr>
                                        <p:cTn id="13" dur="500"/>
                                        <p:tgtEl>
                                          <p:spTgt spid="271364">
                                            <p:txEl>
                                              <p:charRg st="36" end="4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71364">
                                            <p:txEl>
                                              <p:charRg st="45" end="52"/>
                                            </p:txEl>
                                          </p:spTgt>
                                        </p:tgtEl>
                                        <p:attrNameLst>
                                          <p:attrName>style.visibility</p:attrName>
                                        </p:attrNameLst>
                                      </p:cBhvr>
                                      <p:to>
                                        <p:strVal val="visible"/>
                                      </p:to>
                                    </p:set>
                                    <p:animEffect transition="in" filter="blinds(horizontal)">
                                      <p:cBhvr>
                                        <p:cTn id="18" dur="500"/>
                                        <p:tgtEl>
                                          <p:spTgt spid="271364">
                                            <p:txEl>
                                              <p:charRg st="45" end="5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71364">
                                            <p:txEl>
                                              <p:charRg st="52" end="67"/>
                                            </p:txEl>
                                          </p:spTgt>
                                        </p:tgtEl>
                                        <p:attrNameLst>
                                          <p:attrName>style.visibility</p:attrName>
                                        </p:attrNameLst>
                                      </p:cBhvr>
                                      <p:to>
                                        <p:strVal val="visible"/>
                                      </p:to>
                                    </p:set>
                                    <p:animEffect transition="in" filter="blinds(horizontal)">
                                      <p:cBhvr>
                                        <p:cTn id="21" dur="500"/>
                                        <p:tgtEl>
                                          <p:spTgt spid="271364">
                                            <p:txEl>
                                              <p:charRg st="52" end="6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71364">
                                            <p:txEl>
                                              <p:charRg st="67" end="82"/>
                                            </p:txEl>
                                          </p:spTgt>
                                        </p:tgtEl>
                                        <p:attrNameLst>
                                          <p:attrName>style.visibility</p:attrName>
                                        </p:attrNameLst>
                                      </p:cBhvr>
                                      <p:to>
                                        <p:strVal val="visible"/>
                                      </p:to>
                                    </p:set>
                                    <p:animEffect transition="in" filter="blinds(horizontal)">
                                      <p:cBhvr>
                                        <p:cTn id="24" dur="500"/>
                                        <p:tgtEl>
                                          <p:spTgt spid="271364">
                                            <p:txEl>
                                              <p:charRg st="67" end="82"/>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71364">
                                            <p:txEl>
                                              <p:charRg st="82" end="97"/>
                                            </p:txEl>
                                          </p:spTgt>
                                        </p:tgtEl>
                                        <p:attrNameLst>
                                          <p:attrName>style.visibility</p:attrName>
                                        </p:attrNameLst>
                                      </p:cBhvr>
                                      <p:to>
                                        <p:strVal val="visible"/>
                                      </p:to>
                                    </p:set>
                                    <p:animEffect transition="in" filter="blinds(horizontal)">
                                      <p:cBhvr>
                                        <p:cTn id="27" dur="500"/>
                                        <p:tgtEl>
                                          <p:spTgt spid="271364">
                                            <p:txEl>
                                              <p:charRg st="82" end="9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71364">
                                            <p:txEl>
                                              <p:charRg st="98" end="123"/>
                                            </p:txEl>
                                          </p:spTgt>
                                        </p:tgtEl>
                                        <p:attrNameLst>
                                          <p:attrName>style.visibility</p:attrName>
                                        </p:attrNameLst>
                                      </p:cBhvr>
                                      <p:to>
                                        <p:strVal val="visible"/>
                                      </p:to>
                                    </p:set>
                                    <p:animEffect transition="in" filter="blinds(horizontal)">
                                      <p:cBhvr>
                                        <p:cTn id="32" dur="500"/>
                                        <p:tgtEl>
                                          <p:spTgt spid="271364">
                                            <p:txEl>
                                              <p:charRg st="98" end="12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71364">
                                            <p:txEl>
                                              <p:charRg st="123" end="129"/>
                                            </p:txEl>
                                          </p:spTgt>
                                        </p:tgtEl>
                                        <p:attrNameLst>
                                          <p:attrName>style.visibility</p:attrName>
                                        </p:attrNameLst>
                                      </p:cBhvr>
                                      <p:to>
                                        <p:strVal val="visible"/>
                                      </p:to>
                                    </p:set>
                                    <p:animEffect transition="in" filter="blinds(horizontal)">
                                      <p:cBhvr>
                                        <p:cTn id="37" dur="500"/>
                                        <p:tgtEl>
                                          <p:spTgt spid="271364">
                                            <p:txEl>
                                              <p:charRg st="123" end="129"/>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71364">
                                            <p:txEl>
                                              <p:charRg st="129" end="145"/>
                                            </p:txEl>
                                          </p:spTgt>
                                        </p:tgtEl>
                                        <p:attrNameLst>
                                          <p:attrName>style.visibility</p:attrName>
                                        </p:attrNameLst>
                                      </p:cBhvr>
                                      <p:to>
                                        <p:strVal val="visible"/>
                                      </p:to>
                                    </p:set>
                                    <p:animEffect transition="in" filter="blinds(horizontal)">
                                      <p:cBhvr>
                                        <p:cTn id="40" dur="500"/>
                                        <p:tgtEl>
                                          <p:spTgt spid="271364">
                                            <p:txEl>
                                              <p:charRg st="129" end="145"/>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71364">
                                            <p:txEl>
                                              <p:charRg st="145" end="160"/>
                                            </p:txEl>
                                          </p:spTgt>
                                        </p:tgtEl>
                                        <p:attrNameLst>
                                          <p:attrName>style.visibility</p:attrName>
                                        </p:attrNameLst>
                                      </p:cBhvr>
                                      <p:to>
                                        <p:strVal val="visible"/>
                                      </p:to>
                                    </p:set>
                                    <p:animEffect transition="in" filter="blinds(horizontal)">
                                      <p:cBhvr>
                                        <p:cTn id="43" dur="500"/>
                                        <p:tgtEl>
                                          <p:spTgt spid="271364">
                                            <p:txEl>
                                              <p:charRg st="145" end="16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271364">
                                            <p:txEl>
                                              <p:charRg st="160" end="175"/>
                                            </p:txEl>
                                          </p:spTgt>
                                        </p:tgtEl>
                                        <p:attrNameLst>
                                          <p:attrName>style.visibility</p:attrName>
                                        </p:attrNameLst>
                                      </p:cBhvr>
                                      <p:to>
                                        <p:strVal val="visible"/>
                                      </p:to>
                                    </p:set>
                                    <p:animEffect transition="in" filter="blinds(horizontal)">
                                      <p:cBhvr>
                                        <p:cTn id="46" dur="500"/>
                                        <p:tgtEl>
                                          <p:spTgt spid="271364">
                                            <p:txEl>
                                              <p:charRg st="160" end="17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2" name="Rectangle 2"/>
          <p:cNvSpPr>
            <a:spLocks noGrp="1" noChangeArrowheads="1"/>
          </p:cNvSpPr>
          <p:nvPr>
            <p:ph type="title" idx="4294967295"/>
          </p:nvPr>
        </p:nvSpPr>
        <p:spPr>
          <a:xfrm>
            <a:off x="1344613"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8.5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数据插值</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7238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7238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263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72389" name="Rectangle 3"/>
          <p:cNvSpPr>
            <a:spLocks noGrp="1"/>
          </p:cNvSpPr>
          <p:nvPr>
            <p:ph sz="quarter" idx="1"/>
          </p:nvPr>
        </p:nvSpPr>
        <p:spPr>
          <a:xfrm>
            <a:off x="914400" y="1270000"/>
            <a:ext cx="7772400" cy="49688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dirty="0"/>
              <a:t>  </a:t>
            </a:r>
            <a:r>
              <a:rPr lang="zh-CN" altLang="en-US" b="1" dirty="0">
                <a:latin typeface="Times New Roman" panose="02020603050405020304" pitchFamily="18" charset="0"/>
                <a:ea typeface="华文楷体" pitchFamily="2" charset="-122"/>
                <a:sym typeface="Arial" panose="020B0604020202020204" pitchFamily="34" charset="0"/>
              </a:rPr>
              <a:t>在工程测量和科学实验中，所得到的数据通常是离散的，要得到</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这些离散点以外的其他点的数值，就需要根据已知的数据进行插值。</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插值函数一般由线性函数、多项式、样条函数或这些函数的分段函</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数充当。</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一维数据插值：被插值函数有一个单变量。</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采用的方法有：线性方法、最近方法、三次样条和三次插值。</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在</a:t>
            </a:r>
            <a:r>
              <a:rPr lang="en-US" altLang="zh-CN" b="1" dirty="0">
                <a:latin typeface="Times New Roman" panose="02020603050405020304" pitchFamily="18" charset="0"/>
                <a:ea typeface="华文楷体" pitchFamily="2" charset="-122"/>
                <a:sym typeface="Arial" panose="020B0604020202020204" pitchFamily="34" charset="0"/>
              </a:rPr>
              <a:t>Matlab</a:t>
            </a:r>
            <a:r>
              <a:rPr lang="zh-CN" altLang="en-US" b="1" dirty="0">
                <a:latin typeface="Times New Roman" panose="02020603050405020304" pitchFamily="18" charset="0"/>
                <a:ea typeface="华文楷体" pitchFamily="2" charset="-122"/>
                <a:sym typeface="Arial" panose="020B0604020202020204" pitchFamily="34" charset="0"/>
              </a:rPr>
              <a:t>中实现这些插值的函数是</a:t>
            </a:r>
            <a:r>
              <a:rPr lang="en-US" altLang="zh-CN" b="1" dirty="0">
                <a:latin typeface="Times New Roman" panose="02020603050405020304" pitchFamily="18" charset="0"/>
                <a:ea typeface="华文楷体" pitchFamily="2" charset="-122"/>
                <a:sym typeface="Arial" panose="020B0604020202020204" pitchFamily="34" charset="0"/>
              </a:rPr>
              <a:t>interp1</a:t>
            </a:r>
            <a:r>
              <a:rPr lang="zh-CN" altLang="en-US" b="1" dirty="0">
                <a:latin typeface="Times New Roman" panose="02020603050405020304" pitchFamily="18" charset="0"/>
                <a:ea typeface="华文楷体" pitchFamily="2" charset="-122"/>
                <a:sym typeface="Arial" panose="020B0604020202020204" pitchFamily="34" charset="0"/>
              </a:rPr>
              <a:t>，其调用格式如下：</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Y1 = interp1(X,Y,X1,method</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函数根据</a:t>
            </a:r>
            <a:r>
              <a:rPr lang="en-US" altLang="zh-CN" b="1" dirty="0">
                <a:latin typeface="Times New Roman" panose="02020603050405020304" pitchFamily="18" charset="0"/>
                <a:ea typeface="华文楷体" pitchFamily="2" charset="-122"/>
                <a:sym typeface="Arial" panose="020B0604020202020204" pitchFamily="34" charset="0"/>
              </a:rPr>
              <a:t>X</a:t>
            </a:r>
            <a:r>
              <a:rPr lang="zh-CN" altLang="en-US" b="1" dirty="0">
                <a:latin typeface="Times New Roman" panose="02020603050405020304" pitchFamily="18" charset="0"/>
                <a:ea typeface="华文楷体" pitchFamily="2" charset="-122"/>
                <a:sym typeface="Arial" panose="020B0604020202020204" pitchFamily="34" charset="0"/>
              </a:rPr>
              <a:t>，</a:t>
            </a:r>
            <a:r>
              <a:rPr lang="en-US" altLang="zh-CN" b="1" dirty="0">
                <a:latin typeface="Times New Roman" panose="02020603050405020304" pitchFamily="18" charset="0"/>
                <a:ea typeface="华文楷体" pitchFamily="2" charset="-122"/>
                <a:sym typeface="Arial" panose="020B0604020202020204" pitchFamily="34" charset="0"/>
              </a:rPr>
              <a:t>Y</a:t>
            </a:r>
            <a:r>
              <a:rPr lang="zh-CN" altLang="en-US" b="1" dirty="0">
                <a:latin typeface="Times New Roman" panose="02020603050405020304" pitchFamily="18" charset="0"/>
                <a:ea typeface="华文楷体" pitchFamily="2" charset="-122"/>
                <a:sym typeface="Arial" panose="020B0604020202020204" pitchFamily="34" charset="0"/>
              </a:rPr>
              <a:t>的值，计算函数在</a:t>
            </a:r>
            <a:r>
              <a:rPr lang="en-US" altLang="zh-CN" b="1" dirty="0">
                <a:latin typeface="Times New Roman" panose="02020603050405020304" pitchFamily="18" charset="0"/>
                <a:ea typeface="华文楷体" pitchFamily="2" charset="-122"/>
                <a:sym typeface="Arial" panose="020B0604020202020204" pitchFamily="34" charset="0"/>
              </a:rPr>
              <a:t>X1</a:t>
            </a:r>
            <a:r>
              <a:rPr lang="zh-CN" altLang="en-US" b="1" dirty="0">
                <a:latin typeface="Times New Roman" panose="02020603050405020304" pitchFamily="18" charset="0"/>
                <a:ea typeface="华文楷体" pitchFamily="2" charset="-122"/>
                <a:sym typeface="Arial" panose="020B0604020202020204" pitchFamily="34" charset="0"/>
              </a:rPr>
              <a:t>处的值。</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X,Y</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是两个等长的已知向量，分别描述采样点和样本值；</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X1</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是一个向量或标量，描述欲插值的点；</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Y1</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是一个与</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X1</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等长的插值结果。</a:t>
            </a:r>
            <a:endParaRPr lang="zh-CN" altLang="en-US"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method</a:t>
            </a:r>
            <a:r>
              <a:rPr lang="zh-CN" altLang="en-US" b="1" dirty="0">
                <a:latin typeface="Times New Roman" panose="02020603050405020304" pitchFamily="18" charset="0"/>
                <a:ea typeface="华文楷体" pitchFamily="2" charset="-122"/>
                <a:sym typeface="Arial" panose="020B0604020202020204" pitchFamily="34" charset="0"/>
              </a:rPr>
              <a:t>是插值方法，允许的取值为：</a:t>
            </a:r>
            <a:endParaRPr lang="zh-CN" altLang="en-US"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2389">
                                            <p:txEl>
                                              <p:charRg st="0" end="31"/>
                                            </p:txEl>
                                          </p:spTgt>
                                        </p:tgtEl>
                                        <p:attrNameLst>
                                          <p:attrName>style.visibility</p:attrName>
                                        </p:attrNameLst>
                                      </p:cBhvr>
                                      <p:to>
                                        <p:strVal val="visible"/>
                                      </p:to>
                                    </p:set>
                                    <p:animEffect transition="in" filter="blinds(horizontal)">
                                      <p:cBhvr>
                                        <p:cTn id="7" dur="500"/>
                                        <p:tgtEl>
                                          <p:spTgt spid="272389">
                                            <p:txEl>
                                              <p:charRg st="0" end="3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2389">
                                            <p:txEl>
                                              <p:charRg st="31" end="62"/>
                                            </p:txEl>
                                          </p:spTgt>
                                        </p:tgtEl>
                                        <p:attrNameLst>
                                          <p:attrName>style.visibility</p:attrName>
                                        </p:attrNameLst>
                                      </p:cBhvr>
                                      <p:to>
                                        <p:strVal val="visible"/>
                                      </p:to>
                                    </p:set>
                                    <p:animEffect transition="in" filter="blinds(horizontal)">
                                      <p:cBhvr>
                                        <p:cTn id="10" dur="500"/>
                                        <p:tgtEl>
                                          <p:spTgt spid="272389">
                                            <p:txEl>
                                              <p:charRg st="31" end="6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72389">
                                            <p:txEl>
                                              <p:charRg st="62" end="92"/>
                                            </p:txEl>
                                          </p:spTgt>
                                        </p:tgtEl>
                                        <p:attrNameLst>
                                          <p:attrName>style.visibility</p:attrName>
                                        </p:attrNameLst>
                                      </p:cBhvr>
                                      <p:to>
                                        <p:strVal val="visible"/>
                                      </p:to>
                                    </p:set>
                                    <p:animEffect transition="in" filter="blinds(horizontal)">
                                      <p:cBhvr>
                                        <p:cTn id="13" dur="500"/>
                                        <p:tgtEl>
                                          <p:spTgt spid="272389">
                                            <p:txEl>
                                              <p:charRg st="62" end="9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72389">
                                            <p:txEl>
                                              <p:charRg st="92" end="97"/>
                                            </p:txEl>
                                          </p:spTgt>
                                        </p:tgtEl>
                                        <p:attrNameLst>
                                          <p:attrName>style.visibility</p:attrName>
                                        </p:attrNameLst>
                                      </p:cBhvr>
                                      <p:to>
                                        <p:strVal val="visible"/>
                                      </p:to>
                                    </p:set>
                                    <p:animEffect transition="in" filter="blinds(horizontal)">
                                      <p:cBhvr>
                                        <p:cTn id="16" dur="500"/>
                                        <p:tgtEl>
                                          <p:spTgt spid="272389">
                                            <p:txEl>
                                              <p:charRg st="92" end="9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72389">
                                            <p:txEl>
                                              <p:charRg st="97" end="117"/>
                                            </p:txEl>
                                          </p:spTgt>
                                        </p:tgtEl>
                                        <p:attrNameLst>
                                          <p:attrName>style.visibility</p:attrName>
                                        </p:attrNameLst>
                                      </p:cBhvr>
                                      <p:to>
                                        <p:strVal val="visible"/>
                                      </p:to>
                                    </p:set>
                                    <p:animEffect transition="in" filter="blinds(horizontal)">
                                      <p:cBhvr>
                                        <p:cTn id="21" dur="500"/>
                                        <p:tgtEl>
                                          <p:spTgt spid="272389">
                                            <p:txEl>
                                              <p:charRg st="97" end="11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72389">
                                            <p:txEl>
                                              <p:charRg st="117" end="145"/>
                                            </p:txEl>
                                          </p:spTgt>
                                        </p:tgtEl>
                                        <p:attrNameLst>
                                          <p:attrName>style.visibility</p:attrName>
                                        </p:attrNameLst>
                                      </p:cBhvr>
                                      <p:to>
                                        <p:strVal val="visible"/>
                                      </p:to>
                                    </p:set>
                                    <p:animEffect transition="in" filter="blinds(horizontal)">
                                      <p:cBhvr>
                                        <p:cTn id="26" dur="500"/>
                                        <p:tgtEl>
                                          <p:spTgt spid="272389">
                                            <p:txEl>
                                              <p:charRg st="117" end="14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72389">
                                            <p:txEl>
                                              <p:charRg st="145" end="180"/>
                                            </p:txEl>
                                          </p:spTgt>
                                        </p:tgtEl>
                                        <p:attrNameLst>
                                          <p:attrName>style.visibility</p:attrName>
                                        </p:attrNameLst>
                                      </p:cBhvr>
                                      <p:to>
                                        <p:strVal val="visible"/>
                                      </p:to>
                                    </p:set>
                                    <p:animEffect transition="in" filter="blinds(horizontal)">
                                      <p:cBhvr>
                                        <p:cTn id="29" dur="500"/>
                                        <p:tgtEl>
                                          <p:spTgt spid="272389">
                                            <p:txEl>
                                              <p:charRg st="145" end="18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72389">
                                            <p:txEl>
                                              <p:charRg st="180" end="208"/>
                                            </p:txEl>
                                          </p:spTgt>
                                        </p:tgtEl>
                                        <p:attrNameLst>
                                          <p:attrName>style.visibility</p:attrName>
                                        </p:attrNameLst>
                                      </p:cBhvr>
                                      <p:to>
                                        <p:strVal val="visible"/>
                                      </p:to>
                                    </p:set>
                                    <p:animEffect transition="in" filter="blinds(horizontal)">
                                      <p:cBhvr>
                                        <p:cTn id="34" dur="500"/>
                                        <p:tgtEl>
                                          <p:spTgt spid="272389">
                                            <p:txEl>
                                              <p:charRg st="180" end="20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72389">
                                            <p:txEl>
                                              <p:charRg st="208" end="230"/>
                                            </p:txEl>
                                          </p:spTgt>
                                        </p:tgtEl>
                                        <p:attrNameLst>
                                          <p:attrName>style.visibility</p:attrName>
                                        </p:attrNameLst>
                                      </p:cBhvr>
                                      <p:to>
                                        <p:strVal val="visible"/>
                                      </p:to>
                                    </p:set>
                                    <p:animEffect transition="in" filter="blinds(horizontal)">
                                      <p:cBhvr>
                                        <p:cTn id="39" dur="500"/>
                                        <p:tgtEl>
                                          <p:spTgt spid="272389">
                                            <p:txEl>
                                              <p:charRg st="208" end="23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72389">
                                            <p:txEl>
                                              <p:charRg st="230" end="257"/>
                                            </p:txEl>
                                          </p:spTgt>
                                        </p:tgtEl>
                                        <p:attrNameLst>
                                          <p:attrName>style.visibility</p:attrName>
                                        </p:attrNameLst>
                                      </p:cBhvr>
                                      <p:to>
                                        <p:strVal val="visible"/>
                                      </p:to>
                                    </p:set>
                                    <p:animEffect transition="in" filter="blinds(horizontal)">
                                      <p:cBhvr>
                                        <p:cTn id="44" dur="500"/>
                                        <p:tgtEl>
                                          <p:spTgt spid="272389">
                                            <p:txEl>
                                              <p:charRg st="230" end="257"/>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72389">
                                            <p:txEl>
                                              <p:charRg st="257" end="277"/>
                                            </p:txEl>
                                          </p:spTgt>
                                        </p:tgtEl>
                                        <p:attrNameLst>
                                          <p:attrName>style.visibility</p:attrName>
                                        </p:attrNameLst>
                                      </p:cBhvr>
                                      <p:to>
                                        <p:strVal val="visible"/>
                                      </p:to>
                                    </p:set>
                                    <p:animEffect transition="in" filter="blinds(horizontal)">
                                      <p:cBhvr>
                                        <p:cTn id="47" dur="500"/>
                                        <p:tgtEl>
                                          <p:spTgt spid="272389">
                                            <p:txEl>
                                              <p:charRg st="257" end="27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272389">
                                            <p:txEl>
                                              <p:charRg st="277" end="294"/>
                                            </p:txEl>
                                          </p:spTgt>
                                        </p:tgtEl>
                                        <p:attrNameLst>
                                          <p:attrName>style.visibility</p:attrName>
                                        </p:attrNameLst>
                                      </p:cBhvr>
                                      <p:to>
                                        <p:strVal val="visible"/>
                                      </p:to>
                                    </p:set>
                                    <p:animEffect transition="in" filter="blinds(horizontal)">
                                      <p:cBhvr>
                                        <p:cTn id="50" dur="500"/>
                                        <p:tgtEl>
                                          <p:spTgt spid="272389">
                                            <p:txEl>
                                              <p:charRg st="277" end="29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272389">
                                            <p:txEl>
                                              <p:charRg st="294" end="314"/>
                                            </p:txEl>
                                          </p:spTgt>
                                        </p:tgtEl>
                                        <p:attrNameLst>
                                          <p:attrName>style.visibility</p:attrName>
                                        </p:attrNameLst>
                                      </p:cBhvr>
                                      <p:to>
                                        <p:strVal val="visible"/>
                                      </p:to>
                                    </p:set>
                                    <p:animEffect transition="in" filter="blinds(horizontal)">
                                      <p:cBhvr>
                                        <p:cTn id="55" dur="500"/>
                                        <p:tgtEl>
                                          <p:spTgt spid="272389">
                                            <p:txEl>
                                              <p:charRg st="294" end="3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6" name="Rectangle 2"/>
          <p:cNvSpPr>
            <a:spLocks noGrp="1" noChangeArrowheads="1"/>
          </p:cNvSpPr>
          <p:nvPr>
            <p:ph type="title" idx="4294967295"/>
          </p:nvPr>
        </p:nvSpPr>
        <p:spPr>
          <a:xfrm>
            <a:off x="1366838" y="0"/>
            <a:ext cx="7793038" cy="981075"/>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8.5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数据插值</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73411" name="Rectangle 3"/>
          <p:cNvSpPr>
            <a:spLocks noGrp="1"/>
          </p:cNvSpPr>
          <p:nvPr>
            <p:ph type="body" sz="half" idx="4294967295"/>
          </p:nvPr>
        </p:nvSpPr>
        <p:spPr>
          <a:xfrm>
            <a:off x="863600" y="1270000"/>
            <a:ext cx="8280400" cy="3311525"/>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lvl="0" algn="just" eaLnBrk="1" hangingPunct="1">
              <a:lnSpc>
                <a:spcPct val="110000"/>
              </a:lnSpc>
              <a:buFont typeface="Wingdings" panose="05000000000000000000" pitchFamily="2" charset="2"/>
              <a:buNone/>
            </a:pP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1</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linear’</a:t>
            </a:r>
            <a:r>
              <a:rPr lang="zh-CN" altLang="en-US" sz="2000" b="1" dirty="0">
                <a:latin typeface="Times New Roman" panose="02020603050405020304" pitchFamily="18" charset="0"/>
                <a:ea typeface="华文楷体" pitchFamily="2" charset="-122"/>
                <a:sym typeface="Arial" panose="020B0604020202020204" pitchFamily="34" charset="0"/>
              </a:rPr>
              <a:t>：线性插值。默认的插值方式。它是把插值点靠近的两个数据点用直线连接，然后在直线上选取对应插值点的数据。</a:t>
            </a:r>
            <a:endParaRPr lang="zh-CN" altLang="en-US" sz="20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10000"/>
              </a:lnSpc>
              <a:buFont typeface="Wingdings" panose="05000000000000000000" pitchFamily="2" charset="2"/>
              <a:buNone/>
            </a:pP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2</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nearest’</a:t>
            </a:r>
            <a:r>
              <a:rPr lang="zh-CN" altLang="en-US" sz="2000" b="1" dirty="0">
                <a:latin typeface="Times New Roman" panose="02020603050405020304" pitchFamily="18" charset="0"/>
                <a:ea typeface="华文楷体" pitchFamily="2" charset="-122"/>
                <a:sym typeface="Arial" panose="020B0604020202020204" pitchFamily="34" charset="0"/>
              </a:rPr>
              <a:t>：最近点插值。根据已知插值点与已知数据点的远近程度进行插值。插值点优先选择较近的数据点进行插值。</a:t>
            </a:r>
            <a:endParaRPr lang="zh-CN" altLang="en-US" sz="20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10000"/>
              </a:lnSpc>
              <a:buFont typeface="Wingdings" panose="05000000000000000000" pitchFamily="2" charset="2"/>
              <a:buNone/>
            </a:pP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3</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cubic’</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3</a:t>
            </a:r>
            <a:r>
              <a:rPr lang="zh-CN" altLang="en-US" sz="2000" b="1" dirty="0">
                <a:latin typeface="Times New Roman" panose="02020603050405020304" pitchFamily="18" charset="0"/>
                <a:ea typeface="华文楷体" pitchFamily="2" charset="-122"/>
                <a:sym typeface="Arial" panose="020B0604020202020204" pitchFamily="34" charset="0"/>
              </a:rPr>
              <a:t>次多项式插值。根据已知数据求出一个</a:t>
            </a:r>
            <a:r>
              <a:rPr lang="en-US" altLang="zh-CN" sz="2000" b="1" dirty="0">
                <a:latin typeface="Times New Roman" panose="02020603050405020304" pitchFamily="18" charset="0"/>
                <a:ea typeface="华文楷体" pitchFamily="2" charset="-122"/>
                <a:sym typeface="Arial" panose="020B0604020202020204" pitchFamily="34" charset="0"/>
              </a:rPr>
              <a:t>3</a:t>
            </a:r>
            <a:r>
              <a:rPr lang="zh-CN" altLang="en-US" sz="2000" b="1" dirty="0">
                <a:latin typeface="Times New Roman" panose="02020603050405020304" pitchFamily="18" charset="0"/>
                <a:ea typeface="华文楷体" pitchFamily="2" charset="-122"/>
                <a:sym typeface="Arial" panose="020B0604020202020204" pitchFamily="34" charset="0"/>
              </a:rPr>
              <a:t>次多项式，然后根据该多项式进行插值。</a:t>
            </a:r>
            <a:endParaRPr lang="zh-CN" altLang="en-US" sz="20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10000"/>
              </a:lnSpc>
              <a:buFont typeface="Wingdings" panose="05000000000000000000" pitchFamily="2" charset="2"/>
              <a:buNone/>
            </a:pP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4</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spline’</a:t>
            </a:r>
            <a:r>
              <a:rPr lang="zh-CN" altLang="en-US" sz="2000" b="1" dirty="0">
                <a:latin typeface="Times New Roman" panose="02020603050405020304" pitchFamily="18" charset="0"/>
                <a:ea typeface="华文楷体" pitchFamily="2" charset="-122"/>
                <a:sym typeface="Arial" panose="020B0604020202020204" pitchFamily="34" charset="0"/>
              </a:rPr>
              <a:t>：</a:t>
            </a:r>
            <a:r>
              <a:rPr lang="en-US" altLang="zh-CN" sz="2000" b="1" dirty="0">
                <a:latin typeface="Times New Roman" panose="02020603050405020304" pitchFamily="18" charset="0"/>
                <a:ea typeface="华文楷体" pitchFamily="2" charset="-122"/>
                <a:sym typeface="Arial" panose="020B0604020202020204" pitchFamily="34" charset="0"/>
              </a:rPr>
              <a:t>3</a:t>
            </a:r>
            <a:r>
              <a:rPr lang="zh-CN" altLang="en-US" sz="2000" b="1" dirty="0">
                <a:latin typeface="Times New Roman" panose="02020603050405020304" pitchFamily="18" charset="0"/>
                <a:ea typeface="华文楷体" pitchFamily="2" charset="-122"/>
                <a:sym typeface="Arial" panose="020B0604020202020204" pitchFamily="34" charset="0"/>
              </a:rPr>
              <a:t>次样条插值。指在每个分段内构造一个</a:t>
            </a:r>
            <a:r>
              <a:rPr lang="en-US" altLang="zh-CN" sz="2000" b="1" dirty="0">
                <a:latin typeface="Times New Roman" panose="02020603050405020304" pitchFamily="18" charset="0"/>
                <a:ea typeface="华文楷体" pitchFamily="2" charset="-122"/>
                <a:sym typeface="Arial" panose="020B0604020202020204" pitchFamily="34" charset="0"/>
              </a:rPr>
              <a:t>3</a:t>
            </a:r>
            <a:r>
              <a:rPr lang="zh-CN" altLang="en-US" sz="2000" b="1" dirty="0">
                <a:latin typeface="Times New Roman" panose="02020603050405020304" pitchFamily="18" charset="0"/>
                <a:ea typeface="华文楷体" pitchFamily="2" charset="-122"/>
                <a:sym typeface="Arial" panose="020B0604020202020204" pitchFamily="34" charset="0"/>
              </a:rPr>
              <a:t>次多项式，使其满足插值条件外，在各节点处具有光滑的条件。</a:t>
            </a:r>
            <a:endParaRPr lang="zh-CN" altLang="en-US" sz="20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110000"/>
              </a:lnSpc>
              <a:buFont typeface="Wingdings" panose="05000000000000000000" pitchFamily="2" charset="2"/>
              <a:buNone/>
            </a:pP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例：给出概率积分数据表如下，用不同的插值方法计算</a:t>
            </a:r>
            <a:r>
              <a:rPr lang="en-US" altLang="zh-CN" sz="2000" b="1" dirty="0">
                <a:solidFill>
                  <a:srgbClr val="0000FF"/>
                </a:solidFill>
                <a:latin typeface="Times New Roman" panose="02020603050405020304" pitchFamily="18" charset="0"/>
                <a:ea typeface="华文楷体" pitchFamily="2" charset="-122"/>
                <a:sym typeface="Arial" panose="020B0604020202020204" pitchFamily="34" charset="0"/>
              </a:rPr>
              <a:t>f(0.472)</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graphicFrame>
        <p:nvGraphicFramePr>
          <p:cNvPr id="273412" name="Group 4"/>
          <p:cNvGraphicFramePr>
            <a:graphicFrameLocks noGrp="1"/>
          </p:cNvGraphicFramePr>
          <p:nvPr>
            <p:ph sz="half" idx="1"/>
          </p:nvPr>
        </p:nvGraphicFramePr>
        <p:xfrm>
          <a:off x="1039813" y="4795838"/>
          <a:ext cx="7556500" cy="1292225"/>
        </p:xfrm>
        <a:graphic>
          <a:graphicData uri="http://schemas.openxmlformats.org/drawingml/2006/table">
            <a:tbl>
              <a:tblPr/>
              <a:tblGrid>
                <a:gridCol w="1511300"/>
                <a:gridCol w="1511300"/>
                <a:gridCol w="1511300"/>
                <a:gridCol w="1511300"/>
                <a:gridCol w="1511300"/>
              </a:tblGrid>
              <a:tr h="468313">
                <a:tc>
                  <a:txBody>
                    <a:bodyPr/>
                    <a:lstStyle>
                      <a:lvl1pPr marL="273050" indent="-27305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548005" indent="-22860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822325" indent="-228600">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097280" indent="-228600">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1371600" indent="-2286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18288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2860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27432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2004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273050" marR="0" lvl="0" indent="-27305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rPr>
                        <a:t>x</a:t>
                      </a:r>
                      <a:endPar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73050" indent="-27305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548005" indent="-22860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822325" indent="-228600">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097280" indent="-228600">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1371600" indent="-2286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18288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2860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27432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2004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273050" marR="0" lvl="0" indent="-27305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rPr>
                        <a:t>0.46</a:t>
                      </a:r>
                      <a:endPar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73050" indent="-27305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548005" indent="-22860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822325" indent="-228600">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097280" indent="-228600">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1371600" indent="-2286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18288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2860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27432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2004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273050" marR="0" lvl="0" indent="-27305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rPr>
                        <a:t>0.47</a:t>
                      </a:r>
                      <a:endPar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73050" indent="-27305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548005" indent="-22860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822325" indent="-228600">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097280" indent="-228600">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1371600" indent="-2286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18288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2860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27432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2004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273050" marR="0" lvl="0" indent="-27305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rPr>
                        <a:t>0.48</a:t>
                      </a:r>
                      <a:endPar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73050" indent="-27305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548005" indent="-22860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822325" indent="-228600">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097280" indent="-228600">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1371600" indent="-2286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18288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2860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27432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2004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273050" marR="0" lvl="0" indent="-27305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rPr>
                        <a:t>0.49</a:t>
                      </a:r>
                      <a:endPar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2">
                <a:tc>
                  <a:txBody>
                    <a:bodyPr/>
                    <a:lstStyle>
                      <a:lvl1pPr marL="273050" indent="-27305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548005" indent="-22860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822325" indent="-228600">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097280" indent="-228600">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1371600" indent="-2286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18288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2860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27432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2004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273050" marR="0" lvl="0" indent="-27305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rPr>
                        <a:t>f(x)</a:t>
                      </a:r>
                      <a:endPar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endParaRPr>
                    </a:p>
                  </a:txBody>
                  <a:tcPr marT="45678" marB="4567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273050" indent="-27305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548005" indent="-22860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822325" indent="-228600">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097280" indent="-228600">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1371600" indent="-2286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18288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2860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27432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2004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273050" marR="0" lvl="0" indent="-27305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rPr>
                        <a:t>0.4846555</a:t>
                      </a:r>
                      <a:endPar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273050" indent="-27305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548005" indent="-22860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822325" indent="-228600">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097280" indent="-228600">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1371600" indent="-2286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18288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2860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27432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2004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273050" marR="0" lvl="0" indent="-27305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rPr>
                        <a:t>0.4937542</a:t>
                      </a:r>
                      <a:endPar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273050" indent="-27305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548005" indent="-22860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822325" indent="-228600">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097280" indent="-228600">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1371600" indent="-2286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18288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2860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27432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2004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273050" marR="0" lvl="0" indent="-27305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rPr>
                        <a:t>0.5027498</a:t>
                      </a:r>
                      <a:endPar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endParaRPr>
                    </a:p>
                  </a:txBody>
                  <a:tcPr marT="45678" marB="4567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273050" indent="-27305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548005" indent="-22860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822325" indent="-228600">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097280" indent="-228600">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1371600" indent="-2286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18288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2860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27432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200400" indent="-2286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273050" marR="0" lvl="0" indent="-273050" algn="just"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rPr>
                        <a:t>0.5116683</a:t>
                      </a:r>
                      <a:endParaRPr kumimoji="0" lang="en-US" altLang="zh-CN" sz="16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sym typeface="Arial" panose="020B0604020202020204" pitchFamily="34" charset="0"/>
                      </a:endParaRPr>
                    </a:p>
                  </a:txBody>
                  <a:tcPr marT="45678" marB="4567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3432" name="日期占位符 4"/>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73433" name="页脚占位符 5"/>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264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3411">
                                            <p:txEl>
                                              <p:charRg st="0" end="63"/>
                                            </p:txEl>
                                          </p:spTgt>
                                        </p:tgtEl>
                                        <p:attrNameLst>
                                          <p:attrName>style.visibility</p:attrName>
                                        </p:attrNameLst>
                                      </p:cBhvr>
                                      <p:to>
                                        <p:strVal val="visible"/>
                                      </p:to>
                                    </p:set>
                                    <p:animEffect transition="in" filter="blinds(horizontal)">
                                      <p:cBhvr>
                                        <p:cTn id="7" dur="500"/>
                                        <p:tgtEl>
                                          <p:spTgt spid="273411">
                                            <p:txEl>
                                              <p:charRg st="0" end="6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3411">
                                            <p:txEl>
                                              <p:charRg st="63" end="124"/>
                                            </p:txEl>
                                          </p:spTgt>
                                        </p:tgtEl>
                                        <p:attrNameLst>
                                          <p:attrName>style.visibility</p:attrName>
                                        </p:attrNameLst>
                                      </p:cBhvr>
                                      <p:to>
                                        <p:strVal val="visible"/>
                                      </p:to>
                                    </p:set>
                                    <p:animEffect transition="in" filter="blinds(horizontal)">
                                      <p:cBhvr>
                                        <p:cTn id="10" dur="500"/>
                                        <p:tgtEl>
                                          <p:spTgt spid="273411">
                                            <p:txEl>
                                              <p:charRg st="63" end="12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73411">
                                            <p:txEl>
                                              <p:charRg st="124" end="173"/>
                                            </p:txEl>
                                          </p:spTgt>
                                        </p:tgtEl>
                                        <p:attrNameLst>
                                          <p:attrName>style.visibility</p:attrName>
                                        </p:attrNameLst>
                                      </p:cBhvr>
                                      <p:to>
                                        <p:strVal val="visible"/>
                                      </p:to>
                                    </p:set>
                                    <p:animEffect transition="in" filter="blinds(horizontal)">
                                      <p:cBhvr>
                                        <p:cTn id="13" dur="500"/>
                                        <p:tgtEl>
                                          <p:spTgt spid="273411">
                                            <p:txEl>
                                              <p:charRg st="124" end="17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73411">
                                            <p:txEl>
                                              <p:charRg st="173" end="233"/>
                                            </p:txEl>
                                          </p:spTgt>
                                        </p:tgtEl>
                                        <p:attrNameLst>
                                          <p:attrName>style.visibility</p:attrName>
                                        </p:attrNameLst>
                                      </p:cBhvr>
                                      <p:to>
                                        <p:strVal val="visible"/>
                                      </p:to>
                                    </p:set>
                                    <p:animEffect transition="in" filter="blinds(horizontal)">
                                      <p:cBhvr>
                                        <p:cTn id="16" dur="500"/>
                                        <p:tgtEl>
                                          <p:spTgt spid="273411">
                                            <p:txEl>
                                              <p:charRg st="173" end="23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73411">
                                            <p:txEl>
                                              <p:charRg st="233" end="267"/>
                                            </p:txEl>
                                          </p:spTgt>
                                        </p:tgtEl>
                                        <p:attrNameLst>
                                          <p:attrName>style.visibility</p:attrName>
                                        </p:attrNameLst>
                                      </p:cBhvr>
                                      <p:to>
                                        <p:strVal val="visible"/>
                                      </p:to>
                                    </p:set>
                                    <p:animEffect transition="in" filter="blinds(horizontal)">
                                      <p:cBhvr>
                                        <p:cTn id="21" dur="500"/>
                                        <p:tgtEl>
                                          <p:spTgt spid="273411">
                                            <p:txEl>
                                              <p:charRg st="233" end="26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73412"/>
                                        </p:tgtEl>
                                        <p:attrNameLst>
                                          <p:attrName>style.visibility</p:attrName>
                                        </p:attrNameLst>
                                      </p:cBhvr>
                                      <p:to>
                                        <p:strVal val="visible"/>
                                      </p:to>
                                    </p:set>
                                    <p:animEffect transition="in" filter="blinds(horizontal)">
                                      <p:cBhvr>
                                        <p:cTn id="26" dur="500"/>
                                        <p:tgtEl>
                                          <p:spTgt spid="273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4"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74435"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265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74436" name="Rectangle 3"/>
          <p:cNvSpPr>
            <a:spLocks noGrp="1"/>
          </p:cNvSpPr>
          <p:nvPr>
            <p:ph sz="quarter" idx="1"/>
          </p:nvPr>
        </p:nvSpPr>
        <p:spPr>
          <a:xfrm>
            <a:off x="863600" y="1160463"/>
            <a:ext cx="7772400" cy="507682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命令如下：</a:t>
            </a:r>
            <a:endParaRPr lang="zh-CN" altLang="en-US"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rPr>
              <a:t>x = 0.46:0.01:0.49;</a:t>
            </a:r>
            <a:endPar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rPr>
              <a:t>f = [0.4846555,0.4937542,0.5027498,0.5116683];</a:t>
            </a:r>
            <a:endPar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rPr>
              <a:t>format long</a:t>
            </a:r>
            <a:endPar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rPr>
              <a:t>interp1(x,f,0.472)</a:t>
            </a:r>
            <a:endPar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ans =</a:t>
            </a:r>
            <a:endParaRPr lang="en-US" altLang="zh-CN" sz="1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 0.49555332000000</a:t>
            </a:r>
            <a:endParaRPr lang="en-US" altLang="zh-CN" sz="1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400" b="1" dirty="0">
                <a:solidFill>
                  <a:srgbClr val="0000FF"/>
                </a:solidFill>
                <a:latin typeface="Times New Roman" panose="02020603050405020304" pitchFamily="18" charset="0"/>
                <a:sym typeface="Arial" panose="020B0604020202020204" pitchFamily="34" charset="0"/>
              </a:rPr>
              <a:t>i</a:t>
            </a:r>
            <a:r>
              <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rPr>
              <a:t>nterp1(x,f,0.472,’nearest’)</a:t>
            </a:r>
            <a:endPar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ans =</a:t>
            </a:r>
            <a:endParaRPr lang="en-US" altLang="zh-CN" sz="1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0.49375420000000</a:t>
            </a:r>
            <a:endParaRPr lang="en-US" altLang="zh-CN" sz="1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rPr>
              <a:t>interp1(x,f,0.472,’spline’)</a:t>
            </a:r>
            <a:endPar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ans =</a:t>
            </a:r>
            <a:endParaRPr lang="en-US" altLang="zh-CN" sz="1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0.49556073600000</a:t>
            </a:r>
            <a:endParaRPr lang="en-US" altLang="zh-CN" sz="1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rPr>
              <a:t>interp1(x,f,0.472,’cubic’)</a:t>
            </a:r>
            <a:endPar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ans =</a:t>
            </a:r>
            <a:endParaRPr lang="en-US" altLang="zh-CN" sz="18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buFont typeface="Wingdings" panose="05000000000000000000" pitchFamily="2" charset="2"/>
              <a:buNone/>
            </a:pPr>
            <a:r>
              <a:rPr lang="en-US" altLang="zh-CN" sz="1800" b="1" dirty="0">
                <a:latin typeface="Times New Roman" panose="02020603050405020304" pitchFamily="18" charset="0"/>
                <a:ea typeface="华文楷体" pitchFamily="2" charset="-122"/>
                <a:sym typeface="Arial" panose="020B0604020202020204" pitchFamily="34" charset="0"/>
              </a:rPr>
              <a:t>0.49556111971206</a:t>
            </a:r>
            <a:endParaRPr lang="en-US" altLang="zh-CN" sz="1800" b="1" dirty="0">
              <a:latin typeface="Times New Roman" panose="02020603050405020304" pitchFamily="18" charset="0"/>
              <a:ea typeface="华文楷体" pitchFamily="2" charset="-122"/>
              <a:sym typeface="Arial" panose="020B0604020202020204" pitchFamily="34" charset="0"/>
            </a:endParaRPr>
          </a:p>
        </p:txBody>
      </p:sp>
      <p:sp>
        <p:nvSpPr>
          <p:cNvPr id="274437" name="Text Box 4"/>
          <p:cNvSpPr txBox="1"/>
          <p:nvPr/>
        </p:nvSpPr>
        <p:spPr>
          <a:xfrm>
            <a:off x="3995738" y="4473575"/>
            <a:ext cx="4897437" cy="1311275"/>
          </a:xfrm>
          <a:prstGeom prst="rect">
            <a:avLst/>
          </a:prstGeom>
          <a:noFill/>
          <a:ln w="9525">
            <a:noFill/>
          </a:ln>
        </p:spPr>
        <p:txBody>
          <a:bodyPr>
            <a:spAutoFit/>
          </a:bodyPr>
          <a:p>
            <a:pPr algn="just" eaLnBrk="1" hangingPunct="1">
              <a:spcBef>
                <a:spcPct val="50000"/>
              </a:spcBef>
            </a:pPr>
            <a:r>
              <a:rPr lang="en-US" altLang="zh-CN" sz="2000" b="1" dirty="0">
                <a:latin typeface="Times New Roman" panose="02020603050405020304" pitchFamily="18" charset="0"/>
                <a:ea typeface="华文楷体" pitchFamily="2" charset="-122"/>
              </a:rPr>
              <a:t>    </a:t>
            </a:r>
            <a:r>
              <a:rPr lang="zh-CN" altLang="en-US" sz="2000" b="1" dirty="0">
                <a:latin typeface="Times New Roman" panose="02020603050405020304" pitchFamily="18" charset="0"/>
                <a:ea typeface="华文楷体" pitchFamily="2" charset="-122"/>
                <a:sym typeface="Arial" panose="020B0604020202020204" pitchFamily="34" charset="0"/>
              </a:rPr>
              <a:t>其中，</a:t>
            </a:r>
            <a:r>
              <a:rPr lang="en-US" altLang="zh-CN" sz="2000" b="1" dirty="0">
                <a:latin typeface="Times New Roman" panose="02020603050405020304" pitchFamily="18" charset="0"/>
                <a:ea typeface="华文楷体" pitchFamily="2" charset="-122"/>
                <a:sym typeface="Arial" panose="020B0604020202020204" pitchFamily="34" charset="0"/>
              </a:rPr>
              <a:t>3</a:t>
            </a:r>
            <a:r>
              <a:rPr lang="zh-CN" altLang="en-US" sz="2000" b="1" dirty="0">
                <a:latin typeface="Times New Roman" panose="02020603050405020304" pitchFamily="18" charset="0"/>
                <a:ea typeface="华文楷体" pitchFamily="2" charset="-122"/>
                <a:sym typeface="Arial" panose="020B0604020202020204" pitchFamily="34" charset="0"/>
              </a:rPr>
              <a:t>次样条和</a:t>
            </a:r>
            <a:r>
              <a:rPr lang="en-US" altLang="zh-CN" sz="2000" b="1" dirty="0">
                <a:latin typeface="Times New Roman" panose="02020603050405020304" pitchFamily="18" charset="0"/>
                <a:ea typeface="华文楷体" pitchFamily="2" charset="-122"/>
                <a:sym typeface="Arial" panose="020B0604020202020204" pitchFamily="34" charset="0"/>
              </a:rPr>
              <a:t>3</a:t>
            </a:r>
            <a:r>
              <a:rPr lang="zh-CN" altLang="en-US" sz="2000" b="1" dirty="0">
                <a:latin typeface="Times New Roman" panose="02020603050405020304" pitchFamily="18" charset="0"/>
                <a:ea typeface="华文楷体" pitchFamily="2" charset="-122"/>
                <a:sym typeface="Arial" panose="020B0604020202020204" pitchFamily="34" charset="0"/>
              </a:rPr>
              <a:t>次多项式的插值结果优于最近点插值方法和线性插值方法，但</a:t>
            </a:r>
            <a:r>
              <a:rPr lang="zh-CN" altLang="en-US" sz="2000" b="1" dirty="0">
                <a:solidFill>
                  <a:srgbClr val="0000FF"/>
                </a:solidFill>
                <a:latin typeface="Times New Roman" panose="02020603050405020304" pitchFamily="18" charset="0"/>
                <a:ea typeface="华文楷体" pitchFamily="2" charset="-122"/>
                <a:sym typeface="Arial" panose="020B0604020202020204" pitchFamily="34" charset="0"/>
              </a:rPr>
              <a:t>插值方法的好坏依赖于被插值函数</a:t>
            </a:r>
            <a:r>
              <a:rPr lang="zh-CN" altLang="en-US" sz="2000" b="1" dirty="0">
                <a:latin typeface="Times New Roman" panose="02020603050405020304" pitchFamily="18" charset="0"/>
                <a:ea typeface="华文楷体" pitchFamily="2" charset="-122"/>
                <a:sym typeface="Arial" panose="020B0604020202020204" pitchFamily="34" charset="0"/>
              </a:rPr>
              <a:t>，没有一种对所有函数都是最好的插值方法。</a:t>
            </a:r>
            <a:endParaRPr lang="zh-CN" altLang="en-US" sz="20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4436">
                                            <p:txEl>
                                              <p:charRg st="0" end="6"/>
                                            </p:txEl>
                                          </p:spTgt>
                                        </p:tgtEl>
                                        <p:attrNameLst>
                                          <p:attrName>style.visibility</p:attrName>
                                        </p:attrNameLst>
                                      </p:cBhvr>
                                      <p:to>
                                        <p:strVal val="visible"/>
                                      </p:to>
                                    </p:set>
                                    <p:animEffect transition="in" filter="blinds(horizontal)">
                                      <p:cBhvr>
                                        <p:cTn id="7" dur="500"/>
                                        <p:tgtEl>
                                          <p:spTgt spid="274436">
                                            <p:txEl>
                                              <p:charRg st="0"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4436">
                                            <p:txEl>
                                              <p:charRg st="6" end="26"/>
                                            </p:txEl>
                                          </p:spTgt>
                                        </p:tgtEl>
                                        <p:attrNameLst>
                                          <p:attrName>style.visibility</p:attrName>
                                        </p:attrNameLst>
                                      </p:cBhvr>
                                      <p:to>
                                        <p:strVal val="visible"/>
                                      </p:to>
                                    </p:set>
                                    <p:animEffect transition="in" filter="blinds(horizontal)">
                                      <p:cBhvr>
                                        <p:cTn id="10" dur="500"/>
                                        <p:tgtEl>
                                          <p:spTgt spid="274436">
                                            <p:txEl>
                                              <p:charRg st="6" end="2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74436">
                                            <p:txEl>
                                              <p:charRg st="26" end="73"/>
                                            </p:txEl>
                                          </p:spTgt>
                                        </p:tgtEl>
                                        <p:attrNameLst>
                                          <p:attrName>style.visibility</p:attrName>
                                        </p:attrNameLst>
                                      </p:cBhvr>
                                      <p:to>
                                        <p:strVal val="visible"/>
                                      </p:to>
                                    </p:set>
                                    <p:animEffect transition="in" filter="blinds(horizontal)">
                                      <p:cBhvr>
                                        <p:cTn id="13" dur="500"/>
                                        <p:tgtEl>
                                          <p:spTgt spid="274436">
                                            <p:txEl>
                                              <p:charRg st="26" end="7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74436">
                                            <p:txEl>
                                              <p:charRg st="73" end="85"/>
                                            </p:txEl>
                                          </p:spTgt>
                                        </p:tgtEl>
                                        <p:attrNameLst>
                                          <p:attrName>style.visibility</p:attrName>
                                        </p:attrNameLst>
                                      </p:cBhvr>
                                      <p:to>
                                        <p:strVal val="visible"/>
                                      </p:to>
                                    </p:set>
                                    <p:animEffect transition="in" filter="blinds(horizontal)">
                                      <p:cBhvr>
                                        <p:cTn id="16" dur="500"/>
                                        <p:tgtEl>
                                          <p:spTgt spid="274436">
                                            <p:txEl>
                                              <p:charRg st="73" end="8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74436">
                                            <p:txEl>
                                              <p:charRg st="85" end="104"/>
                                            </p:txEl>
                                          </p:spTgt>
                                        </p:tgtEl>
                                        <p:attrNameLst>
                                          <p:attrName>style.visibility</p:attrName>
                                        </p:attrNameLst>
                                      </p:cBhvr>
                                      <p:to>
                                        <p:strVal val="visible"/>
                                      </p:to>
                                    </p:set>
                                    <p:animEffect transition="in" filter="blinds(horizontal)">
                                      <p:cBhvr>
                                        <p:cTn id="19" dur="500"/>
                                        <p:tgtEl>
                                          <p:spTgt spid="274436">
                                            <p:txEl>
                                              <p:charRg st="85" end="10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74436">
                                            <p:txEl>
                                              <p:charRg st="104" end="110"/>
                                            </p:txEl>
                                          </p:spTgt>
                                        </p:tgtEl>
                                        <p:attrNameLst>
                                          <p:attrName>style.visibility</p:attrName>
                                        </p:attrNameLst>
                                      </p:cBhvr>
                                      <p:to>
                                        <p:strVal val="visible"/>
                                      </p:to>
                                    </p:set>
                                    <p:animEffect transition="in" filter="blinds(horizontal)">
                                      <p:cBhvr>
                                        <p:cTn id="24" dur="500"/>
                                        <p:tgtEl>
                                          <p:spTgt spid="274436">
                                            <p:txEl>
                                              <p:charRg st="104" end="110"/>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74436">
                                            <p:txEl>
                                              <p:charRg st="110" end="128"/>
                                            </p:txEl>
                                          </p:spTgt>
                                        </p:tgtEl>
                                        <p:attrNameLst>
                                          <p:attrName>style.visibility</p:attrName>
                                        </p:attrNameLst>
                                      </p:cBhvr>
                                      <p:to>
                                        <p:strVal val="visible"/>
                                      </p:to>
                                    </p:set>
                                    <p:animEffect transition="in" filter="blinds(horizontal)">
                                      <p:cBhvr>
                                        <p:cTn id="27" dur="500"/>
                                        <p:tgtEl>
                                          <p:spTgt spid="274436">
                                            <p:txEl>
                                              <p:charRg st="110" end="12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74436">
                                            <p:txEl>
                                              <p:charRg st="128" end="157"/>
                                            </p:txEl>
                                          </p:spTgt>
                                        </p:tgtEl>
                                        <p:attrNameLst>
                                          <p:attrName>style.visibility</p:attrName>
                                        </p:attrNameLst>
                                      </p:cBhvr>
                                      <p:to>
                                        <p:strVal val="visible"/>
                                      </p:to>
                                    </p:set>
                                    <p:animEffect transition="in" filter="blinds(horizontal)">
                                      <p:cBhvr>
                                        <p:cTn id="32" dur="500"/>
                                        <p:tgtEl>
                                          <p:spTgt spid="274436">
                                            <p:txEl>
                                              <p:charRg st="128" end="15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74436">
                                            <p:txEl>
                                              <p:charRg st="157" end="163"/>
                                            </p:txEl>
                                          </p:spTgt>
                                        </p:tgtEl>
                                        <p:attrNameLst>
                                          <p:attrName>style.visibility</p:attrName>
                                        </p:attrNameLst>
                                      </p:cBhvr>
                                      <p:to>
                                        <p:strVal val="visible"/>
                                      </p:to>
                                    </p:set>
                                    <p:animEffect transition="in" filter="blinds(horizontal)">
                                      <p:cBhvr>
                                        <p:cTn id="37" dur="500"/>
                                        <p:tgtEl>
                                          <p:spTgt spid="274436">
                                            <p:txEl>
                                              <p:charRg st="157" end="163"/>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74436">
                                            <p:txEl>
                                              <p:charRg st="163" end="180"/>
                                            </p:txEl>
                                          </p:spTgt>
                                        </p:tgtEl>
                                        <p:attrNameLst>
                                          <p:attrName>style.visibility</p:attrName>
                                        </p:attrNameLst>
                                      </p:cBhvr>
                                      <p:to>
                                        <p:strVal val="visible"/>
                                      </p:to>
                                    </p:set>
                                    <p:animEffect transition="in" filter="blinds(horizontal)">
                                      <p:cBhvr>
                                        <p:cTn id="40" dur="500"/>
                                        <p:tgtEl>
                                          <p:spTgt spid="274436">
                                            <p:txEl>
                                              <p:charRg st="163" end="18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74436">
                                            <p:txEl>
                                              <p:charRg st="180" end="208"/>
                                            </p:txEl>
                                          </p:spTgt>
                                        </p:tgtEl>
                                        <p:attrNameLst>
                                          <p:attrName>style.visibility</p:attrName>
                                        </p:attrNameLst>
                                      </p:cBhvr>
                                      <p:to>
                                        <p:strVal val="visible"/>
                                      </p:to>
                                    </p:set>
                                    <p:animEffect transition="in" filter="blinds(horizontal)">
                                      <p:cBhvr>
                                        <p:cTn id="45" dur="500"/>
                                        <p:tgtEl>
                                          <p:spTgt spid="274436">
                                            <p:txEl>
                                              <p:charRg st="180" end="20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74436">
                                            <p:txEl>
                                              <p:charRg st="208" end="214"/>
                                            </p:txEl>
                                          </p:spTgt>
                                        </p:tgtEl>
                                        <p:attrNameLst>
                                          <p:attrName>style.visibility</p:attrName>
                                        </p:attrNameLst>
                                      </p:cBhvr>
                                      <p:to>
                                        <p:strVal val="visible"/>
                                      </p:to>
                                    </p:set>
                                    <p:animEffect transition="in" filter="blinds(horizontal)">
                                      <p:cBhvr>
                                        <p:cTn id="50" dur="500"/>
                                        <p:tgtEl>
                                          <p:spTgt spid="274436">
                                            <p:txEl>
                                              <p:charRg st="208" end="214"/>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274436">
                                            <p:txEl>
                                              <p:charRg st="214" end="231"/>
                                            </p:txEl>
                                          </p:spTgt>
                                        </p:tgtEl>
                                        <p:attrNameLst>
                                          <p:attrName>style.visibility</p:attrName>
                                        </p:attrNameLst>
                                      </p:cBhvr>
                                      <p:to>
                                        <p:strVal val="visible"/>
                                      </p:to>
                                    </p:set>
                                    <p:animEffect transition="in" filter="blinds(horizontal)">
                                      <p:cBhvr>
                                        <p:cTn id="53" dur="500"/>
                                        <p:tgtEl>
                                          <p:spTgt spid="274436">
                                            <p:txEl>
                                              <p:charRg st="214" end="23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74436">
                                            <p:txEl>
                                              <p:charRg st="231" end="258"/>
                                            </p:txEl>
                                          </p:spTgt>
                                        </p:tgtEl>
                                        <p:attrNameLst>
                                          <p:attrName>style.visibility</p:attrName>
                                        </p:attrNameLst>
                                      </p:cBhvr>
                                      <p:to>
                                        <p:strVal val="visible"/>
                                      </p:to>
                                    </p:set>
                                    <p:animEffect transition="in" filter="blinds(horizontal)">
                                      <p:cBhvr>
                                        <p:cTn id="58" dur="500"/>
                                        <p:tgtEl>
                                          <p:spTgt spid="274436">
                                            <p:txEl>
                                              <p:charRg st="231" end="25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74436">
                                            <p:txEl>
                                              <p:charRg st="258" end="264"/>
                                            </p:txEl>
                                          </p:spTgt>
                                        </p:tgtEl>
                                        <p:attrNameLst>
                                          <p:attrName>style.visibility</p:attrName>
                                        </p:attrNameLst>
                                      </p:cBhvr>
                                      <p:to>
                                        <p:strVal val="visible"/>
                                      </p:to>
                                    </p:set>
                                    <p:animEffect transition="in" filter="blinds(horizontal)">
                                      <p:cBhvr>
                                        <p:cTn id="63" dur="500"/>
                                        <p:tgtEl>
                                          <p:spTgt spid="274436">
                                            <p:txEl>
                                              <p:charRg st="258" end="264"/>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274436">
                                            <p:txEl>
                                              <p:charRg st="264" end="281"/>
                                            </p:txEl>
                                          </p:spTgt>
                                        </p:tgtEl>
                                        <p:attrNameLst>
                                          <p:attrName>style.visibility</p:attrName>
                                        </p:attrNameLst>
                                      </p:cBhvr>
                                      <p:to>
                                        <p:strVal val="visible"/>
                                      </p:to>
                                    </p:set>
                                    <p:animEffect transition="in" filter="blinds(horizontal)">
                                      <p:cBhvr>
                                        <p:cTn id="66" dur="500"/>
                                        <p:tgtEl>
                                          <p:spTgt spid="274436">
                                            <p:txEl>
                                              <p:charRg st="264" end="28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74437"/>
                                        </p:tgtEl>
                                        <p:attrNameLst>
                                          <p:attrName>style.visibility</p:attrName>
                                        </p:attrNameLst>
                                      </p:cBhvr>
                                      <p:to>
                                        <p:strVal val="visible"/>
                                      </p:to>
                                    </p:set>
                                    <p:animEffect transition="in" filter="blinds(horizontal)">
                                      <p:cBhvr>
                                        <p:cTn id="71" dur="500"/>
                                        <p:tgtEl>
                                          <p:spTgt spid="274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7"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4" name="Rectangle 2"/>
          <p:cNvSpPr>
            <a:spLocks noGrp="1" noChangeArrowheads="1"/>
          </p:cNvSpPr>
          <p:nvPr>
            <p:ph type="title" idx="4294967295"/>
          </p:nvPr>
        </p:nvSpPr>
        <p:spPr>
          <a:xfrm>
            <a:off x="1273175" y="-155575"/>
            <a:ext cx="7772400" cy="1143000"/>
          </a:xfrm>
        </p:spPr>
        <p:txBody>
          <a:bodyPr vert="horz" wrap="square" lIns="91440" tIns="45720" rIns="91440" bIns="9144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8.6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曲线拟合</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27545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7546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266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75461" name="Rectangle 3"/>
          <p:cNvSpPr>
            <a:spLocks noGrp="1"/>
          </p:cNvSpPr>
          <p:nvPr>
            <p:ph sz="quarter" idx="1"/>
          </p:nvPr>
        </p:nvSpPr>
        <p:spPr>
          <a:xfrm>
            <a:off x="611188" y="1268413"/>
            <a:ext cx="8280400" cy="489743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buFont typeface="Wingdings" panose="05000000000000000000" pitchFamily="2" charset="2"/>
              <a:buNone/>
            </a:pPr>
            <a:r>
              <a:rPr lang="en-US" altLang="zh-CN" dirty="0"/>
              <a:t>    </a:t>
            </a:r>
            <a:r>
              <a:rPr lang="zh-CN" altLang="en-US" b="1" dirty="0">
                <a:latin typeface="Times New Roman" panose="02020603050405020304" pitchFamily="18" charset="0"/>
                <a:ea typeface="华文楷体" pitchFamily="2" charset="-122"/>
                <a:sym typeface="Arial" panose="020B0604020202020204" pitchFamily="34" charset="0"/>
              </a:rPr>
              <a:t>数值插值要求逼近函数在采样点与被逼近函数相等，但由于测量</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误差，所获得的数据不一定准确，如果强求逼近显然不够合理。</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曲线拟合不要求逼近函数通过各采样点，但要尽量的接近这些点，使</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误差在某种意义上达到最小。</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rPr>
              <a:t>曲线拟合的实现：</a:t>
            </a:r>
            <a:endParaRPr lang="zh-CN" altLang="en-US"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在</a:t>
            </a:r>
            <a:r>
              <a:rPr lang="en-US" altLang="zh-CN" b="1" dirty="0">
                <a:latin typeface="Times New Roman" panose="02020603050405020304" pitchFamily="18" charset="0"/>
                <a:ea typeface="华文楷体" pitchFamily="2" charset="-122"/>
                <a:sym typeface="Arial" panose="020B0604020202020204" pitchFamily="34" charset="0"/>
              </a:rPr>
              <a:t>matlab</a:t>
            </a:r>
            <a:r>
              <a:rPr lang="zh-CN" altLang="en-US" b="1" dirty="0">
                <a:latin typeface="Times New Roman" panose="02020603050405020304" pitchFamily="18" charset="0"/>
                <a:ea typeface="华文楷体" pitchFamily="2" charset="-122"/>
                <a:sym typeface="Arial" panose="020B0604020202020204" pitchFamily="34" charset="0"/>
              </a:rPr>
              <a:t>中，用</a:t>
            </a:r>
            <a:r>
              <a:rPr lang="en-US" altLang="zh-CN" b="1" dirty="0">
                <a:latin typeface="Times New Roman" panose="02020603050405020304" pitchFamily="18" charset="0"/>
                <a:ea typeface="华文楷体" pitchFamily="2" charset="-122"/>
                <a:sym typeface="Arial" panose="020B0604020202020204" pitchFamily="34" charset="0"/>
              </a:rPr>
              <a:t>polyfit</a:t>
            </a:r>
            <a:r>
              <a:rPr lang="zh-CN" altLang="en-US" b="1" dirty="0">
                <a:latin typeface="Times New Roman" panose="02020603050405020304" pitchFamily="18" charset="0"/>
                <a:ea typeface="华文楷体" pitchFamily="2" charset="-122"/>
                <a:sym typeface="Arial" panose="020B0604020202020204" pitchFamily="34" charset="0"/>
              </a:rPr>
              <a:t>函数来求得最小二乘拟合多项式的系数，再用</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polyval</a:t>
            </a:r>
            <a:r>
              <a:rPr lang="zh-CN" altLang="en-US" b="1" dirty="0">
                <a:latin typeface="Times New Roman" panose="02020603050405020304" pitchFamily="18" charset="0"/>
                <a:ea typeface="华文楷体" pitchFamily="2" charset="-122"/>
                <a:sym typeface="Arial" panose="020B0604020202020204" pitchFamily="34" charset="0"/>
              </a:rPr>
              <a:t>函数按所得的多项式计算所给出点上的函数近似值。</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 </a:t>
            </a:r>
            <a:r>
              <a:rPr lang="en-US" altLang="zh-CN" b="1" dirty="0">
                <a:latin typeface="Times New Roman" panose="02020603050405020304" pitchFamily="18" charset="0"/>
                <a:ea typeface="华文楷体" pitchFamily="2" charset="-122"/>
                <a:sym typeface="Arial" panose="020B0604020202020204" pitchFamily="34" charset="0"/>
              </a:rPr>
              <a:t>polyfit</a:t>
            </a:r>
            <a:r>
              <a:rPr lang="zh-CN" altLang="en-US" b="1" dirty="0">
                <a:latin typeface="Times New Roman" panose="02020603050405020304" pitchFamily="18" charset="0"/>
                <a:ea typeface="华文楷体" pitchFamily="2" charset="-122"/>
                <a:sym typeface="Arial" panose="020B0604020202020204" pitchFamily="34" charset="0"/>
              </a:rPr>
              <a:t>函数的调用格式为：</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rPr>
              <a:t>[P,S] = polyfit(X,Y,m)</a:t>
            </a:r>
            <a:endParaRPr lang="en-US" altLang="zh-CN"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sz="1600" b="1" dirty="0">
                <a:latin typeface="Times New Roman" panose="02020603050405020304" pitchFamily="18" charset="0"/>
                <a:sym typeface="Arial" panose="020B0604020202020204" pitchFamily="34" charset="0"/>
              </a:rPr>
              <a:t> </a:t>
            </a:r>
            <a:r>
              <a:rPr lang="zh-CN" altLang="en-US" b="1" dirty="0">
                <a:latin typeface="Times New Roman" panose="02020603050405020304" pitchFamily="18" charset="0"/>
                <a:ea typeface="华文楷体" pitchFamily="2" charset="-122"/>
                <a:sym typeface="Arial" panose="020B0604020202020204" pitchFamily="34" charset="0"/>
              </a:rPr>
              <a:t>函数根据采样点</a:t>
            </a:r>
            <a:r>
              <a:rPr lang="en-US" altLang="zh-CN" b="1" dirty="0">
                <a:latin typeface="Times New Roman" panose="02020603050405020304" pitchFamily="18" charset="0"/>
                <a:ea typeface="华文楷体" pitchFamily="2" charset="-122"/>
                <a:sym typeface="Arial" panose="020B0604020202020204" pitchFamily="34" charset="0"/>
              </a:rPr>
              <a:t>X</a:t>
            </a:r>
            <a:r>
              <a:rPr lang="zh-CN" altLang="en-US" b="1" dirty="0">
                <a:latin typeface="Times New Roman" panose="02020603050405020304" pitchFamily="18" charset="0"/>
                <a:ea typeface="华文楷体" pitchFamily="2" charset="-122"/>
                <a:sym typeface="Arial" panose="020B0604020202020204" pitchFamily="34" charset="0"/>
              </a:rPr>
              <a:t>和采样点函数值</a:t>
            </a:r>
            <a:r>
              <a:rPr lang="en-US" altLang="zh-CN" b="1" dirty="0">
                <a:latin typeface="Times New Roman" panose="02020603050405020304" pitchFamily="18" charset="0"/>
                <a:ea typeface="华文楷体" pitchFamily="2" charset="-122"/>
                <a:sym typeface="Arial" panose="020B0604020202020204" pitchFamily="34" charset="0"/>
              </a:rPr>
              <a:t>Y</a:t>
            </a:r>
            <a:r>
              <a:rPr lang="zh-CN" altLang="en-US" b="1" dirty="0">
                <a:latin typeface="Times New Roman" panose="02020603050405020304" pitchFamily="18" charset="0"/>
                <a:ea typeface="华文楷体" pitchFamily="2" charset="-122"/>
                <a:sym typeface="Arial" panose="020B0604020202020204" pitchFamily="34" charset="0"/>
              </a:rPr>
              <a:t>，产生一个</a:t>
            </a:r>
            <a:r>
              <a:rPr lang="en-US" altLang="zh-CN" b="1" dirty="0">
                <a:latin typeface="Times New Roman" panose="02020603050405020304" pitchFamily="18" charset="0"/>
                <a:ea typeface="华文楷体" pitchFamily="2" charset="-122"/>
                <a:sym typeface="Arial" panose="020B0604020202020204" pitchFamily="34" charset="0"/>
              </a:rPr>
              <a:t>m</a:t>
            </a:r>
            <a:r>
              <a:rPr lang="zh-CN" altLang="en-US" b="1" dirty="0">
                <a:latin typeface="Times New Roman" panose="02020603050405020304" pitchFamily="18" charset="0"/>
                <a:ea typeface="华文楷体" pitchFamily="2" charset="-122"/>
                <a:sym typeface="Arial" panose="020B0604020202020204" pitchFamily="34" charset="0"/>
              </a:rPr>
              <a:t>次多项式</a:t>
            </a:r>
            <a:r>
              <a:rPr lang="en-US" altLang="zh-CN" b="1" dirty="0">
                <a:latin typeface="Times New Roman" panose="02020603050405020304" pitchFamily="18" charset="0"/>
                <a:ea typeface="华文楷体" pitchFamily="2" charset="-122"/>
                <a:sym typeface="Arial" panose="020B0604020202020204" pitchFamily="34" charset="0"/>
              </a:rPr>
              <a:t>P</a:t>
            </a:r>
            <a:r>
              <a:rPr lang="zh-CN" altLang="en-US" b="1" dirty="0">
                <a:latin typeface="Times New Roman" panose="02020603050405020304" pitchFamily="18" charset="0"/>
                <a:ea typeface="华文楷体" pitchFamily="2" charset="-122"/>
                <a:sym typeface="Arial" panose="020B0604020202020204" pitchFamily="34" charset="0"/>
              </a:rPr>
              <a:t>及其在采样</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点的误差向量</a:t>
            </a:r>
            <a:r>
              <a:rPr lang="en-US" altLang="zh-CN" b="1" dirty="0">
                <a:latin typeface="Times New Roman" panose="02020603050405020304" pitchFamily="18" charset="0"/>
                <a:ea typeface="华文楷体" pitchFamily="2" charset="-122"/>
                <a:sym typeface="Arial" panose="020B0604020202020204" pitchFamily="34" charset="0"/>
              </a:rPr>
              <a:t>S</a:t>
            </a:r>
            <a:r>
              <a:rPr lang="zh-CN" altLang="en-US" b="1" dirty="0">
                <a:latin typeface="Times New Roman" panose="02020603050405020304" pitchFamily="18" charset="0"/>
                <a:ea typeface="华文楷体" pitchFamily="2" charset="-122"/>
                <a:sym typeface="Arial" panose="020B0604020202020204" pitchFamily="34" charset="0"/>
              </a:rPr>
              <a:t>。其中</a:t>
            </a:r>
            <a:r>
              <a:rPr lang="en-US" altLang="zh-CN" b="1" dirty="0">
                <a:latin typeface="Times New Roman" panose="02020603050405020304" pitchFamily="18" charset="0"/>
                <a:ea typeface="华文楷体" pitchFamily="2" charset="-122"/>
                <a:sym typeface="Arial" panose="020B0604020202020204" pitchFamily="34" charset="0"/>
              </a:rPr>
              <a:t>X</a:t>
            </a:r>
            <a:r>
              <a:rPr lang="zh-CN" altLang="en-US" b="1" dirty="0">
                <a:latin typeface="Times New Roman" panose="02020603050405020304" pitchFamily="18" charset="0"/>
                <a:ea typeface="华文楷体" pitchFamily="2" charset="-122"/>
                <a:sym typeface="Arial" panose="020B0604020202020204" pitchFamily="34" charset="0"/>
              </a:rPr>
              <a:t>、</a:t>
            </a:r>
            <a:r>
              <a:rPr lang="en-US" altLang="zh-CN" b="1" dirty="0">
                <a:latin typeface="Times New Roman" panose="02020603050405020304" pitchFamily="18" charset="0"/>
                <a:ea typeface="华文楷体" pitchFamily="2" charset="-122"/>
                <a:sym typeface="Arial" panose="020B0604020202020204" pitchFamily="34" charset="0"/>
              </a:rPr>
              <a:t>Y</a:t>
            </a:r>
            <a:r>
              <a:rPr lang="zh-CN" altLang="en-US" b="1" dirty="0">
                <a:latin typeface="Times New Roman" panose="02020603050405020304" pitchFamily="18" charset="0"/>
                <a:ea typeface="华文楷体" pitchFamily="2" charset="-122"/>
                <a:sym typeface="Arial" panose="020B0604020202020204" pitchFamily="34" charset="0"/>
              </a:rPr>
              <a:t>是两个等长的向量，</a:t>
            </a:r>
            <a:r>
              <a:rPr lang="en-US" altLang="zh-CN" b="1" dirty="0">
                <a:latin typeface="Times New Roman" panose="02020603050405020304" pitchFamily="18" charset="0"/>
                <a:ea typeface="华文楷体" pitchFamily="2" charset="-122"/>
                <a:sym typeface="Arial" panose="020B0604020202020204" pitchFamily="34" charset="0"/>
              </a:rPr>
              <a:t>P</a:t>
            </a:r>
            <a:r>
              <a:rPr lang="zh-CN" altLang="en-US" b="1" dirty="0">
                <a:latin typeface="Times New Roman" panose="02020603050405020304" pitchFamily="18" charset="0"/>
                <a:ea typeface="华文楷体" pitchFamily="2" charset="-122"/>
                <a:sym typeface="Arial" panose="020B0604020202020204" pitchFamily="34" charset="0"/>
              </a:rPr>
              <a:t>是一个长度为</a:t>
            </a:r>
            <a:r>
              <a:rPr lang="en-US" altLang="zh-CN" b="1" dirty="0">
                <a:latin typeface="Times New Roman" panose="02020603050405020304" pitchFamily="18" charset="0"/>
                <a:ea typeface="华文楷体" pitchFamily="2" charset="-122"/>
                <a:sym typeface="Arial" panose="020B0604020202020204" pitchFamily="34" charset="0"/>
              </a:rPr>
              <a:t>m+1</a:t>
            </a:r>
            <a:r>
              <a:rPr lang="zh-CN" altLang="en-US" b="1" dirty="0">
                <a:latin typeface="Times New Roman" panose="02020603050405020304" pitchFamily="18" charset="0"/>
                <a:ea typeface="华文楷体" pitchFamily="2" charset="-122"/>
                <a:sym typeface="Arial" panose="020B0604020202020204" pitchFamily="34" charset="0"/>
              </a:rPr>
              <a:t>的</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向量，</a:t>
            </a:r>
            <a:r>
              <a:rPr lang="en-US" altLang="zh-CN" b="1" dirty="0">
                <a:latin typeface="Times New Roman" panose="02020603050405020304" pitchFamily="18" charset="0"/>
                <a:ea typeface="华文楷体" pitchFamily="2" charset="-122"/>
                <a:sym typeface="Arial" panose="020B0604020202020204" pitchFamily="34" charset="0"/>
              </a:rPr>
              <a:t>P</a:t>
            </a:r>
            <a:r>
              <a:rPr lang="zh-CN" altLang="en-US" b="1" dirty="0">
                <a:latin typeface="Times New Roman" panose="02020603050405020304" pitchFamily="18" charset="0"/>
                <a:ea typeface="华文楷体" pitchFamily="2" charset="-122"/>
                <a:sym typeface="Arial" panose="020B0604020202020204" pitchFamily="34" charset="0"/>
              </a:rPr>
              <a:t>的元素是多项式系数。</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buFont typeface="Wingdings" panose="05000000000000000000" pitchFamily="2" charset="2"/>
              <a:buNone/>
            </a:pPr>
            <a:r>
              <a:rPr lang="en-US" altLang="zh-CN" b="1" dirty="0">
                <a:latin typeface="Times New Roman" panose="02020603050405020304" pitchFamily="18" charset="0"/>
                <a:ea typeface="华文楷体" pitchFamily="2" charset="-122"/>
                <a:sym typeface="Arial" panose="020B0604020202020204" pitchFamily="34" charset="0"/>
              </a:rPr>
              <a:t>polyval</a:t>
            </a:r>
            <a:r>
              <a:rPr lang="zh-CN" altLang="en-US" b="1" dirty="0">
                <a:latin typeface="Times New Roman" panose="02020603050405020304" pitchFamily="18" charset="0"/>
                <a:ea typeface="华文楷体" pitchFamily="2" charset="-122"/>
                <a:sym typeface="Arial" panose="020B0604020202020204" pitchFamily="34" charset="0"/>
              </a:rPr>
              <a:t>函数的功能是按多项式的系数计算</a:t>
            </a:r>
            <a:r>
              <a:rPr lang="en-US" altLang="zh-CN" b="1" dirty="0">
                <a:latin typeface="Times New Roman" panose="02020603050405020304" pitchFamily="18" charset="0"/>
                <a:ea typeface="华文楷体" pitchFamily="2" charset="-122"/>
                <a:sym typeface="Arial" panose="020B0604020202020204" pitchFamily="34" charset="0"/>
              </a:rPr>
              <a:t>x</a:t>
            </a:r>
            <a:r>
              <a:rPr lang="zh-CN" altLang="en-US" b="1" dirty="0">
                <a:latin typeface="Times New Roman" panose="02020603050405020304" pitchFamily="18" charset="0"/>
                <a:ea typeface="华文楷体" pitchFamily="2" charset="-122"/>
                <a:sym typeface="Arial" panose="020B0604020202020204" pitchFamily="34" charset="0"/>
              </a:rPr>
              <a:t>点多项式的值。</a:t>
            </a:r>
            <a:endParaRPr lang="zh-CN" altLang="en-US"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5461">
                                            <p:txEl>
                                              <p:charRg st="62" end="93"/>
                                            </p:txEl>
                                          </p:spTgt>
                                        </p:tgtEl>
                                        <p:attrNameLst>
                                          <p:attrName>style.visibility</p:attrName>
                                        </p:attrNameLst>
                                      </p:cBhvr>
                                      <p:to>
                                        <p:strVal val="visible"/>
                                      </p:to>
                                    </p:set>
                                    <p:animEffect transition="in" filter="blinds(horizontal)">
                                      <p:cBhvr>
                                        <p:cTn id="7" dur="500"/>
                                        <p:tgtEl>
                                          <p:spTgt spid="275461">
                                            <p:txEl>
                                              <p:charRg st="62" end="9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5461">
                                            <p:txEl>
                                              <p:charRg st="93" end="107"/>
                                            </p:txEl>
                                          </p:spTgt>
                                        </p:tgtEl>
                                        <p:attrNameLst>
                                          <p:attrName>style.visibility</p:attrName>
                                        </p:attrNameLst>
                                      </p:cBhvr>
                                      <p:to>
                                        <p:strVal val="visible"/>
                                      </p:to>
                                    </p:set>
                                    <p:animEffect transition="in" filter="blinds(horizontal)">
                                      <p:cBhvr>
                                        <p:cTn id="10" dur="500"/>
                                        <p:tgtEl>
                                          <p:spTgt spid="275461">
                                            <p:txEl>
                                              <p:charRg st="93" end="10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75461">
                                            <p:txEl>
                                              <p:charRg st="107" end="116"/>
                                            </p:txEl>
                                          </p:spTgt>
                                        </p:tgtEl>
                                        <p:attrNameLst>
                                          <p:attrName>style.visibility</p:attrName>
                                        </p:attrNameLst>
                                      </p:cBhvr>
                                      <p:to>
                                        <p:strVal val="visible"/>
                                      </p:to>
                                    </p:set>
                                    <p:animEffect transition="in" filter="blinds(horizontal)">
                                      <p:cBhvr>
                                        <p:cTn id="15" dur="500"/>
                                        <p:tgtEl>
                                          <p:spTgt spid="275461">
                                            <p:txEl>
                                              <p:charRg st="107" end="11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75461">
                                            <p:txEl>
                                              <p:charRg st="116" end="154"/>
                                            </p:txEl>
                                          </p:spTgt>
                                        </p:tgtEl>
                                        <p:attrNameLst>
                                          <p:attrName>style.visibility</p:attrName>
                                        </p:attrNameLst>
                                      </p:cBhvr>
                                      <p:to>
                                        <p:strVal val="visible"/>
                                      </p:to>
                                    </p:set>
                                    <p:animEffect transition="in" filter="blinds(horizontal)">
                                      <p:cBhvr>
                                        <p:cTn id="20" dur="500"/>
                                        <p:tgtEl>
                                          <p:spTgt spid="275461">
                                            <p:txEl>
                                              <p:charRg st="116" end="15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75461">
                                            <p:txEl>
                                              <p:charRg st="154" end="185"/>
                                            </p:txEl>
                                          </p:spTgt>
                                        </p:tgtEl>
                                        <p:attrNameLst>
                                          <p:attrName>style.visibility</p:attrName>
                                        </p:attrNameLst>
                                      </p:cBhvr>
                                      <p:to>
                                        <p:strVal val="visible"/>
                                      </p:to>
                                    </p:set>
                                    <p:animEffect transition="in" filter="blinds(horizontal)">
                                      <p:cBhvr>
                                        <p:cTn id="23" dur="500"/>
                                        <p:tgtEl>
                                          <p:spTgt spid="275461">
                                            <p:txEl>
                                              <p:charRg st="154" end="18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75461">
                                            <p:txEl>
                                              <p:charRg st="185" end="203"/>
                                            </p:txEl>
                                          </p:spTgt>
                                        </p:tgtEl>
                                        <p:attrNameLst>
                                          <p:attrName>style.visibility</p:attrName>
                                        </p:attrNameLst>
                                      </p:cBhvr>
                                      <p:to>
                                        <p:strVal val="visible"/>
                                      </p:to>
                                    </p:set>
                                    <p:animEffect transition="in" filter="blinds(horizontal)">
                                      <p:cBhvr>
                                        <p:cTn id="28" dur="500"/>
                                        <p:tgtEl>
                                          <p:spTgt spid="275461">
                                            <p:txEl>
                                              <p:charRg st="185" end="20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75461">
                                            <p:txEl>
                                              <p:charRg st="203" end="226"/>
                                            </p:txEl>
                                          </p:spTgt>
                                        </p:tgtEl>
                                        <p:attrNameLst>
                                          <p:attrName>style.visibility</p:attrName>
                                        </p:attrNameLst>
                                      </p:cBhvr>
                                      <p:to>
                                        <p:strVal val="visible"/>
                                      </p:to>
                                    </p:set>
                                    <p:animEffect transition="in" filter="blinds(horizontal)">
                                      <p:cBhvr>
                                        <p:cTn id="33" dur="500"/>
                                        <p:tgtEl>
                                          <p:spTgt spid="275461">
                                            <p:txEl>
                                              <p:charRg st="203" end="22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75461">
                                            <p:txEl>
                                              <p:charRg st="226" end="260"/>
                                            </p:txEl>
                                          </p:spTgt>
                                        </p:tgtEl>
                                        <p:attrNameLst>
                                          <p:attrName>style.visibility</p:attrName>
                                        </p:attrNameLst>
                                      </p:cBhvr>
                                      <p:to>
                                        <p:strVal val="visible"/>
                                      </p:to>
                                    </p:set>
                                    <p:animEffect transition="in" filter="blinds(horizontal)">
                                      <p:cBhvr>
                                        <p:cTn id="38" dur="500"/>
                                        <p:tgtEl>
                                          <p:spTgt spid="275461">
                                            <p:txEl>
                                              <p:charRg st="226" end="260"/>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275461">
                                            <p:txEl>
                                              <p:charRg st="260" end="294"/>
                                            </p:txEl>
                                          </p:spTgt>
                                        </p:tgtEl>
                                        <p:attrNameLst>
                                          <p:attrName>style.visibility</p:attrName>
                                        </p:attrNameLst>
                                      </p:cBhvr>
                                      <p:to>
                                        <p:strVal val="visible"/>
                                      </p:to>
                                    </p:set>
                                    <p:animEffect transition="in" filter="blinds(horizontal)">
                                      <p:cBhvr>
                                        <p:cTn id="41" dur="500"/>
                                        <p:tgtEl>
                                          <p:spTgt spid="275461">
                                            <p:txEl>
                                              <p:charRg st="260" end="294"/>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275461">
                                            <p:txEl>
                                              <p:charRg st="294" end="309"/>
                                            </p:txEl>
                                          </p:spTgt>
                                        </p:tgtEl>
                                        <p:attrNameLst>
                                          <p:attrName>style.visibility</p:attrName>
                                        </p:attrNameLst>
                                      </p:cBhvr>
                                      <p:to>
                                        <p:strVal val="visible"/>
                                      </p:to>
                                    </p:set>
                                    <p:animEffect transition="in" filter="blinds(horizontal)">
                                      <p:cBhvr>
                                        <p:cTn id="44" dur="500"/>
                                        <p:tgtEl>
                                          <p:spTgt spid="275461">
                                            <p:txEl>
                                              <p:charRg st="294" end="30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75461">
                                            <p:txEl>
                                              <p:charRg st="309" end="340"/>
                                            </p:txEl>
                                          </p:spTgt>
                                        </p:tgtEl>
                                        <p:attrNameLst>
                                          <p:attrName>style.visibility</p:attrName>
                                        </p:attrNameLst>
                                      </p:cBhvr>
                                      <p:to>
                                        <p:strVal val="visible"/>
                                      </p:to>
                                    </p:set>
                                    <p:animEffect transition="in" filter="blinds(horizontal)">
                                      <p:cBhvr>
                                        <p:cTn id="49" dur="500"/>
                                        <p:tgtEl>
                                          <p:spTgt spid="275461">
                                            <p:txEl>
                                              <p:charRg st="309" end="34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82"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276483" name="页脚占位符 4"/>
          <p:cNvSpPr txBox="1">
            <a:spLocks noGrp="1"/>
          </p:cNvSpPr>
          <p:nvPr/>
        </p:nvSpPr>
        <p:spPr>
          <a:xfrm>
            <a:off x="8270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267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276484" name="Rectangle 3"/>
          <p:cNvSpPr>
            <a:spLocks noGrp="1"/>
          </p:cNvSpPr>
          <p:nvPr>
            <p:ph sz="quarter" idx="1"/>
          </p:nvPr>
        </p:nvSpPr>
        <p:spPr>
          <a:xfrm>
            <a:off x="914400" y="981075"/>
            <a:ext cx="7772400" cy="503872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90000"/>
              </a:lnSpc>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例8</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.6-1</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：用一个三次多项式在区间</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[0,2</a:t>
            </a:r>
            <a:r>
              <a:rPr lang="el-GR" altLang="en-US" sz="2400" b="1" dirty="0">
                <a:solidFill>
                  <a:srgbClr val="0000FF"/>
                </a:solidFill>
                <a:latin typeface="Times New Roman" panose="02020603050405020304" pitchFamily="18" charset="0"/>
                <a:ea typeface="华文楷体" pitchFamily="2" charset="-122"/>
                <a:sym typeface="Arial" panose="020B0604020202020204" pitchFamily="34" charset="0"/>
              </a:rPr>
              <a:t>π</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内逼近函数</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sinx</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在给定区间内，均匀的选择</a:t>
            </a:r>
            <a:r>
              <a:rPr lang="en-US" altLang="zh-CN" b="1" dirty="0">
                <a:latin typeface="Times New Roman" panose="02020603050405020304" pitchFamily="18" charset="0"/>
                <a:ea typeface="华文楷体" pitchFamily="2" charset="-122"/>
                <a:sym typeface="Arial" panose="020B0604020202020204" pitchFamily="34" charset="0"/>
              </a:rPr>
              <a:t>20</a:t>
            </a:r>
            <a:r>
              <a:rPr lang="zh-CN" altLang="en-US" b="1" dirty="0">
                <a:latin typeface="Times New Roman" panose="02020603050405020304" pitchFamily="18" charset="0"/>
                <a:ea typeface="华文楷体" pitchFamily="2" charset="-122"/>
                <a:sym typeface="Arial" panose="020B0604020202020204" pitchFamily="34" charset="0"/>
              </a:rPr>
              <a:t>个采样点，并计算采样点的函数值</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然后利用</a:t>
            </a:r>
            <a:r>
              <a:rPr lang="en-US" altLang="zh-CN" b="1" dirty="0">
                <a:latin typeface="Times New Roman" panose="02020603050405020304" pitchFamily="18" charset="0"/>
                <a:ea typeface="华文楷体" pitchFamily="2" charset="-122"/>
                <a:sym typeface="Arial" panose="020B0604020202020204" pitchFamily="34" charset="0"/>
              </a:rPr>
              <a:t>3</a:t>
            </a:r>
            <a:r>
              <a:rPr lang="zh-CN" altLang="en-US" b="1" dirty="0">
                <a:latin typeface="Times New Roman" panose="02020603050405020304" pitchFamily="18" charset="0"/>
                <a:ea typeface="华文楷体" pitchFamily="2" charset="-122"/>
                <a:sym typeface="Arial" panose="020B0604020202020204" pitchFamily="34" charset="0"/>
              </a:rPr>
              <a:t>次多项式逼近。</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zh-CN" altLang="en-US" b="1" dirty="0">
                <a:latin typeface="Times New Roman" panose="02020603050405020304" pitchFamily="18" charset="0"/>
                <a:ea typeface="华文楷体" pitchFamily="2" charset="-122"/>
                <a:sym typeface="Arial" panose="020B0604020202020204" pitchFamily="34" charset="0"/>
              </a:rPr>
              <a:t>命令如下：</a:t>
            </a:r>
            <a:endParaRPr lang="zh-CN" altLang="en-US" b="1" dirty="0">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x = linspace(0,2*pi,20);</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y = sin(x);</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p = polyfit(x,y,3)</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y1 = polyval(p,x)</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plot(x,y,':o',x,y1,'-*')</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120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legend('sin(x)','fit')</a:t>
            </a:r>
            <a:endParaRPr lang="en-US" altLang="zh-CN" b="1" dirty="0">
              <a:solidFill>
                <a:srgbClr val="0000FF"/>
              </a:solidFill>
              <a:latin typeface="Times New Roman" panose="02020603050405020304" pitchFamily="18" charset="0"/>
              <a:ea typeface="华文楷体" pitchFamily="2" charset="-122"/>
              <a:sym typeface="Arial" panose="020B0604020202020204" pitchFamily="34" charset="0"/>
            </a:endParaRPr>
          </a:p>
          <a:p>
            <a:pPr marL="0" lvl="0" indent="0" algn="just" eaLnBrk="1" hangingPunct="1">
              <a:lnSpc>
                <a:spcPct val="90000"/>
              </a:lnSpc>
              <a:buFont typeface="Wingdings" panose="05000000000000000000" pitchFamily="2" charset="2"/>
              <a:buNone/>
            </a:pPr>
            <a:endParaRPr lang="en-US" altLang="zh-CN" sz="2400" dirty="0">
              <a:solidFill>
                <a:srgbClr val="0000FF"/>
              </a:solidFill>
            </a:endParaRPr>
          </a:p>
          <a:p>
            <a:pPr marL="0" lvl="0" indent="0" algn="just" eaLnBrk="1" hangingPunct="1">
              <a:lnSpc>
                <a:spcPct val="90000"/>
              </a:lnSpc>
              <a:buFont typeface="Wingdings" panose="05000000000000000000" pitchFamily="2" charset="2"/>
              <a:buNone/>
            </a:pPr>
            <a:endParaRPr lang="en-US" altLang="zh-CN" sz="2400" dirty="0"/>
          </a:p>
        </p:txBody>
      </p:sp>
      <p:pic>
        <p:nvPicPr>
          <p:cNvPr id="276485" name="Picture 4"/>
          <p:cNvPicPr>
            <a:picLocks noChangeAspect="1"/>
          </p:cNvPicPr>
          <p:nvPr/>
        </p:nvPicPr>
        <p:blipFill>
          <a:blip r:embed="rId1"/>
          <a:stretch>
            <a:fillRect/>
          </a:stretch>
        </p:blipFill>
        <p:spPr>
          <a:xfrm>
            <a:off x="4032250" y="2384425"/>
            <a:ext cx="4195763" cy="31369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484">
                                            <p:txEl>
                                              <p:charRg st="36" end="66"/>
                                            </p:txEl>
                                          </p:spTgt>
                                        </p:tgtEl>
                                        <p:attrNameLst>
                                          <p:attrName>style.visibility</p:attrName>
                                        </p:attrNameLst>
                                      </p:cBhvr>
                                      <p:to>
                                        <p:strVal val="visible"/>
                                      </p:to>
                                    </p:set>
                                    <p:animEffect transition="in" filter="blinds(horizontal)">
                                      <p:cBhvr>
                                        <p:cTn id="7" dur="500"/>
                                        <p:tgtEl>
                                          <p:spTgt spid="276484">
                                            <p:txEl>
                                              <p:charRg st="36" end="6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6484">
                                            <p:txEl>
                                              <p:charRg st="66" end="79"/>
                                            </p:txEl>
                                          </p:spTgt>
                                        </p:tgtEl>
                                        <p:attrNameLst>
                                          <p:attrName>style.visibility</p:attrName>
                                        </p:attrNameLst>
                                      </p:cBhvr>
                                      <p:to>
                                        <p:strVal val="visible"/>
                                      </p:to>
                                    </p:set>
                                    <p:animEffect transition="in" filter="blinds(horizontal)">
                                      <p:cBhvr>
                                        <p:cTn id="10" dur="500"/>
                                        <p:tgtEl>
                                          <p:spTgt spid="276484">
                                            <p:txEl>
                                              <p:charRg st="66" end="7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76484">
                                            <p:txEl>
                                              <p:charRg st="79" end="85"/>
                                            </p:txEl>
                                          </p:spTgt>
                                        </p:tgtEl>
                                        <p:attrNameLst>
                                          <p:attrName>style.visibility</p:attrName>
                                        </p:attrNameLst>
                                      </p:cBhvr>
                                      <p:to>
                                        <p:strVal val="visible"/>
                                      </p:to>
                                    </p:set>
                                    <p:animEffect transition="in" filter="blinds(horizontal)">
                                      <p:cBhvr>
                                        <p:cTn id="15" dur="500"/>
                                        <p:tgtEl>
                                          <p:spTgt spid="276484">
                                            <p:txEl>
                                              <p:charRg st="79" end="8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76484">
                                            <p:txEl>
                                              <p:charRg st="85" end="110"/>
                                            </p:txEl>
                                          </p:spTgt>
                                        </p:tgtEl>
                                        <p:attrNameLst>
                                          <p:attrName>style.visibility</p:attrName>
                                        </p:attrNameLst>
                                      </p:cBhvr>
                                      <p:to>
                                        <p:strVal val="visible"/>
                                      </p:to>
                                    </p:set>
                                    <p:animEffect transition="in" filter="blinds(horizontal)">
                                      <p:cBhvr>
                                        <p:cTn id="18" dur="500"/>
                                        <p:tgtEl>
                                          <p:spTgt spid="276484">
                                            <p:txEl>
                                              <p:charRg st="85" end="110"/>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76484">
                                            <p:txEl>
                                              <p:charRg st="110" end="122"/>
                                            </p:txEl>
                                          </p:spTgt>
                                        </p:tgtEl>
                                        <p:attrNameLst>
                                          <p:attrName>style.visibility</p:attrName>
                                        </p:attrNameLst>
                                      </p:cBhvr>
                                      <p:to>
                                        <p:strVal val="visible"/>
                                      </p:to>
                                    </p:set>
                                    <p:animEffect transition="in" filter="blinds(horizontal)">
                                      <p:cBhvr>
                                        <p:cTn id="21" dur="500"/>
                                        <p:tgtEl>
                                          <p:spTgt spid="276484">
                                            <p:txEl>
                                              <p:charRg st="110" end="122"/>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76484">
                                            <p:txEl>
                                              <p:charRg st="122" end="141"/>
                                            </p:txEl>
                                          </p:spTgt>
                                        </p:tgtEl>
                                        <p:attrNameLst>
                                          <p:attrName>style.visibility</p:attrName>
                                        </p:attrNameLst>
                                      </p:cBhvr>
                                      <p:to>
                                        <p:strVal val="visible"/>
                                      </p:to>
                                    </p:set>
                                    <p:animEffect transition="in" filter="blinds(horizontal)">
                                      <p:cBhvr>
                                        <p:cTn id="24" dur="500"/>
                                        <p:tgtEl>
                                          <p:spTgt spid="276484">
                                            <p:txEl>
                                              <p:charRg st="122" end="141"/>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76484">
                                            <p:txEl>
                                              <p:charRg st="141" end="159"/>
                                            </p:txEl>
                                          </p:spTgt>
                                        </p:tgtEl>
                                        <p:attrNameLst>
                                          <p:attrName>style.visibility</p:attrName>
                                        </p:attrNameLst>
                                      </p:cBhvr>
                                      <p:to>
                                        <p:strVal val="visible"/>
                                      </p:to>
                                    </p:set>
                                    <p:animEffect transition="in" filter="blinds(horizontal)">
                                      <p:cBhvr>
                                        <p:cTn id="27" dur="500"/>
                                        <p:tgtEl>
                                          <p:spTgt spid="276484">
                                            <p:txEl>
                                              <p:charRg st="141" end="15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76484">
                                            <p:txEl>
                                              <p:charRg st="159" end="184"/>
                                            </p:txEl>
                                          </p:spTgt>
                                        </p:tgtEl>
                                        <p:attrNameLst>
                                          <p:attrName>style.visibility</p:attrName>
                                        </p:attrNameLst>
                                      </p:cBhvr>
                                      <p:to>
                                        <p:strVal val="visible"/>
                                      </p:to>
                                    </p:set>
                                    <p:animEffect transition="in" filter="blinds(horizontal)">
                                      <p:cBhvr>
                                        <p:cTn id="30" dur="500"/>
                                        <p:tgtEl>
                                          <p:spTgt spid="276484">
                                            <p:txEl>
                                              <p:charRg st="159" end="184"/>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76484">
                                            <p:txEl>
                                              <p:charRg st="184" end="207"/>
                                            </p:txEl>
                                          </p:spTgt>
                                        </p:tgtEl>
                                        <p:attrNameLst>
                                          <p:attrName>style.visibility</p:attrName>
                                        </p:attrNameLst>
                                      </p:cBhvr>
                                      <p:to>
                                        <p:strVal val="visible"/>
                                      </p:to>
                                    </p:set>
                                    <p:animEffect transition="in" filter="blinds(horizontal)">
                                      <p:cBhvr>
                                        <p:cTn id="33" dur="500"/>
                                        <p:tgtEl>
                                          <p:spTgt spid="276484">
                                            <p:txEl>
                                              <p:charRg st="184" end="20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76485"/>
                                        </p:tgtEl>
                                        <p:attrNameLst>
                                          <p:attrName>style.visibility</p:attrName>
                                        </p:attrNameLst>
                                      </p:cBhvr>
                                      <p:to>
                                        <p:strVal val="visible"/>
                                      </p:to>
                                    </p:set>
                                    <p:animEffect transition="in" filter="wipe(up)">
                                      <p:cBhvr>
                                        <p:cTn id="38" dur="500"/>
                                        <p:tgtEl>
                                          <p:spTgt spid="276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idx="4294967295"/>
          </p:nvPr>
        </p:nvSpPr>
        <p:spPr>
          <a:xfrm>
            <a:off x="111601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2.2 命令窗口的使用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3072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30724" name="页脚占位符 4"/>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30725" name="Rectangle 3"/>
          <p:cNvSpPr>
            <a:spLocks noGrp="1"/>
          </p:cNvSpPr>
          <p:nvPr>
            <p:ph sz="quarter" idx="1"/>
          </p:nvPr>
        </p:nvSpPr>
        <p:spPr>
          <a:xfrm>
            <a:off x="827088" y="1412875"/>
            <a:ext cx="7127875" cy="576263"/>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sym typeface="Arial" panose="020B0604020202020204" pitchFamily="34" charset="0"/>
              </a:rPr>
              <a:t>&gt;&gt;who</a:t>
            </a:r>
            <a:endParaRPr lang="en-US" altLang="zh-CN" sz="2600" b="1" dirty="0">
              <a:solidFill>
                <a:srgbClr val="0000FF"/>
              </a:solidFill>
              <a:latin typeface="Times New Roman" panose="02020603050405020304" pitchFamily="18" charset="0"/>
              <a:sym typeface="Arial" panose="020B0604020202020204" pitchFamily="34" charset="0"/>
            </a:endParaRPr>
          </a:p>
        </p:txBody>
      </p:sp>
      <p:sp>
        <p:nvSpPr>
          <p:cNvPr id="30726" name="Rectangle 4"/>
          <p:cNvSpPr/>
          <p:nvPr/>
        </p:nvSpPr>
        <p:spPr>
          <a:xfrm>
            <a:off x="827088" y="3140075"/>
            <a:ext cx="7127875" cy="576263"/>
          </a:xfrm>
          <a:prstGeom prst="rect">
            <a:avLst/>
          </a:prstGeom>
          <a:noFill/>
          <a:ln w="9525">
            <a:noFill/>
          </a:ln>
        </p:spPr>
        <p:txBody>
          <a:bodyPr/>
          <a:p>
            <a:pPr marL="609600" indent="-609600" eaLnBrk="1" hangingPunct="1">
              <a:lnSpc>
                <a:spcPct val="80000"/>
              </a:lnSpc>
              <a:spcBef>
                <a:spcPct val="20000"/>
              </a:spcBef>
              <a:buClr>
                <a:srgbClr val="4D009A"/>
              </a:buClr>
              <a:buFont typeface="Wingdings" panose="05000000000000000000" pitchFamily="2" charset="2"/>
            </a:pPr>
            <a:r>
              <a:rPr lang="en-US" altLang="zh-CN" sz="2600" b="1" dirty="0">
                <a:solidFill>
                  <a:srgbClr val="0000FF"/>
                </a:solidFill>
                <a:latin typeface="Times New Roman" panose="02020603050405020304" pitchFamily="18" charset="0"/>
              </a:rPr>
              <a:t>&gt;&gt;whos</a:t>
            </a:r>
            <a:endParaRPr lang="en-US" altLang="zh-CN" sz="2600" b="1" dirty="0">
              <a:solidFill>
                <a:srgbClr val="0000FF"/>
              </a:solidFill>
              <a:latin typeface="Times New Roman" panose="02020603050405020304" pitchFamily="18" charset="0"/>
            </a:endParaRPr>
          </a:p>
        </p:txBody>
      </p:sp>
      <p:sp>
        <p:nvSpPr>
          <p:cNvPr id="30727" name="Rectangle 5"/>
          <p:cNvSpPr/>
          <p:nvPr/>
        </p:nvSpPr>
        <p:spPr>
          <a:xfrm>
            <a:off x="900113" y="1844675"/>
            <a:ext cx="7200900" cy="1225550"/>
          </a:xfrm>
          <a:prstGeom prst="rect">
            <a:avLst/>
          </a:prstGeom>
          <a:noFill/>
          <a:ln w="9525">
            <a:noFill/>
          </a:ln>
        </p:spPr>
        <p:txBody>
          <a:bodyPr/>
          <a:p>
            <a:pPr marL="609600" indent="-609600" eaLnBrk="1" hangingPunct="1">
              <a:buClr>
                <a:srgbClr val="4D009A"/>
              </a:buClr>
              <a:buFont typeface="Wingdings" panose="05000000000000000000" pitchFamily="2" charset="2"/>
            </a:pPr>
            <a:r>
              <a:rPr lang="en-US" altLang="zh-CN" sz="2200" b="1" dirty="0">
                <a:latin typeface="Tahoma" panose="020B0604030504040204" pitchFamily="34" charset="0"/>
              </a:rPr>
              <a:t>Your variables are:</a:t>
            </a:r>
            <a:endParaRPr lang="en-US" altLang="zh-CN" sz="2200" b="1" dirty="0">
              <a:latin typeface="Tahoma" panose="020B0604030504040204" pitchFamily="34" charset="0"/>
            </a:endParaRPr>
          </a:p>
          <a:p>
            <a:pPr marL="609600" indent="-609600" eaLnBrk="1" hangingPunct="1">
              <a:buClr>
                <a:srgbClr val="4D009A"/>
              </a:buClr>
              <a:buFont typeface="Wingdings" panose="05000000000000000000" pitchFamily="2" charset="2"/>
            </a:pPr>
            <a:r>
              <a:rPr lang="en-US" altLang="zh-CN" sz="2200" b="1" dirty="0">
                <a:latin typeface="Tahoma" panose="020B0604030504040204" pitchFamily="34" charset="0"/>
              </a:rPr>
              <a:t>ans         circle_len    y    </a:t>
            </a:r>
            <a:endParaRPr lang="en-US" altLang="zh-CN" sz="2200" b="1" dirty="0">
              <a:latin typeface="Tahoma" panose="020B0604030504040204" pitchFamily="34" charset="0"/>
            </a:endParaRPr>
          </a:p>
          <a:p>
            <a:pPr marL="609600" indent="-609600" eaLnBrk="1" hangingPunct="1">
              <a:buClr>
                <a:srgbClr val="4D009A"/>
              </a:buClr>
              <a:buFont typeface="Wingdings" panose="05000000000000000000" pitchFamily="2" charset="2"/>
            </a:pPr>
            <a:r>
              <a:rPr lang="en-US" altLang="zh-CN" sz="2200" b="1" dirty="0">
                <a:latin typeface="Tahoma" panose="020B0604030504040204" pitchFamily="34" charset="0"/>
              </a:rPr>
              <a:t>area        radius</a:t>
            </a:r>
            <a:r>
              <a:rPr lang="en-US" altLang="zh-CN" sz="3200" b="1" dirty="0">
                <a:latin typeface="Tahoma" panose="020B0604030504040204" pitchFamily="34" charset="0"/>
              </a:rPr>
              <a:t> </a:t>
            </a:r>
            <a:endParaRPr lang="en-US" altLang="zh-CN" sz="3200" b="1" dirty="0">
              <a:latin typeface="Tahoma" panose="020B0604030504040204" pitchFamily="34" charset="0"/>
            </a:endParaRPr>
          </a:p>
        </p:txBody>
      </p:sp>
      <p:sp>
        <p:nvSpPr>
          <p:cNvPr id="30728" name="Rectangle 6"/>
          <p:cNvSpPr/>
          <p:nvPr/>
        </p:nvSpPr>
        <p:spPr>
          <a:xfrm>
            <a:off x="898525" y="3573463"/>
            <a:ext cx="7129463" cy="2665412"/>
          </a:xfrm>
          <a:prstGeom prst="rect">
            <a:avLst/>
          </a:prstGeom>
          <a:noFill/>
          <a:ln w="9525">
            <a:noFill/>
          </a:ln>
        </p:spPr>
        <p:txBody>
          <a:bodyPr/>
          <a:p>
            <a:pPr marL="609600" indent="-609600" eaLnBrk="1" hangingPunct="1">
              <a:spcBef>
                <a:spcPct val="20000"/>
              </a:spcBef>
              <a:buClr>
                <a:srgbClr val="4D009A"/>
              </a:buClr>
              <a:buFont typeface="Wingdings" panose="05000000000000000000" pitchFamily="2" charset="2"/>
            </a:pPr>
            <a:r>
              <a:rPr lang="en-US" altLang="zh-CN" sz="2000" b="1" dirty="0">
                <a:latin typeface="Tahoma" panose="020B0604030504040204" pitchFamily="34" charset="0"/>
              </a:rPr>
              <a:t>Name             </a:t>
            </a:r>
            <a:r>
              <a:rPr lang="zh-CN" altLang="en-US" sz="2000" b="1" dirty="0">
                <a:latin typeface="Tahoma" panose="020B0604030504040204" pitchFamily="34" charset="0"/>
              </a:rPr>
              <a:t>  </a:t>
            </a:r>
            <a:r>
              <a:rPr lang="en-US" altLang="zh-CN" sz="2000" b="1" dirty="0">
                <a:latin typeface="Tahoma" panose="020B0604030504040204" pitchFamily="34" charset="0"/>
              </a:rPr>
              <a:t>Size                 Bytes      </a:t>
            </a:r>
            <a:r>
              <a:rPr lang="zh-CN" altLang="en-US" sz="2000" b="1" dirty="0">
                <a:latin typeface="Tahoma" panose="020B0604030504040204" pitchFamily="34" charset="0"/>
              </a:rPr>
              <a:t>   </a:t>
            </a:r>
            <a:r>
              <a:rPr lang="en-US" altLang="zh-CN" sz="2000" b="1" dirty="0">
                <a:latin typeface="Tahoma" panose="020B0604030504040204" pitchFamily="34" charset="0"/>
              </a:rPr>
              <a:t>Class</a:t>
            </a:r>
            <a:endParaRPr lang="en-US" altLang="zh-CN" sz="2000" b="1" dirty="0">
              <a:latin typeface="Tahoma" panose="020B0604030504040204" pitchFamily="34" charset="0"/>
            </a:endParaRPr>
          </a:p>
          <a:p>
            <a:pPr marL="609600" indent="-609600" eaLnBrk="1" hangingPunct="1">
              <a:spcBef>
                <a:spcPct val="20000"/>
              </a:spcBef>
              <a:buClr>
                <a:srgbClr val="4D009A"/>
              </a:buClr>
              <a:buFont typeface="Wingdings" panose="05000000000000000000" pitchFamily="2" charset="2"/>
            </a:pPr>
            <a:r>
              <a:rPr lang="en-US" altLang="zh-CN" sz="2000" b="1" dirty="0">
                <a:latin typeface="Tahoma" panose="020B0604030504040204" pitchFamily="34" charset="0"/>
              </a:rPr>
              <a:t>  ans              </a:t>
            </a:r>
            <a:r>
              <a:rPr lang="zh-CN" altLang="en-US" sz="2000" b="1" dirty="0">
                <a:latin typeface="Tahoma" panose="020B0604030504040204" pitchFamily="34" charset="0"/>
              </a:rPr>
              <a:t>   </a:t>
            </a:r>
            <a:r>
              <a:rPr lang="en-US" altLang="zh-CN" sz="2000" b="1" dirty="0">
                <a:latin typeface="Tahoma" panose="020B0604030504040204" pitchFamily="34" charset="0"/>
              </a:rPr>
              <a:t>1x1                      8    </a:t>
            </a:r>
            <a:r>
              <a:rPr lang="zh-CN" altLang="en-US" sz="2000" b="1" dirty="0">
                <a:latin typeface="Tahoma" panose="020B0604030504040204" pitchFamily="34" charset="0"/>
              </a:rPr>
              <a:t>   </a:t>
            </a:r>
            <a:r>
              <a:rPr lang="en-US" altLang="zh-CN" sz="2000" b="1" dirty="0">
                <a:latin typeface="Tahoma" panose="020B0604030504040204" pitchFamily="34" charset="0"/>
              </a:rPr>
              <a:t>double array</a:t>
            </a:r>
            <a:endParaRPr lang="en-US" altLang="zh-CN" sz="2000" b="1" dirty="0">
              <a:latin typeface="Tahoma" panose="020B0604030504040204" pitchFamily="34" charset="0"/>
            </a:endParaRPr>
          </a:p>
          <a:p>
            <a:pPr marL="609600" indent="-609600" eaLnBrk="1" hangingPunct="1">
              <a:spcBef>
                <a:spcPct val="20000"/>
              </a:spcBef>
              <a:buClr>
                <a:srgbClr val="4D009A"/>
              </a:buClr>
              <a:buFont typeface="Wingdings" panose="05000000000000000000" pitchFamily="2" charset="2"/>
            </a:pPr>
            <a:r>
              <a:rPr lang="en-US" altLang="zh-CN" sz="2000" b="1" dirty="0">
                <a:latin typeface="Tahoma" panose="020B0604030504040204" pitchFamily="34" charset="0"/>
              </a:rPr>
              <a:t>  area             </a:t>
            </a:r>
            <a:r>
              <a:rPr lang="zh-CN" altLang="en-US" sz="2000" b="1" dirty="0">
                <a:latin typeface="Tahoma" panose="020B0604030504040204" pitchFamily="34" charset="0"/>
              </a:rPr>
              <a:t>  </a:t>
            </a:r>
            <a:r>
              <a:rPr lang="en-US" altLang="zh-CN" sz="2000" b="1" dirty="0">
                <a:latin typeface="Tahoma" panose="020B0604030504040204" pitchFamily="34" charset="0"/>
              </a:rPr>
              <a:t>1x1                      8    </a:t>
            </a:r>
            <a:r>
              <a:rPr lang="zh-CN" altLang="en-US" sz="2000" b="1" dirty="0">
                <a:latin typeface="Tahoma" panose="020B0604030504040204" pitchFamily="34" charset="0"/>
              </a:rPr>
              <a:t>   </a:t>
            </a:r>
            <a:r>
              <a:rPr lang="en-US" altLang="zh-CN" sz="2000" b="1" dirty="0">
                <a:latin typeface="Tahoma" panose="020B0604030504040204" pitchFamily="34" charset="0"/>
              </a:rPr>
              <a:t>double array</a:t>
            </a:r>
            <a:endParaRPr lang="en-US" altLang="zh-CN" sz="2000" b="1" dirty="0">
              <a:latin typeface="Tahoma" panose="020B0604030504040204" pitchFamily="34" charset="0"/>
            </a:endParaRPr>
          </a:p>
          <a:p>
            <a:pPr marL="609600" indent="-609600" eaLnBrk="1" hangingPunct="1">
              <a:spcBef>
                <a:spcPct val="20000"/>
              </a:spcBef>
              <a:buClr>
                <a:srgbClr val="4D009A"/>
              </a:buClr>
              <a:buFont typeface="Wingdings" panose="05000000000000000000" pitchFamily="2" charset="2"/>
            </a:pPr>
            <a:r>
              <a:rPr lang="en-US" altLang="zh-CN" sz="2000" b="1" dirty="0">
                <a:latin typeface="Tahoma" panose="020B0604030504040204" pitchFamily="34" charset="0"/>
              </a:rPr>
              <a:t>  circle_len      1x1                      8    </a:t>
            </a:r>
            <a:r>
              <a:rPr lang="zh-CN" altLang="en-US" sz="2000" b="1" dirty="0">
                <a:latin typeface="Tahoma" panose="020B0604030504040204" pitchFamily="34" charset="0"/>
              </a:rPr>
              <a:t>   </a:t>
            </a:r>
            <a:r>
              <a:rPr lang="en-US" altLang="zh-CN" sz="2000" b="1" dirty="0">
                <a:latin typeface="Tahoma" panose="020B0604030504040204" pitchFamily="34" charset="0"/>
              </a:rPr>
              <a:t>double array</a:t>
            </a:r>
            <a:endParaRPr lang="en-US" altLang="zh-CN" sz="2000" b="1" dirty="0">
              <a:latin typeface="Tahoma" panose="020B0604030504040204" pitchFamily="34" charset="0"/>
            </a:endParaRPr>
          </a:p>
          <a:p>
            <a:pPr marL="609600" indent="-609600" eaLnBrk="1" hangingPunct="1">
              <a:spcBef>
                <a:spcPct val="20000"/>
              </a:spcBef>
              <a:buClr>
                <a:srgbClr val="4D009A"/>
              </a:buClr>
              <a:buFont typeface="Wingdings" panose="05000000000000000000" pitchFamily="2" charset="2"/>
            </a:pPr>
            <a:r>
              <a:rPr lang="en-US" altLang="zh-CN" sz="2000" b="1" dirty="0">
                <a:latin typeface="Tahoma" panose="020B0604030504040204" pitchFamily="34" charset="0"/>
              </a:rPr>
              <a:t>  radius           </a:t>
            </a:r>
            <a:r>
              <a:rPr lang="zh-CN" altLang="en-US" sz="2000" b="1" dirty="0">
                <a:latin typeface="Tahoma" panose="020B0604030504040204" pitchFamily="34" charset="0"/>
              </a:rPr>
              <a:t> </a:t>
            </a:r>
            <a:r>
              <a:rPr lang="en-US" altLang="zh-CN" sz="2000" b="1" dirty="0">
                <a:latin typeface="Tahoma" panose="020B0604030504040204" pitchFamily="34" charset="0"/>
              </a:rPr>
              <a:t>1x1                      8    </a:t>
            </a:r>
            <a:r>
              <a:rPr lang="zh-CN" altLang="en-US" sz="2000" b="1" dirty="0">
                <a:latin typeface="Tahoma" panose="020B0604030504040204" pitchFamily="34" charset="0"/>
              </a:rPr>
              <a:t>   </a:t>
            </a:r>
            <a:r>
              <a:rPr lang="en-US" altLang="zh-CN" sz="2000" b="1" dirty="0">
                <a:latin typeface="Tahoma" panose="020B0604030504040204" pitchFamily="34" charset="0"/>
              </a:rPr>
              <a:t>double array</a:t>
            </a:r>
            <a:endParaRPr lang="en-US" altLang="zh-CN" sz="2000" b="1" dirty="0">
              <a:latin typeface="Tahoma" panose="020B0604030504040204" pitchFamily="34" charset="0"/>
            </a:endParaRPr>
          </a:p>
          <a:p>
            <a:pPr marL="609600" indent="-609600" eaLnBrk="1" hangingPunct="1">
              <a:spcBef>
                <a:spcPct val="20000"/>
              </a:spcBef>
              <a:buClr>
                <a:srgbClr val="4D009A"/>
              </a:buClr>
              <a:buFont typeface="Wingdings" panose="05000000000000000000" pitchFamily="2" charset="2"/>
            </a:pPr>
            <a:r>
              <a:rPr lang="en-US" altLang="zh-CN" sz="2000" b="1" dirty="0">
                <a:latin typeface="Tahoma" panose="020B0604030504040204" pitchFamily="34" charset="0"/>
              </a:rPr>
              <a:t>  y                  </a:t>
            </a:r>
            <a:r>
              <a:rPr lang="zh-CN" altLang="en-US" sz="2000" b="1" dirty="0">
                <a:latin typeface="Tahoma" panose="020B0604030504040204" pitchFamily="34" charset="0"/>
              </a:rPr>
              <a:t>   </a:t>
            </a:r>
            <a:r>
              <a:rPr lang="en-US" altLang="zh-CN" sz="2000" b="1" dirty="0">
                <a:latin typeface="Tahoma" panose="020B0604030504040204" pitchFamily="34" charset="0"/>
              </a:rPr>
              <a:t>1x1                      8    </a:t>
            </a:r>
            <a:r>
              <a:rPr lang="zh-CN" altLang="en-US" sz="2000" b="1" dirty="0">
                <a:latin typeface="Tahoma" panose="020B0604030504040204" pitchFamily="34" charset="0"/>
              </a:rPr>
              <a:t>   </a:t>
            </a:r>
            <a:r>
              <a:rPr lang="en-US" altLang="zh-CN" sz="2000" b="1" dirty="0">
                <a:latin typeface="Tahoma" panose="020B0604030504040204" pitchFamily="34" charset="0"/>
              </a:rPr>
              <a:t>double array</a:t>
            </a:r>
            <a:endParaRPr lang="en-US" altLang="zh-CN" sz="2000" b="1" dirty="0">
              <a:latin typeface="Tahoma" panose="020B0604030504040204" pitchFamily="34" charset="0"/>
            </a:endParaRPr>
          </a:p>
          <a:p>
            <a:pPr marL="609600" indent="-609600" eaLnBrk="1" hangingPunct="1">
              <a:spcBef>
                <a:spcPct val="20000"/>
              </a:spcBef>
              <a:buClr>
                <a:srgbClr val="4D009A"/>
              </a:buClr>
              <a:buFont typeface="Wingdings" panose="05000000000000000000" pitchFamily="2" charset="2"/>
            </a:pPr>
            <a:r>
              <a:rPr lang="en-US" altLang="zh-CN" sz="2000" b="1" dirty="0">
                <a:latin typeface="Tahoma" panose="020B0604030504040204" pitchFamily="34" charset="0"/>
              </a:rPr>
              <a:t>Grand total is 5 elements using 40 bytes</a:t>
            </a:r>
            <a:endParaRPr lang="en-US" altLang="zh-CN" sz="2000" b="1" dirty="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P spid="30727" grpId="0"/>
      <p:bldP spid="307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idx="4294967295"/>
          </p:nvPr>
        </p:nvSpPr>
        <p:spPr>
          <a:xfrm>
            <a:off x="111601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2.2 命令窗口的使用</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3174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31748" name="页脚占位符 4"/>
          <p:cNvSpPr txBox="1">
            <a:spLocks noGrp="1"/>
          </p:cNvSpPr>
          <p:nvPr/>
        </p:nvSpPr>
        <p:spPr>
          <a:xfrm>
            <a:off x="684213"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31749" name="Rectangle 3"/>
          <p:cNvSpPr>
            <a:spLocks noGrp="1"/>
          </p:cNvSpPr>
          <p:nvPr>
            <p:ph sz="quarter" idx="1"/>
          </p:nvPr>
        </p:nvSpPr>
        <p:spPr>
          <a:xfrm>
            <a:off x="1182688" y="1341438"/>
            <a:ext cx="7061200" cy="93503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eaLnBrk="1" hangingPunct="1">
              <a:lnSpc>
                <a:spcPct val="90000"/>
              </a:lnSpc>
              <a:buFont typeface="Wingdings" panose="05000000000000000000" pitchFamily="2" charset="2"/>
              <a:buNone/>
            </a:pPr>
            <a:r>
              <a:rPr lang="en-US" altLang="zh-CN" sz="2600" b="1" dirty="0">
                <a:solidFill>
                  <a:srgbClr val="0000FF"/>
                </a:solidFill>
                <a:latin typeface="Times New Roman" panose="02020603050405020304" pitchFamily="18" charset="0"/>
              </a:rPr>
              <a:t>&gt;&gt;clear y</a:t>
            </a:r>
            <a:endParaRPr lang="en-US" altLang="zh-CN" sz="2600" b="1" dirty="0">
              <a:solidFill>
                <a:srgbClr val="0000FF"/>
              </a:solidFill>
              <a:latin typeface="Times New Roman" panose="02020603050405020304" pitchFamily="18" charset="0"/>
            </a:endParaRPr>
          </a:p>
          <a:p>
            <a:pPr lvl="0" eaLnBrk="1" hangingPunct="1">
              <a:lnSpc>
                <a:spcPct val="90000"/>
              </a:lnSpc>
              <a:buFont typeface="Wingdings" panose="05000000000000000000" pitchFamily="2" charset="2"/>
              <a:buNone/>
            </a:pPr>
            <a:r>
              <a:rPr lang="en-US" altLang="zh-CN" sz="2600" b="1" dirty="0">
                <a:solidFill>
                  <a:srgbClr val="0000FF"/>
                </a:solidFill>
                <a:latin typeface="Times New Roman" panose="02020603050405020304" pitchFamily="18" charset="0"/>
              </a:rPr>
              <a:t>&gt;&gt;who</a:t>
            </a:r>
            <a:endParaRPr lang="en-US" altLang="zh-CN" sz="2600" b="1" dirty="0">
              <a:solidFill>
                <a:srgbClr val="0000FF"/>
              </a:solidFill>
              <a:latin typeface="Times New Roman" panose="02020603050405020304" pitchFamily="18" charset="0"/>
            </a:endParaRPr>
          </a:p>
        </p:txBody>
      </p:sp>
      <p:sp>
        <p:nvSpPr>
          <p:cNvPr id="31750" name="Rectangle 4"/>
          <p:cNvSpPr/>
          <p:nvPr/>
        </p:nvSpPr>
        <p:spPr>
          <a:xfrm>
            <a:off x="1255713" y="2205038"/>
            <a:ext cx="7061200" cy="1295400"/>
          </a:xfrm>
          <a:prstGeom prst="rect">
            <a:avLst/>
          </a:prstGeom>
          <a:noFill/>
          <a:ln w="9525">
            <a:noFill/>
          </a:ln>
        </p:spPr>
        <p:txBody>
          <a:bodyPr/>
          <a:p>
            <a:pPr marL="609600" indent="-609600" eaLnBrk="1" hangingPunct="1">
              <a:spcBef>
                <a:spcPct val="20000"/>
              </a:spcBef>
              <a:buClr>
                <a:srgbClr val="4D009A"/>
              </a:buClr>
              <a:buFont typeface="Wingdings" panose="05000000000000000000" pitchFamily="2" charset="2"/>
            </a:pPr>
            <a:r>
              <a:rPr lang="en-US" altLang="zh-CN" sz="2200" b="1" dirty="0">
                <a:latin typeface="Tahoma" panose="020B0604030504040204" pitchFamily="34" charset="0"/>
              </a:rPr>
              <a:t>Your variables are:</a:t>
            </a:r>
            <a:endParaRPr lang="en-US" altLang="zh-CN" sz="2200" b="1" dirty="0">
              <a:latin typeface="Tahoma" panose="020B0604030504040204" pitchFamily="34" charset="0"/>
            </a:endParaRPr>
          </a:p>
          <a:p>
            <a:pPr marL="609600" indent="-609600" eaLnBrk="1" hangingPunct="1">
              <a:buClr>
                <a:srgbClr val="4D009A"/>
              </a:buClr>
              <a:buFont typeface="Wingdings" panose="05000000000000000000" pitchFamily="2" charset="2"/>
            </a:pPr>
            <a:r>
              <a:rPr lang="en-US" altLang="zh-CN" sz="2200" b="1" dirty="0">
                <a:latin typeface="Tahoma" panose="020B0604030504040204" pitchFamily="34" charset="0"/>
              </a:rPr>
              <a:t>ans         circle_len  </a:t>
            </a:r>
            <a:endParaRPr lang="en-US" altLang="zh-CN" sz="2200" b="1" dirty="0">
              <a:latin typeface="Tahoma" panose="020B0604030504040204" pitchFamily="34" charset="0"/>
            </a:endParaRPr>
          </a:p>
          <a:p>
            <a:pPr marL="609600" indent="-609600" eaLnBrk="1" hangingPunct="1">
              <a:buClr>
                <a:srgbClr val="4D009A"/>
              </a:buClr>
              <a:buFont typeface="Wingdings" panose="05000000000000000000" pitchFamily="2" charset="2"/>
            </a:pPr>
            <a:r>
              <a:rPr lang="en-US" altLang="zh-CN" sz="2200" b="1" dirty="0">
                <a:latin typeface="Tahoma" panose="020B0604030504040204" pitchFamily="34" charset="0"/>
              </a:rPr>
              <a:t>area        radius</a:t>
            </a:r>
            <a:r>
              <a:rPr lang="en-US" altLang="zh-CN" sz="3200" b="1" dirty="0">
                <a:latin typeface="Tahoma" panose="020B0604030504040204" pitchFamily="34" charset="0"/>
              </a:rPr>
              <a:t> </a:t>
            </a:r>
            <a:endParaRPr lang="en-US" altLang="zh-CN" sz="3200" b="1" dirty="0">
              <a:latin typeface="Tahoma" panose="020B0604030504040204" pitchFamily="34" charset="0"/>
            </a:endParaRPr>
          </a:p>
        </p:txBody>
      </p:sp>
      <p:sp>
        <p:nvSpPr>
          <p:cNvPr id="31751" name="Rectangle 5"/>
          <p:cNvSpPr/>
          <p:nvPr/>
        </p:nvSpPr>
        <p:spPr>
          <a:xfrm>
            <a:off x="1187450" y="3357563"/>
            <a:ext cx="7061200" cy="1295400"/>
          </a:xfrm>
          <a:prstGeom prst="rect">
            <a:avLst/>
          </a:prstGeom>
          <a:noFill/>
          <a:ln w="9525">
            <a:noFill/>
          </a:ln>
        </p:spPr>
        <p:txBody>
          <a:bodyPr/>
          <a:p>
            <a:pPr marL="609600" indent="-609600" eaLnBrk="1" hangingPunct="1">
              <a:spcBef>
                <a:spcPct val="20000"/>
              </a:spcBef>
              <a:buClr>
                <a:srgbClr val="4D009A"/>
              </a:buClr>
              <a:buFont typeface="Wingdings" panose="05000000000000000000" pitchFamily="2" charset="2"/>
            </a:pPr>
            <a:r>
              <a:rPr lang="en-US" altLang="zh-CN" sz="2600" b="1" dirty="0">
                <a:solidFill>
                  <a:srgbClr val="0000FF"/>
                </a:solidFill>
                <a:latin typeface="Times New Roman" panose="02020603050405020304" pitchFamily="18" charset="0"/>
              </a:rPr>
              <a:t>&gt;&gt;clear ans area</a:t>
            </a:r>
            <a:endParaRPr lang="en-US" altLang="zh-CN" sz="2600" b="1" dirty="0">
              <a:solidFill>
                <a:srgbClr val="0000FF"/>
              </a:solidFill>
              <a:latin typeface="Times New Roman" panose="02020603050405020304" pitchFamily="18" charset="0"/>
            </a:endParaRPr>
          </a:p>
          <a:p>
            <a:pPr marL="609600" indent="-609600" eaLnBrk="1" hangingPunct="1">
              <a:spcBef>
                <a:spcPct val="20000"/>
              </a:spcBef>
              <a:buClr>
                <a:srgbClr val="4D009A"/>
              </a:buClr>
              <a:buFont typeface="Wingdings" panose="05000000000000000000" pitchFamily="2" charset="2"/>
            </a:pPr>
            <a:r>
              <a:rPr lang="en-US" altLang="zh-CN" sz="2600" b="1" dirty="0">
                <a:solidFill>
                  <a:srgbClr val="0000FF"/>
                </a:solidFill>
                <a:latin typeface="Times New Roman" panose="02020603050405020304" pitchFamily="18" charset="0"/>
              </a:rPr>
              <a:t>&gt;&gt;whos</a:t>
            </a:r>
            <a:endParaRPr lang="en-US" altLang="zh-CN" sz="2600" b="1" dirty="0">
              <a:solidFill>
                <a:srgbClr val="0000FF"/>
              </a:solidFill>
              <a:latin typeface="Times New Roman" panose="02020603050405020304" pitchFamily="18" charset="0"/>
            </a:endParaRPr>
          </a:p>
        </p:txBody>
      </p:sp>
      <p:sp>
        <p:nvSpPr>
          <p:cNvPr id="31752" name="Rectangle 6"/>
          <p:cNvSpPr/>
          <p:nvPr/>
        </p:nvSpPr>
        <p:spPr>
          <a:xfrm>
            <a:off x="1187450" y="4365625"/>
            <a:ext cx="7129463" cy="1871663"/>
          </a:xfrm>
          <a:prstGeom prst="rect">
            <a:avLst/>
          </a:prstGeom>
          <a:noFill/>
          <a:ln w="9525">
            <a:noFill/>
          </a:ln>
        </p:spPr>
        <p:txBody>
          <a:bodyPr/>
          <a:p>
            <a:pPr marL="609600" indent="-609600" eaLnBrk="1" hangingPunct="1">
              <a:spcBef>
                <a:spcPct val="20000"/>
              </a:spcBef>
              <a:buClr>
                <a:srgbClr val="4D009A"/>
              </a:buClr>
              <a:buFont typeface="Wingdings" panose="05000000000000000000" pitchFamily="2" charset="2"/>
            </a:pPr>
            <a:r>
              <a:rPr lang="en-US" altLang="zh-CN" sz="2200" b="1" dirty="0">
                <a:latin typeface="Tahoma" panose="020B0604030504040204" pitchFamily="34" charset="0"/>
              </a:rPr>
              <a:t>Your variables are:</a:t>
            </a:r>
            <a:endParaRPr lang="en-US" altLang="zh-CN" sz="2200" b="1" dirty="0">
              <a:latin typeface="Tahoma" panose="020B0604030504040204" pitchFamily="34" charset="0"/>
            </a:endParaRPr>
          </a:p>
          <a:p>
            <a:pPr marL="609600" indent="-609600" eaLnBrk="1" hangingPunct="1">
              <a:spcBef>
                <a:spcPct val="20000"/>
              </a:spcBef>
              <a:buClr>
                <a:srgbClr val="4D009A"/>
              </a:buClr>
              <a:buFont typeface="Wingdings" panose="05000000000000000000" pitchFamily="2" charset="2"/>
            </a:pPr>
            <a:r>
              <a:rPr lang="en-US" altLang="zh-CN" sz="2000" b="1" dirty="0">
                <a:latin typeface="Tahoma" panose="020B0604030504040204" pitchFamily="34" charset="0"/>
              </a:rPr>
              <a:t>Name             Size                    Bytes   Class</a:t>
            </a:r>
            <a:endParaRPr lang="en-US" altLang="zh-CN" sz="2000" b="1" dirty="0">
              <a:latin typeface="Tahoma" panose="020B0604030504040204" pitchFamily="34" charset="0"/>
            </a:endParaRPr>
          </a:p>
          <a:p>
            <a:pPr marL="609600" indent="-609600" eaLnBrk="1" hangingPunct="1">
              <a:spcBef>
                <a:spcPct val="20000"/>
              </a:spcBef>
              <a:buClr>
                <a:srgbClr val="4D009A"/>
              </a:buClr>
              <a:buFont typeface="Wingdings" panose="05000000000000000000" pitchFamily="2" charset="2"/>
            </a:pPr>
            <a:r>
              <a:rPr lang="en-US" altLang="zh-CN" sz="2000" b="1" dirty="0">
                <a:latin typeface="Tahoma" panose="020B0604030504040204" pitchFamily="34" charset="0"/>
              </a:rPr>
              <a:t>circle_len       1x1                         8   double array</a:t>
            </a:r>
            <a:endParaRPr lang="en-US" altLang="zh-CN" sz="2000" b="1" dirty="0">
              <a:latin typeface="Tahoma" panose="020B0604030504040204" pitchFamily="34" charset="0"/>
            </a:endParaRPr>
          </a:p>
          <a:p>
            <a:pPr marL="609600" indent="-609600" eaLnBrk="1" hangingPunct="1">
              <a:spcBef>
                <a:spcPct val="20000"/>
              </a:spcBef>
              <a:buClr>
                <a:srgbClr val="4D009A"/>
              </a:buClr>
              <a:buFont typeface="Wingdings" panose="05000000000000000000" pitchFamily="2" charset="2"/>
            </a:pPr>
            <a:r>
              <a:rPr lang="en-US" altLang="zh-CN" sz="2000" b="1" dirty="0">
                <a:latin typeface="Tahoma" panose="020B0604030504040204" pitchFamily="34" charset="0"/>
              </a:rPr>
              <a:t>radius            1x1                         8   double array</a:t>
            </a:r>
            <a:endParaRPr lang="en-US" altLang="zh-CN" sz="2000" b="1" dirty="0">
              <a:latin typeface="Tahoma" panose="020B0604030504040204" pitchFamily="34" charset="0"/>
            </a:endParaRPr>
          </a:p>
          <a:p>
            <a:pPr marL="609600" indent="-609600" eaLnBrk="1" hangingPunct="1">
              <a:spcBef>
                <a:spcPct val="20000"/>
              </a:spcBef>
              <a:buClr>
                <a:srgbClr val="4D009A"/>
              </a:buClr>
              <a:buFont typeface="Wingdings" panose="05000000000000000000" pitchFamily="2" charset="2"/>
            </a:pPr>
            <a:r>
              <a:rPr lang="en-US" altLang="zh-CN" sz="2000" b="1" dirty="0">
                <a:latin typeface="Tahoma" panose="020B0604030504040204" pitchFamily="34" charset="0"/>
              </a:rPr>
              <a:t>Grand total is 2 elements using 16 bytes</a:t>
            </a:r>
            <a:endParaRPr lang="en-US" altLang="zh-CN" sz="2000" b="1" dirty="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p:bldP spid="31751" grpId="0"/>
      <p:bldP spid="317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title" idx="4294967295"/>
          </p:nvPr>
        </p:nvSpPr>
        <p:spPr>
          <a:xfrm>
            <a:off x="111601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2.2 命令窗口的使用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3277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32772" name="页脚占位符 4"/>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29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32773" name="Rectangle 3"/>
          <p:cNvSpPr>
            <a:spLocks noGrp="1"/>
          </p:cNvSpPr>
          <p:nvPr>
            <p:ph sz="quarter" idx="1"/>
          </p:nvPr>
        </p:nvSpPr>
        <p:spPr>
          <a:xfrm>
            <a:off x="1182688" y="1341438"/>
            <a:ext cx="7566025" cy="489585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eaLnBrk="1" hangingPunct="1"/>
            <a:r>
              <a:rPr lang="zh-CN" altLang="en-US" sz="2600" b="1" dirty="0">
                <a:solidFill>
                  <a:srgbClr val="0000FF"/>
                </a:solidFill>
                <a:latin typeface="华文楷体" pitchFamily="2" charset="-122"/>
                <a:ea typeface="华文楷体" pitchFamily="2" charset="-122"/>
                <a:sym typeface="Arial" panose="020B0604020202020204" pitchFamily="34" charset="0"/>
              </a:rPr>
              <a:t>数值显示格式设置</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marL="742950" lvl="1" indent="-285750" eaLnBrk="1" hangingPunct="1">
              <a:lnSpc>
                <a:spcPct val="90000"/>
              </a:lnSpc>
            </a:pPr>
            <a:r>
              <a:rPr lang="zh-CN" altLang="en-US" sz="2000" b="1" dirty="0">
                <a:latin typeface="华文楷体" pitchFamily="2" charset="-122"/>
                <a:ea typeface="华文楷体" pitchFamily="2" charset="-122"/>
              </a:rPr>
              <a:t>缺省显示格式：简洁的短（</a:t>
            </a:r>
            <a:r>
              <a:rPr lang="en-US" altLang="zh-CN" sz="2000" b="1" dirty="0">
                <a:latin typeface="华文楷体" pitchFamily="2" charset="-122"/>
                <a:ea typeface="华文楷体" pitchFamily="2" charset="-122"/>
              </a:rPr>
              <a:t>short g</a:t>
            </a:r>
            <a:r>
              <a:rPr lang="zh-CN" altLang="en-US" sz="2000" b="1" dirty="0">
                <a:latin typeface="华文楷体" pitchFamily="2" charset="-122"/>
                <a:ea typeface="华文楷体" pitchFamily="2" charset="-122"/>
              </a:rPr>
              <a:t>）格式</a:t>
            </a:r>
            <a:endParaRPr lang="zh-CN" altLang="en-US" sz="2000" b="1" dirty="0">
              <a:latin typeface="华文楷体" pitchFamily="2" charset="-122"/>
              <a:ea typeface="华文楷体" pitchFamily="2" charset="-122"/>
            </a:endParaRPr>
          </a:p>
          <a:p>
            <a:pPr marL="742950" lvl="1" indent="-285750" eaLnBrk="1" hangingPunct="1">
              <a:lnSpc>
                <a:spcPct val="90000"/>
              </a:lnSpc>
            </a:pPr>
            <a:r>
              <a:rPr lang="zh-CN" altLang="en-US" sz="2000" b="1" dirty="0">
                <a:latin typeface="华文楷体" pitchFamily="2" charset="-122"/>
                <a:ea typeface="华文楷体" pitchFamily="2" charset="-122"/>
              </a:rPr>
              <a:t>窗口命令及语法格式：</a:t>
            </a:r>
            <a:r>
              <a:rPr lang="en-US" altLang="zh-CN" sz="2000" b="1" dirty="0">
                <a:latin typeface="华文楷体" pitchFamily="2" charset="-122"/>
                <a:ea typeface="华文楷体" pitchFamily="2" charset="-122"/>
              </a:rPr>
              <a:t>format  </a:t>
            </a:r>
            <a:r>
              <a:rPr lang="zh-CN" altLang="en-US" sz="2000" b="1" dirty="0">
                <a:latin typeface="华文楷体" pitchFamily="2" charset="-122"/>
                <a:ea typeface="华文楷体" pitchFamily="2" charset="-122"/>
              </a:rPr>
              <a:t>显示格式关键字</a:t>
            </a:r>
            <a:endParaRPr lang="zh-CN" altLang="en-US" sz="2000" b="1" dirty="0">
              <a:latin typeface="华文楷体" pitchFamily="2" charset="-122"/>
              <a:ea typeface="华文楷体" pitchFamily="2" charset="-122"/>
            </a:endParaRPr>
          </a:p>
          <a:p>
            <a:pPr marL="742950" lvl="1" indent="-285750" eaLnBrk="1" hangingPunct="1">
              <a:lnSpc>
                <a:spcPct val="90000"/>
              </a:lnSpc>
              <a:buFont typeface="Wingdings" panose="05000000000000000000" pitchFamily="2" charset="2"/>
              <a:buNone/>
            </a:pPr>
            <a:r>
              <a:rPr lang="zh-CN" altLang="en-US" sz="2000" b="1" dirty="0">
                <a:latin typeface="华文楷体" pitchFamily="2" charset="-122"/>
                <a:ea typeface="华文楷体" pitchFamily="2" charset="-122"/>
              </a:rPr>
              <a:t>       如：</a:t>
            </a:r>
            <a:r>
              <a:rPr lang="en-US" altLang="zh-CN" sz="2000" b="1" dirty="0">
                <a:latin typeface="华文楷体" pitchFamily="2" charset="-122"/>
                <a:ea typeface="华文楷体" pitchFamily="2" charset="-122"/>
              </a:rPr>
              <a:t>format long   %15</a:t>
            </a:r>
            <a:r>
              <a:rPr lang="zh-CN" altLang="en-US" sz="2000" b="1" dirty="0">
                <a:latin typeface="华文楷体" pitchFamily="2" charset="-122"/>
                <a:ea typeface="华文楷体" pitchFamily="2" charset="-122"/>
              </a:rPr>
              <a:t>位数字显示</a:t>
            </a:r>
            <a:endParaRPr lang="zh-CN" altLang="en-US" sz="2000" b="1" dirty="0">
              <a:latin typeface="华文楷体" pitchFamily="2" charset="-122"/>
              <a:ea typeface="华文楷体" pitchFamily="2" charset="-122"/>
            </a:endParaRPr>
          </a:p>
          <a:p>
            <a:pPr marL="609600" lvl="0" indent="-609600" eaLnBrk="1" hangingPunct="1">
              <a:lnSpc>
                <a:spcPct val="80000"/>
              </a:lnSpc>
              <a:spcBef>
                <a:spcPct val="45000"/>
              </a:spcBef>
              <a:buFont typeface="Wingdings 2" pitchFamily="18" charset="2"/>
              <a:buChar char=""/>
            </a:pPr>
            <a:r>
              <a:rPr lang="zh-CN" altLang="en-US" sz="2600" b="1" dirty="0">
                <a:solidFill>
                  <a:srgbClr val="0000FF"/>
                </a:solidFill>
                <a:latin typeface="华文楷体" pitchFamily="2" charset="-122"/>
                <a:ea typeface="华文楷体" pitchFamily="2" charset="-122"/>
              </a:rPr>
              <a:t>常见通用命令</a:t>
            </a:r>
            <a:endParaRPr lang="zh-CN" altLang="en-US" sz="2600" b="1" dirty="0">
              <a:solidFill>
                <a:srgbClr val="0000FF"/>
              </a:solidFill>
              <a:latin typeface="华文楷体" pitchFamily="2" charset="-122"/>
              <a:ea typeface="华文楷体" pitchFamily="2" charset="-122"/>
            </a:endParaRPr>
          </a:p>
          <a:p>
            <a:pPr marL="742950" lvl="1" indent="-285750" eaLnBrk="1" hangingPunct="1">
              <a:lnSpc>
                <a:spcPct val="90000"/>
              </a:lnSpc>
              <a:buFont typeface="Wingdings" panose="05000000000000000000" pitchFamily="2" charset="2"/>
              <a:buNone/>
            </a:pPr>
            <a:r>
              <a:rPr lang="zh-CN" altLang="en-US" sz="2000" b="1" dirty="0">
                <a:latin typeface="华文楷体" pitchFamily="2" charset="-122"/>
                <a:ea typeface="华文楷体" pitchFamily="2" charset="-122"/>
              </a:rPr>
              <a:t>命令			含义</a:t>
            </a:r>
            <a:endParaRPr lang="zh-CN" altLang="en-US" sz="2000" b="1" dirty="0">
              <a:latin typeface="华文楷体" pitchFamily="2" charset="-122"/>
              <a:ea typeface="华文楷体" pitchFamily="2" charset="-122"/>
            </a:endParaRPr>
          </a:p>
          <a:p>
            <a:pPr marL="742950" lvl="1" indent="-285750" eaLnBrk="1" hangingPunct="1">
              <a:lnSpc>
                <a:spcPct val="90000"/>
              </a:lnSpc>
              <a:buFont typeface="Wingdings" panose="05000000000000000000" pitchFamily="2" charset="2"/>
              <a:buNone/>
            </a:pPr>
            <a:r>
              <a:rPr lang="en-US" altLang="zh-CN" sz="2000" b="1" dirty="0">
                <a:latin typeface="华文楷体" pitchFamily="2" charset="-122"/>
                <a:ea typeface="华文楷体" pitchFamily="2" charset="-122"/>
              </a:rPr>
              <a:t>clc			</a:t>
            </a:r>
            <a:r>
              <a:rPr lang="zh-CN" altLang="en-US" sz="2000" b="1" dirty="0">
                <a:latin typeface="华文楷体" pitchFamily="2" charset="-122"/>
                <a:ea typeface="华文楷体" pitchFamily="2" charset="-122"/>
              </a:rPr>
              <a:t>清除命令窗口的显示内容</a:t>
            </a:r>
            <a:endParaRPr lang="zh-CN" altLang="en-US" sz="2000" b="1" dirty="0">
              <a:latin typeface="华文楷体" pitchFamily="2" charset="-122"/>
              <a:ea typeface="华文楷体" pitchFamily="2" charset="-122"/>
            </a:endParaRPr>
          </a:p>
          <a:p>
            <a:pPr marL="742950" lvl="1" indent="-285750" eaLnBrk="1" hangingPunct="1">
              <a:lnSpc>
                <a:spcPct val="90000"/>
              </a:lnSpc>
              <a:buFont typeface="Wingdings" panose="05000000000000000000" pitchFamily="2" charset="2"/>
              <a:buNone/>
            </a:pPr>
            <a:r>
              <a:rPr lang="en-US" altLang="zh-CN" sz="2000" b="1" dirty="0">
                <a:latin typeface="华文楷体" pitchFamily="2" charset="-122"/>
                <a:ea typeface="华文楷体" pitchFamily="2" charset="-122"/>
              </a:rPr>
              <a:t>clear		</a:t>
            </a:r>
            <a:r>
              <a:rPr lang="zh-CN" altLang="en-US" sz="2000" b="1" dirty="0">
                <a:latin typeface="华文楷体" pitchFamily="2" charset="-122"/>
                <a:ea typeface="华文楷体" pitchFamily="2" charset="-122"/>
              </a:rPr>
              <a:t>清除</a:t>
            </a:r>
            <a:r>
              <a:rPr lang="en-US" altLang="zh-CN" sz="2000" b="1" dirty="0">
                <a:latin typeface="华文楷体" pitchFamily="2" charset="-122"/>
                <a:ea typeface="华文楷体" pitchFamily="2" charset="-122"/>
              </a:rPr>
              <a:t>Matlab</a:t>
            </a:r>
            <a:r>
              <a:rPr lang="zh-CN" altLang="en-US" sz="2000" b="1" dirty="0">
                <a:latin typeface="华文楷体" pitchFamily="2" charset="-122"/>
                <a:ea typeface="华文楷体" pitchFamily="2" charset="-122"/>
              </a:rPr>
              <a:t>工作空间中保存的变量</a:t>
            </a:r>
            <a:endParaRPr lang="zh-CN" altLang="en-US" sz="2000" b="1" dirty="0">
              <a:latin typeface="华文楷体" pitchFamily="2" charset="-122"/>
              <a:ea typeface="华文楷体" pitchFamily="2" charset="-122"/>
            </a:endParaRPr>
          </a:p>
          <a:p>
            <a:pPr marL="742950" lvl="1" indent="-285750" eaLnBrk="1" hangingPunct="1">
              <a:lnSpc>
                <a:spcPct val="90000"/>
              </a:lnSpc>
              <a:buFont typeface="Wingdings" panose="05000000000000000000" pitchFamily="2" charset="2"/>
              <a:buNone/>
            </a:pPr>
            <a:r>
              <a:rPr lang="en-US" altLang="zh-CN" sz="2000" b="1" dirty="0">
                <a:latin typeface="华文楷体" pitchFamily="2" charset="-122"/>
                <a:ea typeface="华文楷体" pitchFamily="2" charset="-122"/>
              </a:rPr>
              <a:t>who</a:t>
            </a:r>
            <a:r>
              <a:rPr lang="zh-CN" altLang="en-US" sz="2000" b="1" dirty="0">
                <a:latin typeface="华文楷体" pitchFamily="2" charset="-122"/>
                <a:ea typeface="华文楷体" pitchFamily="2" charset="-122"/>
              </a:rPr>
              <a:t>或</a:t>
            </a:r>
            <a:r>
              <a:rPr lang="en-US" altLang="zh-CN" sz="2000" b="1" dirty="0">
                <a:latin typeface="华文楷体" pitchFamily="2" charset="-122"/>
                <a:ea typeface="华文楷体" pitchFamily="2" charset="-122"/>
              </a:rPr>
              <a:t>whos		</a:t>
            </a:r>
            <a:r>
              <a:rPr lang="zh-CN" altLang="en-US" sz="2000" b="1" dirty="0">
                <a:latin typeface="华文楷体" pitchFamily="2" charset="-122"/>
                <a:ea typeface="华文楷体" pitchFamily="2" charset="-122"/>
              </a:rPr>
              <a:t>显示</a:t>
            </a:r>
            <a:r>
              <a:rPr lang="en-US" altLang="zh-CN" sz="2000" b="1" dirty="0">
                <a:latin typeface="华文楷体" pitchFamily="2" charset="-122"/>
                <a:ea typeface="华文楷体" pitchFamily="2" charset="-122"/>
              </a:rPr>
              <a:t>Matlab</a:t>
            </a:r>
            <a:r>
              <a:rPr lang="zh-CN" altLang="en-US" sz="2000" b="1" dirty="0">
                <a:latin typeface="华文楷体" pitchFamily="2" charset="-122"/>
                <a:ea typeface="华文楷体" pitchFamily="2" charset="-122"/>
              </a:rPr>
              <a:t>工作空间中的变量信息</a:t>
            </a:r>
            <a:endParaRPr lang="zh-CN" altLang="en-US" sz="2000" b="1" dirty="0">
              <a:latin typeface="华文楷体" pitchFamily="2" charset="-122"/>
              <a:ea typeface="华文楷体" pitchFamily="2" charset="-122"/>
            </a:endParaRPr>
          </a:p>
          <a:p>
            <a:pPr marL="742950" lvl="1" indent="-285750" eaLnBrk="1" hangingPunct="1">
              <a:lnSpc>
                <a:spcPct val="90000"/>
              </a:lnSpc>
              <a:buFont typeface="Wingdings" panose="05000000000000000000" pitchFamily="2" charset="2"/>
              <a:buNone/>
            </a:pPr>
            <a:r>
              <a:rPr lang="en-US" altLang="zh-CN" sz="2000" b="1" dirty="0">
                <a:latin typeface="华文楷体" pitchFamily="2" charset="-122"/>
                <a:ea typeface="华文楷体" pitchFamily="2" charset="-122"/>
              </a:rPr>
              <a:t>dir			</a:t>
            </a:r>
            <a:r>
              <a:rPr lang="zh-CN" altLang="en-US" sz="2000" b="1" dirty="0">
                <a:latin typeface="华文楷体" pitchFamily="2" charset="-122"/>
                <a:ea typeface="华文楷体" pitchFamily="2" charset="-122"/>
              </a:rPr>
              <a:t>显示当前工作目录的文件和子目录清单</a:t>
            </a:r>
            <a:endParaRPr lang="zh-CN" altLang="en-US" sz="2000" b="1" dirty="0">
              <a:latin typeface="华文楷体" pitchFamily="2" charset="-122"/>
              <a:ea typeface="华文楷体" pitchFamily="2" charset="-122"/>
            </a:endParaRPr>
          </a:p>
          <a:p>
            <a:pPr marL="742950" lvl="1" indent="-285750" eaLnBrk="1" hangingPunct="1">
              <a:lnSpc>
                <a:spcPct val="90000"/>
              </a:lnSpc>
              <a:buFont typeface="Wingdings" panose="05000000000000000000" pitchFamily="2" charset="2"/>
              <a:buNone/>
            </a:pPr>
            <a:r>
              <a:rPr lang="en-US" altLang="zh-CN" sz="2000" b="1" dirty="0">
                <a:latin typeface="华文楷体" pitchFamily="2" charset="-122"/>
                <a:ea typeface="华文楷体" pitchFamily="2" charset="-122"/>
              </a:rPr>
              <a:t>cd			</a:t>
            </a:r>
            <a:r>
              <a:rPr lang="zh-CN" altLang="en-US" sz="2000" b="1" dirty="0">
                <a:latin typeface="华文楷体" pitchFamily="2" charset="-122"/>
                <a:ea typeface="华文楷体" pitchFamily="2" charset="-122"/>
              </a:rPr>
              <a:t>       显示或设置当前工作目录</a:t>
            </a:r>
            <a:endParaRPr lang="zh-CN" altLang="en-US" sz="2000" b="1" dirty="0">
              <a:latin typeface="华文楷体" pitchFamily="2" charset="-122"/>
              <a:ea typeface="华文楷体" pitchFamily="2" charset="-122"/>
            </a:endParaRPr>
          </a:p>
          <a:p>
            <a:pPr marL="742950" lvl="1" indent="-285750" eaLnBrk="1" hangingPunct="1">
              <a:lnSpc>
                <a:spcPct val="90000"/>
              </a:lnSpc>
              <a:buFont typeface="Wingdings" panose="05000000000000000000" pitchFamily="2" charset="2"/>
              <a:buNone/>
            </a:pPr>
            <a:r>
              <a:rPr lang="en-US" altLang="zh-CN" sz="2000" b="1" dirty="0">
                <a:latin typeface="华文楷体" pitchFamily="2" charset="-122"/>
                <a:ea typeface="华文楷体" pitchFamily="2" charset="-122"/>
              </a:rPr>
              <a:t>type	</a:t>
            </a:r>
            <a:r>
              <a:rPr lang="zh-CN" altLang="en-US" sz="2000" b="1" dirty="0">
                <a:latin typeface="华文楷体" pitchFamily="2" charset="-122"/>
                <a:ea typeface="华文楷体" pitchFamily="2" charset="-122"/>
              </a:rPr>
              <a:t>       显示指定</a:t>
            </a:r>
            <a:r>
              <a:rPr lang="en-US" altLang="zh-CN" sz="2000" b="1" dirty="0">
                <a:latin typeface="华文楷体" pitchFamily="2" charset="-122"/>
                <a:ea typeface="华文楷体" pitchFamily="2" charset="-122"/>
              </a:rPr>
              <a:t>m</a:t>
            </a:r>
            <a:r>
              <a:rPr lang="zh-CN" altLang="en-US" sz="2000" b="1" dirty="0">
                <a:latin typeface="华文楷体" pitchFamily="2" charset="-122"/>
                <a:ea typeface="华文楷体" pitchFamily="2" charset="-122"/>
              </a:rPr>
              <a:t>文件的内容</a:t>
            </a:r>
            <a:endParaRPr lang="zh-CN" altLang="en-US" sz="2000" b="1" dirty="0">
              <a:latin typeface="华文楷体" pitchFamily="2" charset="-122"/>
              <a:ea typeface="华文楷体" pitchFamily="2" charset="-122"/>
            </a:endParaRPr>
          </a:p>
          <a:p>
            <a:pPr marL="742950" lvl="1" indent="-285750" eaLnBrk="1" hangingPunct="1">
              <a:lnSpc>
                <a:spcPct val="90000"/>
              </a:lnSpc>
              <a:buFont typeface="Wingdings" panose="05000000000000000000" pitchFamily="2" charset="2"/>
              <a:buNone/>
            </a:pPr>
            <a:r>
              <a:rPr lang="en-US" altLang="zh-CN" sz="2000" b="1" dirty="0">
                <a:latin typeface="华文楷体" pitchFamily="2" charset="-122"/>
                <a:ea typeface="华文楷体" pitchFamily="2" charset="-122"/>
              </a:rPr>
              <a:t>help</a:t>
            </a:r>
            <a:r>
              <a:rPr lang="zh-CN" altLang="en-US" sz="2000" b="1" dirty="0">
                <a:latin typeface="华文楷体" pitchFamily="2" charset="-122"/>
                <a:ea typeface="华文楷体" pitchFamily="2" charset="-122"/>
              </a:rPr>
              <a:t>或</a:t>
            </a:r>
            <a:r>
              <a:rPr lang="en-US" altLang="zh-CN" sz="2000" b="1" dirty="0">
                <a:latin typeface="华文楷体" pitchFamily="2" charset="-122"/>
                <a:ea typeface="华文楷体" pitchFamily="2" charset="-122"/>
              </a:rPr>
              <a:t>doc		</a:t>
            </a:r>
            <a:r>
              <a:rPr lang="zh-CN" altLang="en-US" sz="2000" b="1" dirty="0">
                <a:latin typeface="华文楷体" pitchFamily="2" charset="-122"/>
                <a:ea typeface="华文楷体" pitchFamily="2" charset="-122"/>
              </a:rPr>
              <a:t>获取在线帮助</a:t>
            </a:r>
            <a:endParaRPr lang="zh-CN" altLang="en-US" sz="2000" b="1" dirty="0">
              <a:latin typeface="华文楷体" pitchFamily="2" charset="-122"/>
              <a:ea typeface="华文楷体" pitchFamily="2" charset="-122"/>
            </a:endParaRPr>
          </a:p>
          <a:p>
            <a:pPr marL="742950" lvl="1" indent="-285750" eaLnBrk="1" hangingPunct="1">
              <a:lnSpc>
                <a:spcPct val="90000"/>
              </a:lnSpc>
              <a:buFont typeface="Wingdings" panose="05000000000000000000" pitchFamily="2" charset="2"/>
              <a:buNone/>
            </a:pPr>
            <a:r>
              <a:rPr lang="en-US" altLang="zh-CN" sz="2000" b="1" dirty="0">
                <a:latin typeface="华文楷体" pitchFamily="2" charset="-122"/>
                <a:ea typeface="华文楷体" pitchFamily="2" charset="-122"/>
              </a:rPr>
              <a:t>quit</a:t>
            </a:r>
            <a:r>
              <a:rPr lang="zh-CN" altLang="en-US" sz="2000" b="1" dirty="0">
                <a:latin typeface="华文楷体" pitchFamily="2" charset="-122"/>
                <a:ea typeface="华文楷体" pitchFamily="2" charset="-122"/>
              </a:rPr>
              <a:t>或</a:t>
            </a:r>
            <a:r>
              <a:rPr lang="en-US" altLang="zh-CN" sz="2000" b="1" dirty="0">
                <a:latin typeface="华文楷体" pitchFamily="2" charset="-122"/>
                <a:ea typeface="华文楷体" pitchFamily="2" charset="-122"/>
              </a:rPr>
              <a:t>exit		</a:t>
            </a:r>
            <a:r>
              <a:rPr lang="zh-CN" altLang="en-US" sz="2000" b="1" dirty="0">
                <a:latin typeface="华文楷体" pitchFamily="2" charset="-122"/>
                <a:ea typeface="华文楷体" pitchFamily="2" charset="-122"/>
              </a:rPr>
              <a:t>关闭</a:t>
            </a:r>
            <a:r>
              <a:rPr lang="en-US" altLang="zh-CN" sz="2000" b="1" dirty="0">
                <a:latin typeface="华文楷体" pitchFamily="2" charset="-122"/>
                <a:ea typeface="华文楷体" pitchFamily="2" charset="-122"/>
              </a:rPr>
              <a:t>/</a:t>
            </a:r>
            <a:r>
              <a:rPr lang="zh-CN" altLang="en-US" sz="2000" b="1" dirty="0">
                <a:latin typeface="华文楷体" pitchFamily="2" charset="-122"/>
                <a:ea typeface="华文楷体" pitchFamily="2" charset="-122"/>
              </a:rPr>
              <a:t>推出</a:t>
            </a:r>
            <a:r>
              <a:rPr lang="en-US" altLang="zh-CN" sz="2000" b="1" dirty="0">
                <a:latin typeface="华文楷体" pitchFamily="2" charset="-122"/>
                <a:ea typeface="华文楷体" pitchFamily="2" charset="-122"/>
              </a:rPr>
              <a:t>MATALB</a:t>
            </a:r>
            <a:endParaRPr lang="en-US" altLang="zh-CN" sz="2000" b="1" dirty="0">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73">
                                            <p:txEl>
                                              <p:charRg st="0" end="9"/>
                                            </p:txEl>
                                          </p:spTgt>
                                        </p:tgtEl>
                                        <p:attrNameLst>
                                          <p:attrName>style.visibility</p:attrName>
                                        </p:attrNameLst>
                                      </p:cBhvr>
                                      <p:to>
                                        <p:strVal val="visible"/>
                                      </p:to>
                                    </p:set>
                                    <p:animEffect transition="in" filter="blinds(horizontal)">
                                      <p:cBhvr>
                                        <p:cTn id="7" dur="500"/>
                                        <p:tgtEl>
                                          <p:spTgt spid="32773">
                                            <p:txEl>
                                              <p:charRg st="0"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773">
                                            <p:txEl>
                                              <p:charRg st="9" end="32"/>
                                            </p:txEl>
                                          </p:spTgt>
                                        </p:tgtEl>
                                        <p:attrNameLst>
                                          <p:attrName>style.visibility</p:attrName>
                                        </p:attrNameLst>
                                      </p:cBhvr>
                                      <p:to>
                                        <p:strVal val="visible"/>
                                      </p:to>
                                    </p:set>
                                    <p:animEffect transition="in" filter="blinds(horizontal)">
                                      <p:cBhvr>
                                        <p:cTn id="10" dur="500"/>
                                        <p:tgtEl>
                                          <p:spTgt spid="32773">
                                            <p:txEl>
                                              <p:charRg st="9" end="3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2773">
                                            <p:txEl>
                                              <p:charRg st="32" end="58"/>
                                            </p:txEl>
                                          </p:spTgt>
                                        </p:tgtEl>
                                        <p:attrNameLst>
                                          <p:attrName>style.visibility</p:attrName>
                                        </p:attrNameLst>
                                      </p:cBhvr>
                                      <p:to>
                                        <p:strVal val="visible"/>
                                      </p:to>
                                    </p:set>
                                    <p:animEffect transition="in" filter="blinds(horizontal)">
                                      <p:cBhvr>
                                        <p:cTn id="13" dur="500"/>
                                        <p:tgtEl>
                                          <p:spTgt spid="32773">
                                            <p:txEl>
                                              <p:charRg st="32" end="5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2773">
                                            <p:txEl>
                                              <p:charRg st="58" end="90"/>
                                            </p:txEl>
                                          </p:spTgt>
                                        </p:tgtEl>
                                        <p:attrNameLst>
                                          <p:attrName>style.visibility</p:attrName>
                                        </p:attrNameLst>
                                      </p:cBhvr>
                                      <p:to>
                                        <p:strVal val="visible"/>
                                      </p:to>
                                    </p:set>
                                    <p:animEffect transition="in" filter="blinds(horizontal)">
                                      <p:cBhvr>
                                        <p:cTn id="16" dur="500"/>
                                        <p:tgtEl>
                                          <p:spTgt spid="32773">
                                            <p:txEl>
                                              <p:charRg st="58" end="9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2773">
                                            <p:txEl>
                                              <p:charRg st="90" end="97"/>
                                            </p:txEl>
                                          </p:spTgt>
                                        </p:tgtEl>
                                        <p:attrNameLst>
                                          <p:attrName>style.visibility</p:attrName>
                                        </p:attrNameLst>
                                      </p:cBhvr>
                                      <p:to>
                                        <p:strVal val="visible"/>
                                      </p:to>
                                    </p:set>
                                    <p:animEffect transition="in" filter="blinds(horizontal)">
                                      <p:cBhvr>
                                        <p:cTn id="21" dur="500"/>
                                        <p:tgtEl>
                                          <p:spTgt spid="32773">
                                            <p:txEl>
                                              <p:charRg st="90" end="9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2773">
                                            <p:txEl>
                                              <p:charRg st="97" end="105"/>
                                            </p:txEl>
                                          </p:spTgt>
                                        </p:tgtEl>
                                        <p:attrNameLst>
                                          <p:attrName>style.visibility</p:attrName>
                                        </p:attrNameLst>
                                      </p:cBhvr>
                                      <p:to>
                                        <p:strVal val="visible"/>
                                      </p:to>
                                    </p:set>
                                    <p:animEffect transition="in" filter="blinds(horizontal)">
                                      <p:cBhvr>
                                        <p:cTn id="24" dur="500"/>
                                        <p:tgtEl>
                                          <p:spTgt spid="32773">
                                            <p:txEl>
                                              <p:charRg st="97" end="10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2773">
                                            <p:txEl>
                                              <p:charRg st="105" end="123"/>
                                            </p:txEl>
                                          </p:spTgt>
                                        </p:tgtEl>
                                        <p:attrNameLst>
                                          <p:attrName>style.visibility</p:attrName>
                                        </p:attrNameLst>
                                      </p:cBhvr>
                                      <p:to>
                                        <p:strVal val="visible"/>
                                      </p:to>
                                    </p:set>
                                    <p:animEffect transition="in" filter="blinds(horizontal)">
                                      <p:cBhvr>
                                        <p:cTn id="27" dur="500"/>
                                        <p:tgtEl>
                                          <p:spTgt spid="32773">
                                            <p:txEl>
                                              <p:charRg st="105" end="123"/>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2773">
                                            <p:txEl>
                                              <p:charRg st="123" end="149"/>
                                            </p:txEl>
                                          </p:spTgt>
                                        </p:tgtEl>
                                        <p:attrNameLst>
                                          <p:attrName>style.visibility</p:attrName>
                                        </p:attrNameLst>
                                      </p:cBhvr>
                                      <p:to>
                                        <p:strVal val="visible"/>
                                      </p:to>
                                    </p:set>
                                    <p:animEffect transition="in" filter="blinds(horizontal)">
                                      <p:cBhvr>
                                        <p:cTn id="30" dur="500"/>
                                        <p:tgtEl>
                                          <p:spTgt spid="32773">
                                            <p:txEl>
                                              <p:charRg st="123" end="149"/>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2773">
                                            <p:txEl>
                                              <p:charRg st="149" end="178"/>
                                            </p:txEl>
                                          </p:spTgt>
                                        </p:tgtEl>
                                        <p:attrNameLst>
                                          <p:attrName>style.visibility</p:attrName>
                                        </p:attrNameLst>
                                      </p:cBhvr>
                                      <p:to>
                                        <p:strVal val="visible"/>
                                      </p:to>
                                    </p:set>
                                    <p:animEffect transition="in" filter="blinds(horizontal)">
                                      <p:cBhvr>
                                        <p:cTn id="33" dur="500"/>
                                        <p:tgtEl>
                                          <p:spTgt spid="32773">
                                            <p:txEl>
                                              <p:charRg st="149" end="17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2773">
                                            <p:txEl>
                                              <p:charRg st="178" end="202"/>
                                            </p:txEl>
                                          </p:spTgt>
                                        </p:tgtEl>
                                        <p:attrNameLst>
                                          <p:attrName>style.visibility</p:attrName>
                                        </p:attrNameLst>
                                      </p:cBhvr>
                                      <p:to>
                                        <p:strVal val="visible"/>
                                      </p:to>
                                    </p:set>
                                    <p:animEffect transition="in" filter="blinds(horizontal)">
                                      <p:cBhvr>
                                        <p:cTn id="36" dur="500"/>
                                        <p:tgtEl>
                                          <p:spTgt spid="32773">
                                            <p:txEl>
                                              <p:charRg st="178" end="202"/>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2773">
                                            <p:txEl>
                                              <p:charRg st="202" end="226"/>
                                            </p:txEl>
                                          </p:spTgt>
                                        </p:tgtEl>
                                        <p:attrNameLst>
                                          <p:attrName>style.visibility</p:attrName>
                                        </p:attrNameLst>
                                      </p:cBhvr>
                                      <p:to>
                                        <p:strVal val="visible"/>
                                      </p:to>
                                    </p:set>
                                    <p:animEffect transition="in" filter="blinds(horizontal)">
                                      <p:cBhvr>
                                        <p:cTn id="39" dur="500"/>
                                        <p:tgtEl>
                                          <p:spTgt spid="32773">
                                            <p:txEl>
                                              <p:charRg st="202" end="226"/>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32773">
                                            <p:txEl>
                                              <p:charRg st="226" end="249"/>
                                            </p:txEl>
                                          </p:spTgt>
                                        </p:tgtEl>
                                        <p:attrNameLst>
                                          <p:attrName>style.visibility</p:attrName>
                                        </p:attrNameLst>
                                      </p:cBhvr>
                                      <p:to>
                                        <p:strVal val="visible"/>
                                      </p:to>
                                    </p:set>
                                    <p:animEffect transition="in" filter="blinds(horizontal)">
                                      <p:cBhvr>
                                        <p:cTn id="42" dur="500"/>
                                        <p:tgtEl>
                                          <p:spTgt spid="32773">
                                            <p:txEl>
                                              <p:charRg st="226" end="249"/>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32773">
                                            <p:txEl>
                                              <p:charRg st="249" end="266"/>
                                            </p:txEl>
                                          </p:spTgt>
                                        </p:tgtEl>
                                        <p:attrNameLst>
                                          <p:attrName>style.visibility</p:attrName>
                                        </p:attrNameLst>
                                      </p:cBhvr>
                                      <p:to>
                                        <p:strVal val="visible"/>
                                      </p:to>
                                    </p:set>
                                    <p:animEffect transition="in" filter="blinds(horizontal)">
                                      <p:cBhvr>
                                        <p:cTn id="45" dur="500"/>
                                        <p:tgtEl>
                                          <p:spTgt spid="32773">
                                            <p:txEl>
                                              <p:charRg st="249" end="266"/>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32773">
                                            <p:txEl>
                                              <p:charRg st="266" end="289"/>
                                            </p:txEl>
                                          </p:spTgt>
                                        </p:tgtEl>
                                        <p:attrNameLst>
                                          <p:attrName>style.visibility</p:attrName>
                                        </p:attrNameLst>
                                      </p:cBhvr>
                                      <p:to>
                                        <p:strVal val="visible"/>
                                      </p:to>
                                    </p:set>
                                    <p:animEffect transition="in" filter="blinds(horizontal)">
                                      <p:cBhvr>
                                        <p:cTn id="48" dur="500"/>
                                        <p:tgtEl>
                                          <p:spTgt spid="32773">
                                            <p:txEl>
                                              <p:charRg st="266" end="28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6147" name="页脚占位符 4"/>
          <p:cNvSpPr txBox="1">
            <a:spLocks noGrp="1"/>
          </p:cNvSpPr>
          <p:nvPr/>
        </p:nvSpPr>
        <p:spPr>
          <a:xfrm>
            <a:off x="3952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     3  </a:t>
            </a:r>
            <a:r>
              <a:rPr lang="en-US" altLang="zh-CN" sz="1400" dirty="0">
                <a:solidFill>
                  <a:srgbClr val="45516B"/>
                </a:solidFill>
                <a:latin typeface="Tahoma" panose="020B0604030504040204" pitchFamily="34" charset="0"/>
              </a:rPr>
              <a:t>Matlab programming</a:t>
            </a:r>
            <a:endParaRPr lang="en-US" altLang="zh-CN" sz="1400" dirty="0">
              <a:solidFill>
                <a:srgbClr val="45516B"/>
              </a:solidFill>
              <a:latin typeface="ESSTIXThirteen" pitchFamily="2" charset="0"/>
            </a:endParaRPr>
          </a:p>
        </p:txBody>
      </p:sp>
      <p:sp>
        <p:nvSpPr>
          <p:cNvPr id="6148" name="Rectangle 2"/>
          <p:cNvSpPr/>
          <p:nvPr/>
        </p:nvSpPr>
        <p:spPr>
          <a:xfrm>
            <a:off x="1331913" y="188913"/>
            <a:ext cx="2478087" cy="641350"/>
          </a:xfrm>
          <a:prstGeom prst="rect">
            <a:avLst/>
          </a:prstGeom>
          <a:noFill/>
          <a:ln w="9525">
            <a:noFill/>
          </a:ln>
        </p:spPr>
        <p:txBody>
          <a:bodyPr wrap="none">
            <a:spAutoFit/>
          </a:bodyPr>
          <a:p>
            <a:pPr eaLnBrk="1" hangingPunct="1"/>
            <a:r>
              <a:rPr lang="zh-CN" altLang="en-US" sz="3600" b="1" dirty="0">
                <a:solidFill>
                  <a:srgbClr val="CC0000"/>
                </a:solidFill>
                <a:latin typeface="Times New Roman" panose="02020603050405020304" pitchFamily="18" charset="0"/>
                <a:ea typeface="楷体_GB2312" pitchFamily="1" charset="-122"/>
              </a:rPr>
              <a:t>课程的作用</a:t>
            </a:r>
            <a:endParaRPr lang="zh-CN" altLang="en-US" sz="3600" b="1" dirty="0">
              <a:solidFill>
                <a:srgbClr val="CC0000"/>
              </a:solidFill>
              <a:latin typeface="Times New Roman" panose="02020603050405020304" pitchFamily="18" charset="0"/>
              <a:ea typeface="楷体_GB2312" pitchFamily="1" charset="-122"/>
            </a:endParaRPr>
          </a:p>
        </p:txBody>
      </p:sp>
      <p:sp>
        <p:nvSpPr>
          <p:cNvPr id="6149" name="Rectangle 3"/>
          <p:cNvSpPr/>
          <p:nvPr/>
        </p:nvSpPr>
        <p:spPr>
          <a:xfrm>
            <a:off x="611188" y="1485900"/>
            <a:ext cx="8153400" cy="4659313"/>
          </a:xfrm>
          <a:prstGeom prst="rect">
            <a:avLst/>
          </a:prstGeom>
          <a:noFill/>
          <a:ln w="9525">
            <a:noFill/>
          </a:ln>
        </p:spPr>
        <p:txBody>
          <a:bodyPr>
            <a:spAutoFit/>
          </a:bodyPr>
          <a:p>
            <a:pPr algn="just" eaLnBrk="1" hangingPunct="1">
              <a:lnSpc>
                <a:spcPct val="120000"/>
              </a:lnSpc>
              <a:buFont typeface="Arial" panose="020B0604020202020204" pitchFamily="34" charset="0"/>
              <a:buChar char="•"/>
            </a:pPr>
            <a:r>
              <a:rPr lang="en-US" altLang="zh-CN" sz="2400" b="1" dirty="0">
                <a:solidFill>
                  <a:srgbClr val="000099"/>
                </a:solidFill>
                <a:latin typeface="华文楷体" pitchFamily="2" charset="-122"/>
                <a:ea typeface="华文楷体" pitchFamily="2" charset="-122"/>
              </a:rPr>
              <a:t> </a:t>
            </a:r>
            <a:r>
              <a:rPr lang="zh-CN" altLang="en-US" sz="2400" b="1" dirty="0">
                <a:solidFill>
                  <a:srgbClr val="000099"/>
                </a:solidFill>
                <a:latin typeface="华文楷体" pitchFamily="2" charset="-122"/>
                <a:ea typeface="华文楷体" pitchFamily="2" charset="-122"/>
              </a:rPr>
              <a:t>在欧美各</a:t>
            </a:r>
            <a:r>
              <a:rPr lang="zh-CN" altLang="en-US" sz="2400" b="1" dirty="0">
                <a:solidFill>
                  <a:schemeClr val="hlink"/>
                </a:solidFill>
                <a:latin typeface="华文楷体" pitchFamily="2" charset="-122"/>
                <a:ea typeface="华文楷体" pitchFamily="2" charset="-122"/>
                <a:sym typeface="Arial" panose="020B0604020202020204" pitchFamily="34" charset="0"/>
              </a:rPr>
              <a:t>高等学校</a:t>
            </a:r>
            <a:r>
              <a:rPr lang="zh-CN" altLang="en-US" sz="2400" b="1" dirty="0">
                <a:solidFill>
                  <a:srgbClr val="000099"/>
                </a:solidFill>
                <a:latin typeface="华文楷体" pitchFamily="2" charset="-122"/>
                <a:ea typeface="华文楷体" pitchFamily="2" charset="-122"/>
              </a:rPr>
              <a:t>，</a:t>
            </a:r>
            <a:r>
              <a:rPr lang="en-US" altLang="zh-CN" sz="2400" b="1" dirty="0">
                <a:solidFill>
                  <a:srgbClr val="000099"/>
                </a:solidFill>
                <a:latin typeface="华文楷体" pitchFamily="2" charset="-122"/>
                <a:ea typeface="华文楷体" pitchFamily="2" charset="-122"/>
              </a:rPr>
              <a:t>Matlab</a:t>
            </a:r>
            <a:r>
              <a:rPr lang="zh-CN" altLang="en-US" sz="2400" b="1" dirty="0">
                <a:solidFill>
                  <a:srgbClr val="000099"/>
                </a:solidFill>
                <a:latin typeface="华文楷体" pitchFamily="2" charset="-122"/>
                <a:ea typeface="华文楷体" pitchFamily="2" charset="-122"/>
              </a:rPr>
              <a:t>成为线性代数、自动控制理论、数字信号处理、时间序列分析、动态系统仿真、图像处理等诸多课程的基本教学工具，成为</a:t>
            </a:r>
            <a:r>
              <a:rPr lang="zh-CN" altLang="en-US" sz="2400" b="1" dirty="0">
                <a:solidFill>
                  <a:schemeClr val="hlink"/>
                </a:solidFill>
                <a:latin typeface="华文楷体" pitchFamily="2" charset="-122"/>
                <a:ea typeface="华文楷体" pitchFamily="2" charset="-122"/>
              </a:rPr>
              <a:t>本科生、硕士生和博士生的必须掌握的基本技能。</a:t>
            </a:r>
            <a:endParaRPr lang="zh-CN" altLang="en-US" sz="2400" b="1" dirty="0">
              <a:solidFill>
                <a:schemeClr val="hlink"/>
              </a:solidFill>
              <a:latin typeface="华文楷体" pitchFamily="2" charset="-122"/>
              <a:ea typeface="华文楷体" pitchFamily="2" charset="-122"/>
            </a:endParaRPr>
          </a:p>
          <a:p>
            <a:pPr eaLnBrk="1" hangingPunct="1">
              <a:lnSpc>
                <a:spcPct val="120000"/>
              </a:lnSpc>
            </a:pPr>
            <a:endParaRPr lang="zh-CN" altLang="en-US" sz="2400" b="1" dirty="0">
              <a:solidFill>
                <a:schemeClr val="hlink"/>
              </a:solidFill>
              <a:latin typeface="华文楷体" pitchFamily="2" charset="-122"/>
              <a:ea typeface="华文楷体" pitchFamily="2" charset="-122"/>
            </a:endParaRPr>
          </a:p>
          <a:p>
            <a:pPr algn="just" eaLnBrk="1" hangingPunct="1">
              <a:lnSpc>
                <a:spcPct val="130000"/>
              </a:lnSpc>
              <a:buFont typeface="Arial" panose="020B0604020202020204" pitchFamily="34" charset="0"/>
              <a:buChar char="•"/>
            </a:pPr>
            <a:r>
              <a:rPr lang="zh-CN" altLang="en-US" sz="2400" b="1" dirty="0">
                <a:solidFill>
                  <a:srgbClr val="000099"/>
                </a:solidFill>
                <a:latin typeface="华文楷体" pitchFamily="2" charset="-122"/>
                <a:ea typeface="华文楷体" pitchFamily="2" charset="-122"/>
              </a:rPr>
              <a:t> 在</a:t>
            </a:r>
            <a:r>
              <a:rPr lang="zh-CN" altLang="en-US" sz="2400" b="1" dirty="0">
                <a:solidFill>
                  <a:schemeClr val="hlink"/>
                </a:solidFill>
                <a:latin typeface="华文楷体" pitchFamily="2" charset="-122"/>
                <a:ea typeface="华文楷体" pitchFamily="2" charset="-122"/>
                <a:sym typeface="Arial" panose="020B0604020202020204" pitchFamily="34" charset="0"/>
              </a:rPr>
              <a:t>设计研究单位和工业部门</a:t>
            </a:r>
            <a:r>
              <a:rPr lang="zh-CN" altLang="en-US" sz="2400" b="1" dirty="0">
                <a:solidFill>
                  <a:srgbClr val="000099"/>
                </a:solidFill>
                <a:latin typeface="华文楷体" pitchFamily="2" charset="-122"/>
                <a:ea typeface="华文楷体" pitchFamily="2" charset="-122"/>
              </a:rPr>
              <a:t>，</a:t>
            </a:r>
            <a:r>
              <a:rPr lang="en-US" altLang="zh-CN" sz="2400" b="1" dirty="0">
                <a:solidFill>
                  <a:srgbClr val="000099"/>
                </a:solidFill>
                <a:latin typeface="华文楷体" pitchFamily="2" charset="-122"/>
                <a:ea typeface="华文楷体" pitchFamily="2" charset="-122"/>
              </a:rPr>
              <a:t>Matlab</a:t>
            </a:r>
            <a:r>
              <a:rPr lang="zh-CN" altLang="en-US" sz="2400" b="1" dirty="0">
                <a:solidFill>
                  <a:srgbClr val="000099"/>
                </a:solidFill>
                <a:latin typeface="华文楷体" pitchFamily="2" charset="-122"/>
                <a:ea typeface="华文楷体" pitchFamily="2" charset="-122"/>
              </a:rPr>
              <a:t>已被广泛地用于研究和</a:t>
            </a:r>
            <a:r>
              <a:rPr lang="zh-CN" altLang="en-US" sz="2400" b="1" dirty="0">
                <a:solidFill>
                  <a:schemeClr val="hlink"/>
                </a:solidFill>
                <a:latin typeface="华文楷体" pitchFamily="2" charset="-122"/>
                <a:ea typeface="华文楷体" pitchFamily="2" charset="-122"/>
              </a:rPr>
              <a:t>解决各种具体的工程问题</a:t>
            </a:r>
            <a:r>
              <a:rPr lang="zh-CN" altLang="en-US" sz="2400" b="1" dirty="0">
                <a:solidFill>
                  <a:srgbClr val="000099"/>
                </a:solidFill>
                <a:latin typeface="华文楷体" pitchFamily="2" charset="-122"/>
                <a:ea typeface="华文楷体" pitchFamily="2" charset="-122"/>
              </a:rPr>
              <a:t>。</a:t>
            </a:r>
            <a:endParaRPr lang="zh-CN" altLang="en-US" sz="2400" b="1" dirty="0">
              <a:solidFill>
                <a:srgbClr val="000099"/>
              </a:solidFill>
              <a:latin typeface="华文楷体" pitchFamily="2" charset="-122"/>
              <a:ea typeface="华文楷体" pitchFamily="2" charset="-122"/>
            </a:endParaRPr>
          </a:p>
          <a:p>
            <a:pPr eaLnBrk="1" hangingPunct="1">
              <a:lnSpc>
                <a:spcPct val="130000"/>
              </a:lnSpc>
            </a:pPr>
            <a:endParaRPr lang="zh-CN" altLang="en-US" sz="2400" b="1" dirty="0">
              <a:solidFill>
                <a:srgbClr val="000099"/>
              </a:solidFill>
              <a:latin typeface="华文楷体" pitchFamily="2" charset="-122"/>
              <a:ea typeface="华文楷体" pitchFamily="2" charset="-122"/>
            </a:endParaRPr>
          </a:p>
          <a:p>
            <a:pPr algn="just" eaLnBrk="1" hangingPunct="1">
              <a:lnSpc>
                <a:spcPct val="130000"/>
              </a:lnSpc>
              <a:buFont typeface="Arial" panose="020B0604020202020204" pitchFamily="34" charset="0"/>
              <a:buChar char="•"/>
            </a:pPr>
            <a:r>
              <a:rPr lang="zh-CN" altLang="en-US" sz="2400" b="1" dirty="0">
                <a:solidFill>
                  <a:srgbClr val="000099"/>
                </a:solidFill>
                <a:latin typeface="华文楷体" pitchFamily="2" charset="-122"/>
                <a:ea typeface="华文楷体" pitchFamily="2" charset="-122"/>
              </a:rPr>
              <a:t> 可以预见，</a:t>
            </a:r>
            <a:r>
              <a:rPr lang="en-US" altLang="zh-CN" sz="2400" b="1" dirty="0">
                <a:solidFill>
                  <a:srgbClr val="000099"/>
                </a:solidFill>
                <a:latin typeface="华文楷体" pitchFamily="2" charset="-122"/>
                <a:ea typeface="华文楷体" pitchFamily="2" charset="-122"/>
              </a:rPr>
              <a:t>Matlab</a:t>
            </a:r>
            <a:r>
              <a:rPr lang="zh-CN" altLang="en-US" sz="2400" b="1" dirty="0">
                <a:solidFill>
                  <a:srgbClr val="000099"/>
                </a:solidFill>
                <a:latin typeface="华文楷体" pitchFamily="2" charset="-122"/>
                <a:ea typeface="华文楷体" pitchFamily="2" charset="-122"/>
              </a:rPr>
              <a:t>将在我国科学研究和工程应用中发挥越来越大的作用。</a:t>
            </a:r>
            <a:endParaRPr lang="zh-CN" altLang="en-US" sz="2400" b="1" dirty="0">
              <a:solidFill>
                <a:srgbClr val="000099"/>
              </a:solidFill>
              <a:latin typeface="华文楷体" pitchFamily="2" charset="-122"/>
              <a:ea typeface="华文楷体" pitchFamily="2" charset="-122"/>
            </a:endParaRPr>
          </a:p>
        </p:txBody>
      </p:sp>
      <p:pic>
        <p:nvPicPr>
          <p:cNvPr id="6150" name="Picture 4" descr="logo1"/>
          <p:cNvPicPr>
            <a:picLocks noChangeAspect="1"/>
          </p:cNvPicPr>
          <p:nvPr/>
        </p:nvPicPr>
        <p:blipFill>
          <a:blip r:embed="rId1"/>
          <a:stretch>
            <a:fillRect/>
          </a:stretch>
        </p:blipFill>
        <p:spPr>
          <a:xfrm>
            <a:off x="8101013" y="288925"/>
            <a:ext cx="533400" cy="476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149">
                                            <p:txEl>
                                              <p:charRg st="0" end="93"/>
                                            </p:txEl>
                                          </p:spTgt>
                                        </p:tgtEl>
                                        <p:attrNameLst>
                                          <p:attrName>style.visibility</p:attrName>
                                        </p:attrNameLst>
                                      </p:cBhvr>
                                      <p:to>
                                        <p:strVal val="visible"/>
                                      </p:to>
                                    </p:set>
                                    <p:animEffect transition="in" filter="wipe(up)">
                                      <p:cBhvr>
                                        <p:cTn id="13" dur="500"/>
                                        <p:tgtEl>
                                          <p:spTgt spid="6149">
                                            <p:txEl>
                                              <p:charRg st="0" end="9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149">
                                            <p:txEl>
                                              <p:charRg st="94" end="137"/>
                                            </p:txEl>
                                          </p:spTgt>
                                        </p:tgtEl>
                                        <p:attrNameLst>
                                          <p:attrName>style.visibility</p:attrName>
                                        </p:attrNameLst>
                                      </p:cBhvr>
                                      <p:to>
                                        <p:strVal val="visible"/>
                                      </p:to>
                                    </p:set>
                                    <p:animEffect transition="in" filter="wipe(up)">
                                      <p:cBhvr>
                                        <p:cTn id="18" dur="500"/>
                                        <p:tgtEl>
                                          <p:spTgt spid="6149">
                                            <p:txEl>
                                              <p:charRg st="94" end="13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149">
                                            <p:txEl>
                                              <p:charRg st="138" end="175"/>
                                            </p:txEl>
                                          </p:spTgt>
                                        </p:tgtEl>
                                        <p:attrNameLst>
                                          <p:attrName>style.visibility</p:attrName>
                                        </p:attrNameLst>
                                      </p:cBhvr>
                                      <p:to>
                                        <p:strVal val="visible"/>
                                      </p:to>
                                    </p:set>
                                    <p:animEffect transition="in" filter="wipe(up)">
                                      <p:cBhvr>
                                        <p:cTn id="23" dur="500"/>
                                        <p:tgtEl>
                                          <p:spTgt spid="6149">
                                            <p:txEl>
                                              <p:charRg st="138" end="17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33795" name="页脚占位符 2"/>
          <p:cNvSpPr txBox="1">
            <a:spLocks noGrp="1"/>
          </p:cNvSpPr>
          <p:nvPr/>
        </p:nvSpPr>
        <p:spPr>
          <a:xfrm>
            <a:off x="539750"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30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33796" name="Picture 2"/>
          <p:cNvPicPr>
            <a:picLocks noChangeAspect="1"/>
          </p:cNvPicPr>
          <p:nvPr/>
        </p:nvPicPr>
        <p:blipFill>
          <a:blip r:embed="rId1"/>
          <a:stretch>
            <a:fillRect/>
          </a:stretch>
        </p:blipFill>
        <p:spPr>
          <a:xfrm>
            <a:off x="1150938" y="1196975"/>
            <a:ext cx="7165975" cy="4922838"/>
          </a:xfrm>
          <a:prstGeom prst="rect">
            <a:avLst/>
          </a:prstGeom>
          <a:noFill/>
          <a:ln w="9525">
            <a:noFill/>
          </a:ln>
        </p:spPr>
      </p:pic>
      <p:sp>
        <p:nvSpPr>
          <p:cNvPr id="33797" name="Oval 3"/>
          <p:cNvSpPr/>
          <p:nvPr/>
        </p:nvSpPr>
        <p:spPr>
          <a:xfrm>
            <a:off x="2195513" y="3789363"/>
            <a:ext cx="900112" cy="288925"/>
          </a:xfrm>
          <a:prstGeom prst="ellipse">
            <a:avLst/>
          </a:prstGeom>
          <a:solidFill>
            <a:schemeClr val="bg1">
              <a:alpha val="0"/>
            </a:schemeClr>
          </a:solidFill>
          <a:ln w="25400" cap="flat" cmpd="sng">
            <a:solidFill>
              <a:schemeClr val="hlink"/>
            </a:solidFill>
            <a:prstDash val="solid"/>
            <a:headEnd type="none" w="med" len="med"/>
            <a:tailEnd type="none" w="med" len="med"/>
          </a:ln>
        </p:spPr>
        <p:txBody>
          <a:bodyPr wrap="none" anchor="ctr" anchorCtr="0"/>
          <a:p>
            <a:pPr eaLnBrk="1" hangingPunct="1">
              <a:spcBef>
                <a:spcPct val="20000"/>
              </a:spcBef>
              <a:buFont typeface="Wingdings" panose="05000000000000000000" pitchFamily="2" charset="2"/>
              <a:buChar char="n"/>
            </a:pPr>
            <a:endParaRPr lang="zh-CN" altLang="en-US" dirty="0">
              <a:latin typeface="Tahoma" panose="020B0604030504040204" pitchFamily="34" charset="0"/>
            </a:endParaRPr>
          </a:p>
        </p:txBody>
      </p:sp>
      <p:sp>
        <p:nvSpPr>
          <p:cNvPr id="33798" name="AutoShape 4"/>
          <p:cNvSpPr/>
          <p:nvPr/>
        </p:nvSpPr>
        <p:spPr>
          <a:xfrm>
            <a:off x="1763713" y="2960688"/>
            <a:ext cx="1260475" cy="360362"/>
          </a:xfrm>
          <a:prstGeom prst="borderCallout2">
            <a:avLst>
              <a:gd name="adj1" fmla="val 31718"/>
              <a:gd name="adj2" fmla="val 106046"/>
              <a:gd name="adj3" fmla="val 31718"/>
              <a:gd name="adj4" fmla="val 106296"/>
              <a:gd name="adj5" fmla="val 255949"/>
              <a:gd name="adj6" fmla="val 107306"/>
            </a:avLst>
          </a:prstGeom>
          <a:solidFill>
            <a:schemeClr val="bg1"/>
          </a:solidFill>
          <a:ln w="9525" cap="flat" cmpd="sng">
            <a:solidFill>
              <a:srgbClr val="800080"/>
            </a:solidFill>
            <a:prstDash val="solid"/>
            <a:miter/>
            <a:headEnd type="none" w="med" len="med"/>
            <a:tailEnd type="none" w="med" len="med"/>
          </a:ln>
        </p:spPr>
        <p:txBody>
          <a:bodyPr/>
          <a:p>
            <a:pPr algn="ctr" eaLnBrk="1" hangingPunct="1">
              <a:spcBef>
                <a:spcPct val="20000"/>
              </a:spcBef>
            </a:pPr>
            <a:r>
              <a:rPr lang="zh-CN" altLang="en-US" b="1" dirty="0">
                <a:solidFill>
                  <a:srgbClr val="490092"/>
                </a:solidFill>
                <a:latin typeface="Tahoma" panose="020B0604030504040204" pitchFamily="34" charset="0"/>
              </a:rPr>
              <a:t>工作空间</a:t>
            </a:r>
            <a:endParaRPr lang="zh-CN" altLang="en-US" b="1" dirty="0">
              <a:solidFill>
                <a:srgbClr val="490092"/>
              </a:solidFill>
              <a:latin typeface="Tahoma" panose="020B0604030504040204" pitchFamily="34" charset="0"/>
            </a:endParaRPr>
          </a:p>
        </p:txBody>
      </p:sp>
      <p:sp>
        <p:nvSpPr>
          <p:cNvPr id="33799" name="Rectangle 2"/>
          <p:cNvSpPr>
            <a:spLocks noGrp="1"/>
          </p:cNvSpPr>
          <p:nvPr/>
        </p:nvSpPr>
        <p:spPr>
          <a:xfrm>
            <a:off x="1116013" y="0"/>
            <a:ext cx="7793037" cy="982663"/>
          </a:xfrm>
          <a:prstGeom prst="rect">
            <a:avLst/>
          </a:prstGeom>
          <a:noFill/>
          <a:ln w="9525">
            <a:noFill/>
          </a:ln>
        </p:spPr>
        <p:txBody>
          <a:bodyPr bIns="91440" anchor="b" anchorCtr="0"/>
          <a:p>
            <a:pPr marL="838200" indent="-838200" eaLnBrk="1" hangingPunct="1"/>
            <a:r>
              <a:rPr lang="zh-CN" altLang="en-US" sz="3600" b="1" dirty="0">
                <a:solidFill>
                  <a:srgbClr val="4D009A"/>
                </a:solidFill>
                <a:latin typeface="华文楷体" pitchFamily="2" charset="-122"/>
                <a:ea typeface="华文楷体" pitchFamily="2" charset="-122"/>
                <a:sym typeface="Arial" panose="020B0604020202020204" pitchFamily="34" charset="0"/>
              </a:rPr>
              <a:t>2.3 工作空间</a:t>
            </a:r>
            <a:endParaRPr lang="zh-CN" altLang="en-US" sz="3600" b="1" dirty="0">
              <a:solidFill>
                <a:srgbClr val="4D009A"/>
              </a:solidFill>
              <a:latin typeface="华文楷体" pitchFamily="2" charset="-122"/>
              <a:ea typeface="华文楷体" pitchFamily="2" charset="-122"/>
              <a:sym typeface="Arial" panose="020B0604020202020204" pitchFamily="34" charset="0"/>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idx="4294967295"/>
          </p:nvPr>
        </p:nvSpPr>
        <p:spPr>
          <a:xfrm>
            <a:off x="111601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2.3 工作空间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3481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34820" name="页脚占位符 4"/>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31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34821" name="Rectangle 3"/>
          <p:cNvSpPr>
            <a:spLocks noGrp="1"/>
          </p:cNvSpPr>
          <p:nvPr>
            <p:ph sz="quarter" idx="1"/>
          </p:nvPr>
        </p:nvSpPr>
        <p:spPr>
          <a:xfrm>
            <a:off x="827088" y="1341438"/>
            <a:ext cx="7561262"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30000"/>
              </a:lnSpc>
            </a:pPr>
            <a:r>
              <a:rPr lang="zh-CN" altLang="en-US" sz="2600" b="1" dirty="0">
                <a:solidFill>
                  <a:srgbClr val="0000FF"/>
                </a:solidFill>
                <a:latin typeface="华文楷体" pitchFamily="2" charset="-122"/>
                <a:ea typeface="华文楷体" pitchFamily="2" charset="-122"/>
              </a:rPr>
              <a:t>查看工作空间内存变量，可以由</a:t>
            </a:r>
            <a:r>
              <a:rPr lang="en-US" altLang="zh-CN" sz="2600" b="1" dirty="0">
                <a:solidFill>
                  <a:srgbClr val="0000FF"/>
                </a:solidFill>
                <a:latin typeface="华文楷体" pitchFamily="2" charset="-122"/>
                <a:ea typeface="华文楷体" pitchFamily="2" charset="-122"/>
              </a:rPr>
              <a:t>who</a:t>
            </a:r>
            <a:r>
              <a:rPr lang="zh-CN" altLang="en-US" sz="2600" b="1" dirty="0">
                <a:solidFill>
                  <a:srgbClr val="0000FF"/>
                </a:solidFill>
                <a:latin typeface="华文楷体" pitchFamily="2" charset="-122"/>
                <a:ea typeface="华文楷体" pitchFamily="2" charset="-122"/>
              </a:rPr>
              <a:t>、</a:t>
            </a:r>
            <a:r>
              <a:rPr lang="en-US" altLang="zh-CN" sz="2600" b="1" dirty="0">
                <a:solidFill>
                  <a:srgbClr val="0000FF"/>
                </a:solidFill>
                <a:latin typeface="华文楷体" pitchFamily="2" charset="-122"/>
                <a:ea typeface="华文楷体" pitchFamily="2" charset="-122"/>
              </a:rPr>
              <a:t>whos </a:t>
            </a:r>
            <a:r>
              <a:rPr lang="zh-CN" altLang="en-US" sz="2600" b="1" dirty="0">
                <a:solidFill>
                  <a:srgbClr val="0000FF"/>
                </a:solidFill>
                <a:latin typeface="华文楷体" pitchFamily="2" charset="-122"/>
                <a:ea typeface="华文楷体" pitchFamily="2" charset="-122"/>
              </a:rPr>
              <a:t>。</a:t>
            </a:r>
            <a:endParaRPr lang="zh-CN" altLang="en-US" sz="2600" b="1" dirty="0">
              <a:solidFill>
                <a:srgbClr val="0000FF"/>
              </a:solidFill>
              <a:latin typeface="华文楷体" pitchFamily="2" charset="-122"/>
              <a:ea typeface="华文楷体" pitchFamily="2" charset="-122"/>
            </a:endParaRPr>
          </a:p>
          <a:p>
            <a:pPr lvl="0" algn="just" eaLnBrk="1" hangingPunct="1">
              <a:lnSpc>
                <a:spcPct val="130000"/>
              </a:lnSpc>
            </a:pPr>
            <a:r>
              <a:rPr lang="zh-CN" altLang="en-US" sz="2600" b="1" dirty="0">
                <a:solidFill>
                  <a:srgbClr val="0000FF"/>
                </a:solidFill>
                <a:latin typeface="华文楷体" pitchFamily="2" charset="-122"/>
                <a:ea typeface="华文楷体" pitchFamily="2" charset="-122"/>
              </a:rPr>
              <a:t>命名新变量。</a:t>
            </a:r>
            <a:endParaRPr lang="zh-CN" altLang="en-US" sz="2600" b="1" dirty="0">
              <a:solidFill>
                <a:srgbClr val="0000FF"/>
              </a:solidFill>
              <a:latin typeface="华文楷体" pitchFamily="2" charset="-122"/>
              <a:ea typeface="华文楷体" pitchFamily="2" charset="-122"/>
            </a:endParaRPr>
          </a:p>
          <a:p>
            <a:pPr lvl="0" algn="just" eaLnBrk="1" hangingPunct="1">
              <a:lnSpc>
                <a:spcPct val="130000"/>
              </a:lnSpc>
            </a:pPr>
            <a:r>
              <a:rPr lang="zh-CN" altLang="en-US" sz="2600" b="1" dirty="0">
                <a:solidFill>
                  <a:srgbClr val="0000FF"/>
                </a:solidFill>
                <a:latin typeface="华文楷体" pitchFamily="2" charset="-122"/>
                <a:ea typeface="华文楷体" pitchFamily="2" charset="-122"/>
              </a:rPr>
              <a:t>修改变量名</a:t>
            </a:r>
            <a:endParaRPr lang="zh-CN" altLang="en-US" sz="2600" b="1" dirty="0">
              <a:solidFill>
                <a:srgbClr val="0000FF"/>
              </a:solidFill>
              <a:latin typeface="华文楷体" pitchFamily="2" charset="-122"/>
              <a:ea typeface="华文楷体" pitchFamily="2" charset="-122"/>
            </a:endParaRPr>
          </a:p>
          <a:p>
            <a:pPr lvl="0" algn="just" eaLnBrk="1" hangingPunct="1">
              <a:lnSpc>
                <a:spcPct val="130000"/>
              </a:lnSpc>
            </a:pPr>
            <a:r>
              <a:rPr lang="zh-CN" altLang="en-US" sz="2600" b="1" dirty="0">
                <a:solidFill>
                  <a:srgbClr val="0000FF"/>
                </a:solidFill>
                <a:latin typeface="华文楷体" pitchFamily="2" charset="-122"/>
                <a:ea typeface="华文楷体" pitchFamily="2" charset="-122"/>
              </a:rPr>
              <a:t>删除变量</a:t>
            </a:r>
            <a:endParaRPr lang="zh-CN" altLang="en-US" sz="2600" b="1" dirty="0">
              <a:solidFill>
                <a:srgbClr val="0000FF"/>
              </a:solidFill>
              <a:latin typeface="华文楷体" pitchFamily="2" charset="-122"/>
              <a:ea typeface="华文楷体" pitchFamily="2" charset="-122"/>
            </a:endParaRPr>
          </a:p>
          <a:p>
            <a:pPr lvl="0" algn="just" eaLnBrk="1" hangingPunct="1">
              <a:lnSpc>
                <a:spcPct val="130000"/>
              </a:lnSpc>
            </a:pPr>
            <a:r>
              <a:rPr lang="zh-CN" altLang="en-US" sz="2600" b="1" dirty="0">
                <a:solidFill>
                  <a:srgbClr val="0000FF"/>
                </a:solidFill>
                <a:latin typeface="华文楷体" pitchFamily="2" charset="-122"/>
                <a:ea typeface="华文楷体" pitchFamily="2" charset="-122"/>
              </a:rPr>
              <a:t>绘图</a:t>
            </a:r>
            <a:endParaRPr lang="zh-CN" altLang="en-US" sz="2600" b="1" dirty="0">
              <a:solidFill>
                <a:srgbClr val="0000FF"/>
              </a:solidFill>
              <a:latin typeface="华文楷体" pitchFamily="2" charset="-122"/>
              <a:ea typeface="华文楷体" pitchFamily="2" charset="-122"/>
            </a:endParaRPr>
          </a:p>
          <a:p>
            <a:pPr lvl="0" algn="just" eaLnBrk="1" hangingPunct="1">
              <a:lnSpc>
                <a:spcPct val="130000"/>
              </a:lnSpc>
            </a:pPr>
            <a:r>
              <a:rPr lang="zh-CN" altLang="en-US" sz="2600" b="1" dirty="0">
                <a:solidFill>
                  <a:srgbClr val="0000FF"/>
                </a:solidFill>
                <a:latin typeface="华文楷体" pitchFamily="2" charset="-122"/>
                <a:ea typeface="华文楷体" pitchFamily="2" charset="-122"/>
              </a:rPr>
              <a:t>保存变量数据</a:t>
            </a:r>
            <a:endParaRPr lang="zh-CN" altLang="en-US" sz="2600" b="1" dirty="0">
              <a:solidFill>
                <a:srgbClr val="0000FF"/>
              </a:solidFill>
              <a:latin typeface="华文楷体" pitchFamily="2" charset="-122"/>
              <a:ea typeface="华文楷体" pitchFamily="2" charset="-122"/>
            </a:endParaRPr>
          </a:p>
          <a:p>
            <a:pPr lvl="0" algn="just" eaLnBrk="1" hangingPunct="1">
              <a:lnSpc>
                <a:spcPct val="130000"/>
              </a:lnSpc>
            </a:pPr>
            <a:r>
              <a:rPr lang="zh-CN" altLang="en-US" sz="2600" b="1" dirty="0">
                <a:solidFill>
                  <a:srgbClr val="0000FF"/>
                </a:solidFill>
                <a:latin typeface="华文楷体" pitchFamily="2" charset="-122"/>
                <a:ea typeface="华文楷体" pitchFamily="2" charset="-122"/>
              </a:rPr>
              <a:t>装入数据</a:t>
            </a:r>
            <a:endParaRPr lang="zh-CN" altLang="en-US" sz="2600" b="1" dirty="0">
              <a:solidFill>
                <a:srgbClr val="0000FF"/>
              </a:solidFill>
              <a:latin typeface="华文楷体" pitchFamily="2" charset="-122"/>
              <a:ea typeface="华文楷体" pitchFamily="2" charset="-122"/>
            </a:endParaRPr>
          </a:p>
          <a:p>
            <a:pPr lvl="0" eaLnBrk="1" hangingPunct="1"/>
            <a:endParaRPr lang="en-US" altLang="zh-CN" sz="2600" b="1" dirty="0">
              <a:solidFill>
                <a:srgbClr val="0000FF"/>
              </a:solidFill>
              <a:latin typeface="华文楷体" pitchFamily="2" charset="-122"/>
              <a:ea typeface="华文楷体" pitchFamily="2" charset="-122"/>
            </a:endParaRPr>
          </a:p>
        </p:txBody>
      </p:sp>
      <p:pic>
        <p:nvPicPr>
          <p:cNvPr id="34822" name="Picture 4"/>
          <p:cNvPicPr>
            <a:picLocks noChangeAspect="1"/>
          </p:cNvPicPr>
          <p:nvPr/>
        </p:nvPicPr>
        <p:blipFill>
          <a:blip r:embed="rId1"/>
          <a:stretch>
            <a:fillRect/>
          </a:stretch>
        </p:blipFill>
        <p:spPr>
          <a:xfrm>
            <a:off x="4067175" y="2565400"/>
            <a:ext cx="4392613" cy="30321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21">
                                            <p:txEl>
                                              <p:charRg st="0" end="25"/>
                                            </p:txEl>
                                          </p:spTgt>
                                        </p:tgtEl>
                                        <p:attrNameLst>
                                          <p:attrName>style.visibility</p:attrName>
                                        </p:attrNameLst>
                                      </p:cBhvr>
                                      <p:to>
                                        <p:strVal val="visible"/>
                                      </p:to>
                                    </p:set>
                                    <p:animEffect transition="in" filter="blinds(horizontal)">
                                      <p:cBhvr>
                                        <p:cTn id="7" dur="500"/>
                                        <p:tgtEl>
                                          <p:spTgt spid="34821">
                                            <p:txEl>
                                              <p:charRg st="0" end="2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4821">
                                            <p:txEl>
                                              <p:charRg st="25" end="32"/>
                                            </p:txEl>
                                          </p:spTgt>
                                        </p:tgtEl>
                                        <p:attrNameLst>
                                          <p:attrName>style.visibility</p:attrName>
                                        </p:attrNameLst>
                                      </p:cBhvr>
                                      <p:to>
                                        <p:strVal val="visible"/>
                                      </p:to>
                                    </p:set>
                                    <p:animEffect transition="in" filter="blinds(horizontal)">
                                      <p:cBhvr>
                                        <p:cTn id="10" dur="500"/>
                                        <p:tgtEl>
                                          <p:spTgt spid="34821">
                                            <p:txEl>
                                              <p:charRg st="25" end="3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4821">
                                            <p:txEl>
                                              <p:charRg st="32" end="38"/>
                                            </p:txEl>
                                          </p:spTgt>
                                        </p:tgtEl>
                                        <p:attrNameLst>
                                          <p:attrName>style.visibility</p:attrName>
                                        </p:attrNameLst>
                                      </p:cBhvr>
                                      <p:to>
                                        <p:strVal val="visible"/>
                                      </p:to>
                                    </p:set>
                                    <p:animEffect transition="in" filter="blinds(horizontal)">
                                      <p:cBhvr>
                                        <p:cTn id="13" dur="500"/>
                                        <p:tgtEl>
                                          <p:spTgt spid="34821">
                                            <p:txEl>
                                              <p:charRg st="32" end="3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4821">
                                            <p:txEl>
                                              <p:charRg st="38" end="43"/>
                                            </p:txEl>
                                          </p:spTgt>
                                        </p:tgtEl>
                                        <p:attrNameLst>
                                          <p:attrName>style.visibility</p:attrName>
                                        </p:attrNameLst>
                                      </p:cBhvr>
                                      <p:to>
                                        <p:strVal val="visible"/>
                                      </p:to>
                                    </p:set>
                                    <p:animEffect transition="in" filter="blinds(horizontal)">
                                      <p:cBhvr>
                                        <p:cTn id="16" dur="500"/>
                                        <p:tgtEl>
                                          <p:spTgt spid="34821">
                                            <p:txEl>
                                              <p:charRg st="38" end="4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4821">
                                            <p:txEl>
                                              <p:charRg st="43" end="46"/>
                                            </p:txEl>
                                          </p:spTgt>
                                        </p:tgtEl>
                                        <p:attrNameLst>
                                          <p:attrName>style.visibility</p:attrName>
                                        </p:attrNameLst>
                                      </p:cBhvr>
                                      <p:to>
                                        <p:strVal val="visible"/>
                                      </p:to>
                                    </p:set>
                                    <p:animEffect transition="in" filter="blinds(horizontal)">
                                      <p:cBhvr>
                                        <p:cTn id="19" dur="500"/>
                                        <p:tgtEl>
                                          <p:spTgt spid="34821">
                                            <p:txEl>
                                              <p:charRg st="43" end="4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4821">
                                            <p:txEl>
                                              <p:charRg st="46" end="53"/>
                                            </p:txEl>
                                          </p:spTgt>
                                        </p:tgtEl>
                                        <p:attrNameLst>
                                          <p:attrName>style.visibility</p:attrName>
                                        </p:attrNameLst>
                                      </p:cBhvr>
                                      <p:to>
                                        <p:strVal val="visible"/>
                                      </p:to>
                                    </p:set>
                                    <p:animEffect transition="in" filter="blinds(horizontal)">
                                      <p:cBhvr>
                                        <p:cTn id="22" dur="500"/>
                                        <p:tgtEl>
                                          <p:spTgt spid="34821">
                                            <p:txEl>
                                              <p:charRg st="46" end="5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4821">
                                            <p:txEl>
                                              <p:charRg st="53" end="58"/>
                                            </p:txEl>
                                          </p:spTgt>
                                        </p:tgtEl>
                                        <p:attrNameLst>
                                          <p:attrName>style.visibility</p:attrName>
                                        </p:attrNameLst>
                                      </p:cBhvr>
                                      <p:to>
                                        <p:strVal val="visible"/>
                                      </p:to>
                                    </p:set>
                                    <p:animEffect transition="in" filter="blinds(horizontal)">
                                      <p:cBhvr>
                                        <p:cTn id="25" dur="500"/>
                                        <p:tgtEl>
                                          <p:spTgt spid="34821">
                                            <p:txEl>
                                              <p:charRg st="53" end="5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4822"/>
                                        </p:tgtEl>
                                        <p:attrNameLst>
                                          <p:attrName>style.visibility</p:attrName>
                                        </p:attrNameLst>
                                      </p:cBhvr>
                                      <p:to>
                                        <p:strVal val="visible"/>
                                      </p:to>
                                    </p:set>
                                    <p:animEffect transition="in" filter="blinds(horizontal)">
                                      <p:cBhvr>
                                        <p:cTn id="30" dur="500"/>
                                        <p:tgtEl>
                                          <p:spTgt spid="34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title" idx="4294967295"/>
          </p:nvPr>
        </p:nvSpPr>
        <p:spPr>
          <a:xfrm>
            <a:off x="111601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2.4 历史窗口</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3584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35844" name="页脚占位符 4"/>
          <p:cNvSpPr txBox="1">
            <a:spLocks noGrp="1"/>
          </p:cNvSpPr>
          <p:nvPr/>
        </p:nvSpPr>
        <p:spPr>
          <a:xfrm>
            <a:off x="539750"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32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35845" name="Rectangle 3"/>
          <p:cNvSpPr/>
          <p:nvPr/>
        </p:nvSpPr>
        <p:spPr>
          <a:xfrm>
            <a:off x="755650" y="1341438"/>
            <a:ext cx="7200900" cy="3776662"/>
          </a:xfrm>
          <a:prstGeom prst="rect">
            <a:avLst/>
          </a:prstGeom>
          <a:noFill/>
          <a:ln w="9525">
            <a:noFill/>
          </a:ln>
        </p:spPr>
        <p:txBody>
          <a:bodyPr anchor="ctr" anchorCtr="0">
            <a:spAutoFit/>
          </a:bodyPr>
          <a:p>
            <a:pPr algn="just" eaLnBrk="1" hangingPunct="1">
              <a:lnSpc>
                <a:spcPct val="110000"/>
              </a:lnSpc>
              <a:buFont typeface="Wingdings" panose="05000000000000000000" pitchFamily="2" charset="2"/>
              <a:buChar char="n"/>
            </a:pPr>
            <a:r>
              <a:rPr lang="zh-CN" altLang="en-US" sz="2600" b="1" dirty="0">
                <a:solidFill>
                  <a:srgbClr val="0000FF"/>
                </a:solidFill>
                <a:latin typeface="华文楷体" pitchFamily="2" charset="-122"/>
                <a:ea typeface="华文楷体" pitchFamily="2" charset="-122"/>
                <a:sym typeface="Arial" panose="020B0604020202020204" pitchFamily="34" charset="0"/>
              </a:rPr>
              <a:t>历史窗口：</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lnSpc>
                <a:spcPct val="110000"/>
              </a:lnSpc>
              <a:buFont typeface="Wingdings" panose="05000000000000000000" pitchFamily="2" charset="2"/>
              <a:buChar char="n"/>
            </a:pPr>
            <a:r>
              <a:rPr lang="zh-CN" altLang="en-US" sz="2400" b="1" dirty="0">
                <a:latin typeface="华文楷体" pitchFamily="2" charset="-122"/>
                <a:ea typeface="华文楷体" pitchFamily="2" charset="-122"/>
              </a:rPr>
              <a:t>首先</a:t>
            </a:r>
            <a:r>
              <a:rPr lang="zh-CN" altLang="en-US" sz="2400" b="1" dirty="0">
                <a:solidFill>
                  <a:srgbClr val="0000FF"/>
                </a:solidFill>
                <a:latin typeface="华文楷体" pitchFamily="2" charset="-122"/>
                <a:ea typeface="华文楷体" pitchFamily="2" charset="-122"/>
              </a:rPr>
              <a:t>记录每次启动时间</a:t>
            </a:r>
            <a:endParaRPr lang="zh-CN" altLang="en-US" sz="2400" b="1" dirty="0">
              <a:solidFill>
                <a:srgbClr val="0000FF"/>
              </a:solidFill>
              <a:latin typeface="华文楷体" pitchFamily="2" charset="-122"/>
              <a:ea typeface="华文楷体" pitchFamily="2" charset="-122"/>
            </a:endParaRPr>
          </a:p>
          <a:p>
            <a:pPr lvl="1" algn="just" eaLnBrk="1" hangingPunct="1">
              <a:lnSpc>
                <a:spcPct val="110000"/>
              </a:lnSpc>
              <a:buFont typeface="Wingdings" panose="05000000000000000000" pitchFamily="2" charset="2"/>
              <a:buChar char="n"/>
            </a:pPr>
            <a:r>
              <a:rPr lang="zh-CN" altLang="en-US" sz="2400" b="1" dirty="0">
                <a:latin typeface="华文楷体" pitchFamily="2" charset="-122"/>
                <a:ea typeface="华文楷体" pitchFamily="2" charset="-122"/>
              </a:rPr>
              <a:t>并</a:t>
            </a:r>
            <a:r>
              <a:rPr lang="zh-CN" altLang="en-US" sz="2400" b="1" dirty="0">
                <a:solidFill>
                  <a:srgbClr val="0000FF"/>
                </a:solidFill>
                <a:latin typeface="华文楷体" pitchFamily="2" charset="-122"/>
                <a:ea typeface="华文楷体" pitchFamily="2" charset="-122"/>
              </a:rPr>
              <a:t>记录在命令窗口输入命令，</a:t>
            </a:r>
            <a:r>
              <a:rPr lang="zh-CN" altLang="en-US" sz="2400" b="1" dirty="0">
                <a:latin typeface="华文楷体" pitchFamily="2" charset="-122"/>
                <a:ea typeface="华文楷体" pitchFamily="2" charset="-122"/>
              </a:rPr>
              <a:t>此次运行期间，输入的所有命令被记录为一组，并以此次启动时间为标志。</a:t>
            </a:r>
            <a:endParaRPr lang="zh-CN" altLang="en-US" sz="2400" b="1" dirty="0">
              <a:latin typeface="华文楷体" pitchFamily="2" charset="-122"/>
              <a:ea typeface="华文楷体" pitchFamily="2" charset="-122"/>
            </a:endParaRPr>
          </a:p>
          <a:p>
            <a:pPr algn="just" eaLnBrk="1" hangingPunct="1">
              <a:lnSpc>
                <a:spcPct val="110000"/>
              </a:lnSpc>
              <a:buFont typeface="Wingdings" panose="05000000000000000000" pitchFamily="2" charset="2"/>
              <a:buChar char="n"/>
            </a:pPr>
            <a:r>
              <a:rPr lang="zh-CN" altLang="en-US" sz="2600" b="1" dirty="0">
                <a:solidFill>
                  <a:srgbClr val="0000FF"/>
                </a:solidFill>
                <a:latin typeface="华文楷体" pitchFamily="2" charset="-122"/>
                <a:ea typeface="华文楷体" pitchFamily="2" charset="-122"/>
              </a:rPr>
              <a:t>使用历史窗口：</a:t>
            </a:r>
            <a:endParaRPr lang="zh-CN" altLang="en-US" sz="2600" b="1" dirty="0">
              <a:solidFill>
                <a:srgbClr val="0000FF"/>
              </a:solidFill>
              <a:latin typeface="华文楷体" pitchFamily="2" charset="-122"/>
              <a:ea typeface="华文楷体" pitchFamily="2" charset="-122"/>
            </a:endParaRPr>
          </a:p>
          <a:p>
            <a:pPr lvl="1" algn="just" eaLnBrk="1" hangingPunct="1">
              <a:lnSpc>
                <a:spcPct val="110000"/>
              </a:lnSpc>
              <a:buFont typeface="Wingdings" panose="05000000000000000000" pitchFamily="2" charset="2"/>
              <a:buChar char="n"/>
            </a:pPr>
            <a:r>
              <a:rPr lang="zh-CN" altLang="en-US" sz="2400" b="1" dirty="0">
                <a:latin typeface="华文楷体" pitchFamily="2" charset="-122"/>
                <a:ea typeface="华文楷体" pitchFamily="2" charset="-122"/>
              </a:rPr>
              <a:t>可以查看命令窗口输入过的命令或语句</a:t>
            </a:r>
            <a:endParaRPr lang="zh-CN" altLang="en-US" sz="2400" b="1" dirty="0">
              <a:latin typeface="华文楷体" pitchFamily="2" charset="-122"/>
              <a:ea typeface="华文楷体" pitchFamily="2" charset="-122"/>
            </a:endParaRPr>
          </a:p>
          <a:p>
            <a:pPr lvl="1" algn="just" eaLnBrk="1" hangingPunct="1">
              <a:lnSpc>
                <a:spcPct val="110000"/>
              </a:lnSpc>
              <a:buFont typeface="Wingdings" panose="05000000000000000000" pitchFamily="2" charset="2"/>
              <a:buChar char="n"/>
            </a:pPr>
            <a:r>
              <a:rPr lang="zh-CN" altLang="en-US" sz="2400" b="1" dirty="0">
                <a:latin typeface="华文楷体" pitchFamily="2" charset="-122"/>
                <a:ea typeface="华文楷体" pitchFamily="2" charset="-122"/>
              </a:rPr>
              <a:t>可以选择一条或多条命令执行拷贝、执行、创建</a:t>
            </a:r>
            <a:r>
              <a:rPr lang="en-US" altLang="zh-CN" sz="2400" b="1" dirty="0">
                <a:latin typeface="华文楷体" pitchFamily="2" charset="-122"/>
                <a:ea typeface="华文楷体" pitchFamily="2" charset="-122"/>
              </a:rPr>
              <a:t>M</a:t>
            </a:r>
            <a:r>
              <a:rPr lang="zh-CN" altLang="en-US" sz="2400" b="1" dirty="0">
                <a:latin typeface="华文楷体" pitchFamily="2" charset="-122"/>
                <a:ea typeface="华文楷体" pitchFamily="2" charset="-122"/>
              </a:rPr>
              <a:t>文件等。</a:t>
            </a:r>
            <a:r>
              <a:rPr lang="zh-CN" altLang="en-US" sz="2400" b="1" dirty="0">
                <a:solidFill>
                  <a:srgbClr val="0000FF"/>
                </a:solidFill>
                <a:latin typeface="华文楷体" pitchFamily="2" charset="-122"/>
                <a:ea typeface="华文楷体" pitchFamily="2" charset="-122"/>
              </a:rPr>
              <a:t> </a:t>
            </a:r>
            <a:endParaRPr lang="zh-CN" altLang="en-US" sz="2400" b="1" dirty="0">
              <a:solidFill>
                <a:srgbClr val="0000FF"/>
              </a:solidFill>
              <a:latin typeface="华文楷体" pitchFamily="2" charset="-122"/>
              <a:ea typeface="华文楷体" pitchFamily="2" charset="-122"/>
            </a:endParaRPr>
          </a:p>
        </p:txBody>
      </p:sp>
      <p:sp>
        <p:nvSpPr>
          <p:cNvPr id="35846" name="Text Box 5"/>
          <p:cNvSpPr txBox="1"/>
          <p:nvPr/>
        </p:nvSpPr>
        <p:spPr>
          <a:xfrm>
            <a:off x="719138" y="5300663"/>
            <a:ext cx="8424862" cy="884237"/>
          </a:xfrm>
          <a:prstGeom prst="rect">
            <a:avLst/>
          </a:prstGeom>
          <a:noFill/>
          <a:ln w="9525">
            <a:noFill/>
          </a:ln>
        </p:spPr>
        <p:txBody>
          <a:bodyPr>
            <a:spAutoFit/>
          </a:bodyPr>
          <a:p>
            <a:pPr algn="just" eaLnBrk="1" hangingPunct="1">
              <a:spcBef>
                <a:spcPct val="50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要清除历史记录，可以选择</a:t>
            </a:r>
            <a:r>
              <a:rPr lang="en-US" altLang="zh-CN" sz="2600" b="1" dirty="0">
                <a:solidFill>
                  <a:srgbClr val="0000FF"/>
                </a:solidFill>
                <a:latin typeface="华文楷体" pitchFamily="2" charset="-122"/>
                <a:ea typeface="华文楷体" pitchFamily="2" charset="-122"/>
                <a:sym typeface="Arial" panose="020B0604020202020204" pitchFamily="34" charset="0"/>
              </a:rPr>
              <a:t>Edit</a:t>
            </a:r>
            <a:r>
              <a:rPr lang="zh-CN" altLang="en-US" sz="2600" b="1" dirty="0">
                <a:solidFill>
                  <a:srgbClr val="0000FF"/>
                </a:solidFill>
                <a:latin typeface="华文楷体" pitchFamily="2" charset="-122"/>
                <a:ea typeface="华文楷体" pitchFamily="2" charset="-122"/>
                <a:sym typeface="Arial" panose="020B0604020202020204" pitchFamily="34" charset="0"/>
              </a:rPr>
              <a:t>菜单中的</a:t>
            </a:r>
            <a:r>
              <a:rPr lang="en-US" altLang="zh-CN" sz="2600" b="1" dirty="0">
                <a:solidFill>
                  <a:srgbClr val="0000FF"/>
                </a:solidFill>
                <a:latin typeface="华文楷体" pitchFamily="2" charset="-122"/>
                <a:ea typeface="华文楷体" pitchFamily="2" charset="-122"/>
                <a:sym typeface="Arial" panose="020B0604020202020204" pitchFamily="34" charset="0"/>
              </a:rPr>
              <a:t>Clear Command History </a:t>
            </a:r>
            <a:r>
              <a:rPr lang="zh-CN" altLang="en-US" sz="2600" b="1" dirty="0">
                <a:solidFill>
                  <a:srgbClr val="0000FF"/>
                </a:solidFill>
                <a:latin typeface="华文楷体" pitchFamily="2" charset="-122"/>
                <a:ea typeface="华文楷体" pitchFamily="2" charset="-122"/>
                <a:sym typeface="Arial" panose="020B0604020202020204" pitchFamily="34" charset="0"/>
              </a:rPr>
              <a:t>命令</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charRg st="0" end="6"/>
                                            </p:txEl>
                                          </p:spTgt>
                                        </p:tgtEl>
                                        <p:attrNameLst>
                                          <p:attrName>style.visibility</p:attrName>
                                        </p:attrNameLst>
                                      </p:cBhvr>
                                      <p:to>
                                        <p:strVal val="visible"/>
                                      </p:to>
                                    </p:set>
                                    <p:animEffect transition="in" filter="blinds(horizontal)">
                                      <p:cBhvr>
                                        <p:cTn id="7" dur="500"/>
                                        <p:tgtEl>
                                          <p:spTgt spid="35845">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5">
                                            <p:txEl>
                                              <p:charRg st="64" end="72"/>
                                            </p:txEl>
                                          </p:spTgt>
                                        </p:tgtEl>
                                        <p:attrNameLst>
                                          <p:attrName>style.visibility</p:attrName>
                                        </p:attrNameLst>
                                      </p:cBhvr>
                                      <p:to>
                                        <p:strVal val="visible"/>
                                      </p:to>
                                    </p:set>
                                    <p:animEffect transition="in" filter="blinds(horizontal)">
                                      <p:cBhvr>
                                        <p:cTn id="12" dur="500"/>
                                        <p:tgtEl>
                                          <p:spTgt spid="35845">
                                            <p:txEl>
                                              <p:charRg st="64" end="7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5845">
                                            <p:txEl>
                                              <p:charRg st="6" end="17"/>
                                            </p:txEl>
                                          </p:spTgt>
                                        </p:tgtEl>
                                        <p:attrNameLst>
                                          <p:attrName>style.visibility</p:attrName>
                                        </p:attrNameLst>
                                      </p:cBhvr>
                                      <p:to>
                                        <p:strVal val="visible"/>
                                      </p:to>
                                    </p:set>
                                    <p:animEffect transition="in" filter="blinds(horizontal)">
                                      <p:cBhvr>
                                        <p:cTn id="15" dur="500"/>
                                        <p:tgtEl>
                                          <p:spTgt spid="35845">
                                            <p:txEl>
                                              <p:charRg st="6" end="17"/>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charRg st="17" end="64"/>
                                            </p:txEl>
                                          </p:spTgt>
                                        </p:tgtEl>
                                        <p:attrNameLst>
                                          <p:attrName>style.visibility</p:attrName>
                                        </p:attrNameLst>
                                      </p:cBhvr>
                                      <p:to>
                                        <p:strVal val="visible"/>
                                      </p:to>
                                    </p:set>
                                    <p:animEffect transition="in" filter="blinds(horizontal)">
                                      <p:cBhvr>
                                        <p:cTn id="18" dur="500"/>
                                        <p:tgtEl>
                                          <p:spTgt spid="35845">
                                            <p:txEl>
                                              <p:charRg st="17" end="6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5">
                                            <p:txEl>
                                              <p:charRg st="72" end="90"/>
                                            </p:txEl>
                                          </p:spTgt>
                                        </p:tgtEl>
                                        <p:attrNameLst>
                                          <p:attrName>style.visibility</p:attrName>
                                        </p:attrNameLst>
                                      </p:cBhvr>
                                      <p:to>
                                        <p:strVal val="visible"/>
                                      </p:to>
                                    </p:set>
                                    <p:animEffect transition="in" filter="blinds(horizontal)">
                                      <p:cBhvr>
                                        <p:cTn id="21" dur="500"/>
                                        <p:tgtEl>
                                          <p:spTgt spid="35845">
                                            <p:txEl>
                                              <p:charRg st="72" end="90"/>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5845">
                                            <p:txEl>
                                              <p:charRg st="90" end="118"/>
                                            </p:txEl>
                                          </p:spTgt>
                                        </p:tgtEl>
                                        <p:attrNameLst>
                                          <p:attrName>style.visibility</p:attrName>
                                        </p:attrNameLst>
                                      </p:cBhvr>
                                      <p:to>
                                        <p:strVal val="visible"/>
                                      </p:to>
                                    </p:set>
                                    <p:animEffect transition="in" filter="blinds(horizontal)">
                                      <p:cBhvr>
                                        <p:cTn id="24" dur="500"/>
                                        <p:tgtEl>
                                          <p:spTgt spid="35845">
                                            <p:txEl>
                                              <p:charRg st="90" end="1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36867" name="页脚占位符 2"/>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33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36868" name="Rectangle 4"/>
          <p:cNvSpPr/>
          <p:nvPr/>
        </p:nvSpPr>
        <p:spPr>
          <a:xfrm>
            <a:off x="1116013" y="0"/>
            <a:ext cx="7793037" cy="982663"/>
          </a:xfrm>
          <a:prstGeom prst="rect">
            <a:avLst/>
          </a:prstGeom>
          <a:noFill/>
          <a:ln w="9525">
            <a:noFill/>
          </a:ln>
        </p:spPr>
        <p:txBody>
          <a:bodyPr anchor="b" anchorCtr="0"/>
          <a:p>
            <a:pPr marL="838200" indent="-838200" eaLnBrk="1" hangingPunct="1"/>
            <a:r>
              <a:rPr lang="en-US" altLang="zh-CN" sz="3600" b="1" dirty="0">
                <a:solidFill>
                  <a:srgbClr val="4D009A"/>
                </a:solidFill>
                <a:latin typeface="华文楷体" pitchFamily="2" charset="-122"/>
                <a:ea typeface="华文楷体" pitchFamily="2" charset="-122"/>
                <a:sym typeface="Arial" panose="020B0604020202020204" pitchFamily="34" charset="0"/>
              </a:rPr>
              <a:t>2.5 </a:t>
            </a:r>
            <a:r>
              <a:rPr lang="zh-CN" altLang="en-US" sz="3600" b="1" dirty="0">
                <a:solidFill>
                  <a:srgbClr val="4D009A"/>
                </a:solidFill>
                <a:latin typeface="华文楷体" pitchFamily="2" charset="-122"/>
                <a:ea typeface="华文楷体" pitchFamily="2" charset="-122"/>
                <a:sym typeface="Arial" panose="020B0604020202020204" pitchFamily="34" charset="0"/>
              </a:rPr>
              <a:t>当前目录窗口和搜索路径</a:t>
            </a:r>
            <a:endParaRPr lang="zh-CN" altLang="en-US" sz="3600" b="1" dirty="0">
              <a:solidFill>
                <a:srgbClr val="4D009A"/>
              </a:solidFill>
              <a:latin typeface="华文楷体" pitchFamily="2" charset="-122"/>
              <a:ea typeface="华文楷体" pitchFamily="2" charset="-122"/>
              <a:sym typeface="Arial" panose="020B0604020202020204" pitchFamily="34" charset="0"/>
            </a:endParaRPr>
          </a:p>
        </p:txBody>
      </p:sp>
      <p:sp>
        <p:nvSpPr>
          <p:cNvPr id="36869" name="Rectangle 5"/>
          <p:cNvSpPr/>
          <p:nvPr/>
        </p:nvSpPr>
        <p:spPr>
          <a:xfrm>
            <a:off x="755650" y="1557338"/>
            <a:ext cx="7993063" cy="4752975"/>
          </a:xfrm>
          <a:prstGeom prst="rect">
            <a:avLst/>
          </a:prstGeom>
          <a:noFill/>
          <a:ln w="9525">
            <a:noFill/>
          </a:ln>
        </p:spPr>
        <p:txBody>
          <a:bodyPr/>
          <a:p>
            <a:pPr marL="609600" indent="-609600" algn="just" eaLnBrk="1" hangingPunct="1">
              <a:lnSpc>
                <a:spcPct val="115000"/>
              </a:lnSpc>
              <a:spcBef>
                <a:spcPct val="20000"/>
              </a:spcBef>
              <a:buClr>
                <a:srgbClr val="4D009A"/>
              </a:buClr>
              <a:buFont typeface="Wingdings" panose="05000000000000000000" pitchFamily="2" charset="2"/>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当前目录窗口：</a:t>
            </a:r>
            <a:r>
              <a:rPr lang="zh-CN" altLang="en-US" sz="2600" b="1" dirty="0">
                <a:latin typeface="Times New Roman" panose="02020603050405020304" pitchFamily="18" charset="0"/>
                <a:ea typeface="华文楷体" pitchFamily="2" charset="-122"/>
                <a:sym typeface="Arial" panose="020B0604020202020204" pitchFamily="34" charset="0"/>
              </a:rPr>
              <a:t>指</a:t>
            </a:r>
            <a:r>
              <a:rPr lang="en-US" altLang="zh-CN" sz="2600" b="1" dirty="0">
                <a:latin typeface="Times New Roman" panose="02020603050405020304" pitchFamily="18" charset="0"/>
                <a:ea typeface="华文楷体" pitchFamily="2" charset="-122"/>
                <a:sym typeface="Arial" panose="020B0604020202020204" pitchFamily="34" charset="0"/>
              </a:rPr>
              <a:t>Matl</a:t>
            </a:r>
            <a:r>
              <a:rPr lang="en-US" altLang="zh-CN" sz="2600" b="1" dirty="0">
                <a:latin typeface="Times New Roman" panose="02020603050405020304" pitchFamily="18" charset="0"/>
                <a:ea typeface="华文楷体" pitchFamily="2" charset="-122"/>
              </a:rPr>
              <a:t>ab</a:t>
            </a:r>
            <a:r>
              <a:rPr lang="zh-CN" altLang="en-US" sz="2600" b="1" dirty="0">
                <a:latin typeface="Times New Roman" panose="02020603050405020304" pitchFamily="18" charset="0"/>
                <a:ea typeface="华文楷体" pitchFamily="2" charset="-122"/>
              </a:rPr>
              <a:t>运行时的工作目录。</a:t>
            </a:r>
            <a:endParaRPr lang="zh-CN" altLang="en-US" sz="2600" b="1" dirty="0">
              <a:latin typeface="Times New Roman" panose="02020603050405020304" pitchFamily="18" charset="0"/>
              <a:ea typeface="华文楷体" pitchFamily="2" charset="-122"/>
            </a:endParaRPr>
          </a:p>
          <a:p>
            <a:pPr marL="609600" indent="-609600" algn="just" eaLnBrk="1" hangingPunct="1">
              <a:lnSpc>
                <a:spcPct val="115000"/>
              </a:lnSpc>
              <a:spcBef>
                <a:spcPct val="20000"/>
              </a:spcBef>
              <a:buClr>
                <a:srgbClr val="4D009A"/>
              </a:buClr>
              <a:buFont typeface="Wingdings" panose="05000000000000000000" pitchFamily="2" charset="2"/>
              <a:buChar char="l"/>
            </a:pPr>
            <a:r>
              <a:rPr lang="zh-CN" altLang="en-US" sz="2400" b="1" dirty="0">
                <a:latin typeface="Times New Roman" panose="02020603050405020304" pitchFamily="18" charset="0"/>
                <a:ea typeface="华文楷体" pitchFamily="2" charset="-122"/>
              </a:rPr>
              <a:t>只有在当前目录和搜索路径下的文件、函数才可以被运行和调用。</a:t>
            </a:r>
            <a:endParaRPr lang="zh-CN" altLang="en-US" sz="2400" b="1" dirty="0">
              <a:latin typeface="Times New Roman" panose="02020603050405020304" pitchFamily="18" charset="0"/>
              <a:ea typeface="华文楷体" pitchFamily="2" charset="-122"/>
            </a:endParaRPr>
          </a:p>
          <a:p>
            <a:pPr marL="609600" indent="-609600" algn="just" eaLnBrk="1" hangingPunct="1">
              <a:lnSpc>
                <a:spcPct val="115000"/>
              </a:lnSpc>
              <a:spcBef>
                <a:spcPct val="20000"/>
              </a:spcBef>
              <a:buClr>
                <a:srgbClr val="4D009A"/>
              </a:buClr>
              <a:buFont typeface="Wingdings" panose="05000000000000000000" pitchFamily="2" charset="2"/>
              <a:buChar char="l"/>
            </a:pPr>
            <a:r>
              <a:rPr lang="zh-CN" altLang="en-US" sz="2400" b="1" dirty="0">
                <a:latin typeface="Times New Roman" panose="02020603050405020304" pitchFamily="18" charset="0"/>
                <a:ea typeface="华文楷体" pitchFamily="2" charset="-122"/>
              </a:rPr>
              <a:t>如果没有特殊指明，数据文件也将存放在当前目录下；</a:t>
            </a:r>
            <a:endParaRPr lang="zh-CN" altLang="en-US" sz="2400" b="1" dirty="0">
              <a:latin typeface="Times New Roman" panose="02020603050405020304" pitchFamily="18" charset="0"/>
              <a:ea typeface="华文楷体" pitchFamily="2" charset="-122"/>
            </a:endParaRPr>
          </a:p>
          <a:p>
            <a:pPr marL="609600" indent="-609600" algn="just" eaLnBrk="1" hangingPunct="1">
              <a:lnSpc>
                <a:spcPct val="115000"/>
              </a:lnSpc>
              <a:spcBef>
                <a:spcPct val="20000"/>
              </a:spcBef>
              <a:buClr>
                <a:srgbClr val="4D009A"/>
              </a:buClr>
              <a:buFont typeface="Wingdings" panose="05000000000000000000" pitchFamily="2" charset="2"/>
              <a:buChar char="l"/>
            </a:pPr>
            <a:r>
              <a:rPr lang="zh-CN" altLang="en-US" sz="2400" b="1" dirty="0">
                <a:latin typeface="Times New Roman" panose="02020603050405020304" pitchFamily="18" charset="0"/>
                <a:ea typeface="华文楷体" pitchFamily="2" charset="-122"/>
              </a:rPr>
              <a:t>用户可以将自己的工作目录设置成当前目录，从而使得所有操作都在当前目录中进行。</a:t>
            </a:r>
            <a:endParaRPr lang="zh-CN" altLang="en-US" sz="2400" b="1" dirty="0">
              <a:latin typeface="Times New Roman" panose="02020603050405020304" pitchFamily="18" charset="0"/>
              <a:ea typeface="华文楷体" pitchFamily="2" charset="-122"/>
            </a:endParaRPr>
          </a:p>
        </p:txBody>
      </p:sp>
      <p:pic>
        <p:nvPicPr>
          <p:cNvPr id="36870" name="Picture 4"/>
          <p:cNvPicPr>
            <a:picLocks noChangeAspect="1"/>
          </p:cNvPicPr>
          <p:nvPr/>
        </p:nvPicPr>
        <p:blipFill>
          <a:blip r:embed="rId1"/>
          <a:stretch>
            <a:fillRect/>
          </a:stretch>
        </p:blipFill>
        <p:spPr>
          <a:xfrm>
            <a:off x="6010275" y="4016375"/>
            <a:ext cx="2800350" cy="207645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37891" name="页脚占位符 2"/>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34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37892" name="Rectangle 4"/>
          <p:cNvSpPr/>
          <p:nvPr/>
        </p:nvSpPr>
        <p:spPr>
          <a:xfrm>
            <a:off x="827088" y="908050"/>
            <a:ext cx="7993062" cy="4752975"/>
          </a:xfrm>
          <a:prstGeom prst="rect">
            <a:avLst/>
          </a:prstGeom>
          <a:noFill/>
          <a:ln w="9525">
            <a:noFill/>
          </a:ln>
        </p:spPr>
        <p:txBody>
          <a:bodyPr/>
          <a:p>
            <a:pPr marL="609600" indent="-609600" algn="just" eaLnBrk="1" hangingPunct="1">
              <a:lnSpc>
                <a:spcPct val="115000"/>
              </a:lnSpc>
              <a:spcBef>
                <a:spcPct val="20000"/>
              </a:spcBef>
              <a:buClr>
                <a:srgbClr val="4D009A"/>
              </a:buClr>
              <a:buFont typeface="Wingdings" panose="05000000000000000000" pitchFamily="2" charset="2"/>
            </a:pPr>
            <a:r>
              <a:rPr lang="zh-CN" altLang="en-US" sz="2600" b="1" dirty="0">
                <a:solidFill>
                  <a:srgbClr val="0000FF"/>
                </a:solidFill>
                <a:latin typeface="Times New Roman" panose="02020603050405020304" pitchFamily="18" charset="0"/>
                <a:ea typeface="华文楷体" pitchFamily="2" charset="-122"/>
              </a:rPr>
              <a:t>搜索路径：</a:t>
            </a:r>
            <a:r>
              <a:rPr lang="zh-CN" altLang="en-US" sz="2600" b="1" dirty="0">
                <a:latin typeface="Times New Roman" panose="02020603050405020304" pitchFamily="18" charset="0"/>
                <a:ea typeface="华文楷体" pitchFamily="2" charset="-122"/>
              </a:rPr>
              <a:t>指</a:t>
            </a:r>
            <a:r>
              <a:rPr lang="en-US" altLang="zh-CN" sz="2600" b="1" dirty="0">
                <a:latin typeface="Times New Roman" panose="02020603050405020304" pitchFamily="18" charset="0"/>
                <a:ea typeface="华文楷体" pitchFamily="2" charset="-122"/>
              </a:rPr>
              <a:t>Matlab</a:t>
            </a:r>
            <a:r>
              <a:rPr lang="zh-CN" altLang="en-US" sz="2600" b="1" dirty="0">
                <a:latin typeface="Times New Roman" panose="02020603050405020304" pitchFamily="18" charset="0"/>
                <a:ea typeface="华文楷体" pitchFamily="2" charset="-122"/>
              </a:rPr>
              <a:t>执行过程中对变量、函数和文件进行搜索的路径。</a:t>
            </a:r>
            <a:endParaRPr lang="zh-CN" altLang="en-US" sz="2600" b="1" dirty="0">
              <a:latin typeface="Times New Roman" panose="02020603050405020304" pitchFamily="18" charset="0"/>
              <a:ea typeface="华文楷体" pitchFamily="2" charset="-122"/>
            </a:endParaRPr>
          </a:p>
          <a:p>
            <a:pPr marL="609600" indent="-609600" algn="just" eaLnBrk="1" hangingPunct="1">
              <a:lnSpc>
                <a:spcPct val="115000"/>
              </a:lnSpc>
              <a:spcBef>
                <a:spcPct val="20000"/>
              </a:spcBef>
              <a:buClr>
                <a:srgbClr val="4D009A"/>
              </a:buClr>
              <a:buFont typeface="Wingdings" panose="05000000000000000000" pitchFamily="2" charset="2"/>
              <a:buChar char="l"/>
            </a:pPr>
            <a:r>
              <a:rPr lang="zh-CN" altLang="en-US" sz="2400" b="1" dirty="0">
                <a:latin typeface="Times New Roman" panose="02020603050405020304" pitchFamily="18" charset="0"/>
                <a:ea typeface="华文楷体" pitchFamily="2" charset="-122"/>
              </a:rPr>
              <a:t>在</a:t>
            </a:r>
            <a:r>
              <a:rPr lang="en-US" altLang="zh-CN" sz="2400" b="1" dirty="0">
                <a:latin typeface="Times New Roman" panose="02020603050405020304" pitchFamily="18" charset="0"/>
                <a:ea typeface="华文楷体" pitchFamily="2" charset="-122"/>
              </a:rPr>
              <a:t>File</a:t>
            </a:r>
            <a:r>
              <a:rPr lang="zh-CN" altLang="en-US" sz="2400" b="1" dirty="0">
                <a:latin typeface="Times New Roman" panose="02020603050405020304" pitchFamily="18" charset="0"/>
                <a:ea typeface="华文楷体" pitchFamily="2" charset="-122"/>
              </a:rPr>
              <a:t>菜单中选择</a:t>
            </a:r>
            <a:r>
              <a:rPr lang="en-US" altLang="zh-CN" sz="2400" b="1" dirty="0">
                <a:latin typeface="Times New Roman" panose="02020603050405020304" pitchFamily="18" charset="0"/>
                <a:ea typeface="华文楷体" pitchFamily="2" charset="-122"/>
              </a:rPr>
              <a:t>Set Path</a:t>
            </a:r>
            <a:r>
              <a:rPr lang="zh-CN" altLang="en-US" sz="2400" b="1" dirty="0">
                <a:latin typeface="Times New Roman" panose="02020603050405020304" pitchFamily="18" charset="0"/>
                <a:ea typeface="华文楷体" pitchFamily="2" charset="-122"/>
              </a:rPr>
              <a:t>命令或在命令窗口输入</a:t>
            </a:r>
            <a:r>
              <a:rPr lang="en-US" altLang="zh-CN" sz="2400" b="1" dirty="0">
                <a:latin typeface="Times New Roman" panose="02020603050405020304" pitchFamily="18" charset="0"/>
                <a:ea typeface="华文楷体" pitchFamily="2" charset="-122"/>
              </a:rPr>
              <a:t>pathtool</a:t>
            </a:r>
            <a:r>
              <a:rPr lang="zh-CN" altLang="en-US" sz="2400" b="1" dirty="0">
                <a:latin typeface="Times New Roman" panose="02020603050405020304" pitchFamily="18" charset="0"/>
                <a:ea typeface="华文楷体" pitchFamily="2" charset="-122"/>
              </a:rPr>
              <a:t>命令，出现搜索路径设置对话框：</a:t>
            </a:r>
            <a:endParaRPr lang="zh-CN" altLang="en-US" sz="2400" b="1" dirty="0">
              <a:latin typeface="Times New Roman" panose="02020603050405020304" pitchFamily="18" charset="0"/>
              <a:ea typeface="华文楷体" pitchFamily="2" charset="-122"/>
            </a:endParaRPr>
          </a:p>
        </p:txBody>
      </p:sp>
      <p:pic>
        <p:nvPicPr>
          <p:cNvPr id="37893" name="Picture 6"/>
          <p:cNvPicPr>
            <a:picLocks noChangeAspect="1"/>
          </p:cNvPicPr>
          <p:nvPr/>
        </p:nvPicPr>
        <p:blipFill>
          <a:blip r:embed="rId1"/>
          <a:stretch>
            <a:fillRect/>
          </a:stretch>
        </p:blipFill>
        <p:spPr>
          <a:xfrm>
            <a:off x="1476375" y="2924175"/>
            <a:ext cx="3889375" cy="3095625"/>
          </a:xfrm>
          <a:prstGeom prst="rect">
            <a:avLst/>
          </a:prstGeom>
          <a:noFill/>
          <a:ln w="9525">
            <a:noFill/>
          </a:ln>
        </p:spPr>
      </p:pic>
      <p:sp>
        <p:nvSpPr>
          <p:cNvPr id="37894" name="Text Box 7"/>
          <p:cNvSpPr txBox="1"/>
          <p:nvPr/>
        </p:nvSpPr>
        <p:spPr>
          <a:xfrm>
            <a:off x="5795963" y="4724400"/>
            <a:ext cx="2952750" cy="822325"/>
          </a:xfrm>
          <a:prstGeom prst="rect">
            <a:avLst/>
          </a:prstGeom>
          <a:noFill/>
          <a:ln w="9525">
            <a:noFill/>
          </a:ln>
        </p:spPr>
        <p:txBody>
          <a:bodyPr>
            <a:spAutoFit/>
          </a:bodyPr>
          <a:p>
            <a:pPr eaLnBrk="1" hangingPunct="1">
              <a:spcBef>
                <a:spcPct val="50000"/>
              </a:spcBef>
            </a:pPr>
            <a:r>
              <a:rPr lang="zh-CN" altLang="en-US" sz="2400" b="1" dirty="0">
                <a:solidFill>
                  <a:srgbClr val="0000FF"/>
                </a:solidFill>
                <a:latin typeface="Tahoma" panose="020B0604030504040204" pitchFamily="34" charset="0"/>
                <a:ea typeface="华文楷体" pitchFamily="2" charset="-122"/>
              </a:rPr>
              <a:t>！修改完搜索路径后，需要进行保存。</a:t>
            </a:r>
            <a:endParaRPr lang="zh-CN" altLang="en-US" sz="2400" b="1" dirty="0">
              <a:solidFill>
                <a:srgbClr val="0000FF"/>
              </a:solidFill>
              <a:latin typeface="Tahoma" panose="020B0604030504040204" pitchFamily="34" charset="0"/>
              <a:ea typeface="华文楷体"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idx="4294967295"/>
          </p:nvPr>
        </p:nvSpPr>
        <p:spPr>
          <a:xfrm>
            <a:off x="111601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2.6 获取在线帮助</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3891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38916" name="页脚占位符 4"/>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35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3891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lnSpc>
                <a:spcPct val="120000"/>
              </a:lnSpc>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MATLAB</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提供的帮助信息有两类</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pPr>
            <a:r>
              <a:rPr lang="zh-CN" altLang="en-US" sz="2400" b="1" dirty="0">
                <a:solidFill>
                  <a:srgbClr val="0000FF"/>
                </a:solidFill>
                <a:latin typeface="Tahoma" panose="020B0604030504040204" pitchFamily="34" charset="0"/>
                <a:ea typeface="华文楷体" pitchFamily="2" charset="-122"/>
                <a:sym typeface="Arial" panose="020B0604020202020204" pitchFamily="34" charset="0"/>
              </a:rPr>
              <a:t>简单纯文本帮助信息</a:t>
            </a:r>
            <a:endParaRPr lang="zh-CN" altLang="en-US" sz="2400" b="1" dirty="0">
              <a:solidFill>
                <a:srgbClr val="0000FF"/>
              </a:solidFill>
              <a:latin typeface="Tahoma" panose="020B0604030504040204" pitchFamily="34" charset="0"/>
              <a:ea typeface="华文楷体" pitchFamily="2" charset="-122"/>
              <a:sym typeface="Arial" panose="020B0604020202020204" pitchFamily="34" charset="0"/>
            </a:endParaRPr>
          </a:p>
          <a:p>
            <a:pPr marL="1143000" lvl="2" indent="-228600" algn="just" eaLnBrk="1" hangingPunct="1">
              <a:lnSpc>
                <a:spcPct val="120000"/>
              </a:lnSpc>
            </a:pPr>
            <a:r>
              <a:rPr lang="en-US" altLang="zh-CN" sz="2000" b="1" dirty="0">
                <a:latin typeface="Times New Roman" panose="02020603050405020304" pitchFamily="18" charset="0"/>
                <a:ea typeface="华文楷体" pitchFamily="2" charset="-122"/>
                <a:sym typeface="Arial" panose="020B0604020202020204" pitchFamily="34" charset="0"/>
              </a:rPr>
              <a:t>help</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20000"/>
              </a:lnSpc>
            </a:pPr>
            <a:r>
              <a:rPr lang="en-US" altLang="zh-CN" sz="2000" b="1" dirty="0">
                <a:latin typeface="Times New Roman" panose="02020603050405020304" pitchFamily="18" charset="0"/>
                <a:ea typeface="华文楷体" pitchFamily="2" charset="-122"/>
                <a:sym typeface="Arial" panose="020B0604020202020204" pitchFamily="34" charset="0"/>
              </a:rPr>
              <a:t>lookfor</a:t>
            </a:r>
            <a:r>
              <a:rPr lang="zh-CN" altLang="en-US" sz="2000" b="1" dirty="0">
                <a:latin typeface="Times New Roman" panose="02020603050405020304" pitchFamily="18" charset="0"/>
                <a:ea typeface="华文楷体" pitchFamily="2" charset="-122"/>
                <a:sym typeface="Arial" panose="020B0604020202020204" pitchFamily="34" charset="0"/>
              </a:rPr>
              <a:t>（条件比较宽松）例：</a:t>
            </a:r>
            <a:r>
              <a:rPr lang="en-US" altLang="zh-CN" sz="2000" b="1" dirty="0">
                <a:latin typeface="Times New Roman" panose="02020603050405020304" pitchFamily="18" charset="0"/>
                <a:ea typeface="华文楷体" pitchFamily="2" charset="-122"/>
                <a:sym typeface="Arial" panose="020B0604020202020204" pitchFamily="34" charset="0"/>
              </a:rPr>
              <a:t>inverse</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pPr>
            <a:r>
              <a:rPr lang="zh-CN" altLang="en-US" sz="2400" b="1" dirty="0">
                <a:solidFill>
                  <a:srgbClr val="0000FF"/>
                </a:solidFill>
                <a:latin typeface="Tahoma" panose="020B0604030504040204" pitchFamily="34" charset="0"/>
                <a:ea typeface="华文楷体" pitchFamily="2" charset="-122"/>
                <a:sym typeface="Arial" panose="020B0604020202020204" pitchFamily="34" charset="0"/>
              </a:rPr>
              <a:t>窗口式综合帮助信息（文字、公式、图形）</a:t>
            </a:r>
            <a:endParaRPr lang="zh-CN" altLang="en-US" sz="2400" b="1" dirty="0">
              <a:solidFill>
                <a:srgbClr val="0000FF"/>
              </a:solidFill>
              <a:latin typeface="Tahoma" panose="020B0604030504040204" pitchFamily="34" charset="0"/>
              <a:ea typeface="华文楷体" pitchFamily="2" charset="-122"/>
              <a:sym typeface="Arial" panose="020B0604020202020204" pitchFamily="34" charset="0"/>
            </a:endParaRPr>
          </a:p>
          <a:p>
            <a:pPr marL="1143000" lvl="2" indent="-228600" algn="just" eaLnBrk="1" hangingPunct="1">
              <a:lnSpc>
                <a:spcPct val="120000"/>
              </a:lnSpc>
            </a:pPr>
            <a:r>
              <a:rPr lang="en-US" altLang="zh-CN" sz="2000" b="1" dirty="0">
                <a:latin typeface="Times New Roman" panose="02020603050405020304" pitchFamily="18" charset="0"/>
                <a:ea typeface="华文楷体" pitchFamily="2" charset="-122"/>
                <a:sym typeface="Arial" panose="020B0604020202020204" pitchFamily="34" charset="0"/>
              </a:rPr>
              <a:t>doc</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20000"/>
              </a:lnSpc>
            </a:pPr>
            <a:r>
              <a:rPr lang="en-US" altLang="zh-CN" sz="2000" b="1" dirty="0">
                <a:latin typeface="Times New Roman" panose="02020603050405020304" pitchFamily="18" charset="0"/>
                <a:ea typeface="华文楷体" pitchFamily="2" charset="-122"/>
                <a:sym typeface="Arial" panose="020B0604020202020204" pitchFamily="34" charset="0"/>
              </a:rPr>
              <a:t>helpwin</a:t>
            </a:r>
            <a:endParaRPr lang="en-US" altLang="zh-CN" sz="2000" b="1" dirty="0">
              <a:latin typeface="Times New Roman" panose="02020603050405020304" pitchFamily="18" charset="0"/>
              <a:ea typeface="华文楷体" pitchFamily="2" charset="-122"/>
              <a:sym typeface="Arial" panose="020B0604020202020204" pitchFamily="34" charset="0"/>
            </a:endParaRPr>
          </a:p>
          <a:p>
            <a:pPr marL="1143000" lvl="2" indent="-228600" eaLnBrk="1" hangingPunct="1">
              <a:lnSpc>
                <a:spcPct val="120000"/>
              </a:lnSpc>
            </a:pPr>
            <a:endParaRPr lang="en-US" altLang="zh-CN" sz="2000" b="1" dirty="0">
              <a:solidFill>
                <a:srgbClr val="4D009A"/>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7">
                                            <p:txEl>
                                              <p:charRg st="0" end="17"/>
                                            </p:txEl>
                                          </p:spTgt>
                                        </p:tgtEl>
                                        <p:attrNameLst>
                                          <p:attrName>style.visibility</p:attrName>
                                        </p:attrNameLst>
                                      </p:cBhvr>
                                      <p:to>
                                        <p:strVal val="visible"/>
                                      </p:to>
                                    </p:set>
                                    <p:animEffect transition="in" filter="blinds(horizontal)">
                                      <p:cBhvr>
                                        <p:cTn id="7" dur="500"/>
                                        <p:tgtEl>
                                          <p:spTgt spid="38917">
                                            <p:txEl>
                                              <p:charRg st="0" end="1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8917">
                                            <p:txEl>
                                              <p:charRg st="17" end="27"/>
                                            </p:txEl>
                                          </p:spTgt>
                                        </p:tgtEl>
                                        <p:attrNameLst>
                                          <p:attrName>style.visibility</p:attrName>
                                        </p:attrNameLst>
                                      </p:cBhvr>
                                      <p:to>
                                        <p:strVal val="visible"/>
                                      </p:to>
                                    </p:set>
                                    <p:animEffect transition="in" filter="blinds(horizontal)">
                                      <p:cBhvr>
                                        <p:cTn id="10" dur="500"/>
                                        <p:tgtEl>
                                          <p:spTgt spid="38917">
                                            <p:txEl>
                                              <p:charRg st="17" end="2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8917">
                                            <p:txEl>
                                              <p:charRg st="27" end="32"/>
                                            </p:txEl>
                                          </p:spTgt>
                                        </p:tgtEl>
                                        <p:attrNameLst>
                                          <p:attrName>style.visibility</p:attrName>
                                        </p:attrNameLst>
                                      </p:cBhvr>
                                      <p:to>
                                        <p:strVal val="visible"/>
                                      </p:to>
                                    </p:set>
                                    <p:animEffect transition="in" filter="blinds(horizontal)">
                                      <p:cBhvr>
                                        <p:cTn id="13" dur="500"/>
                                        <p:tgtEl>
                                          <p:spTgt spid="38917">
                                            <p:txEl>
                                              <p:charRg st="27" end="3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8917">
                                            <p:txEl>
                                              <p:charRg st="32" end="57"/>
                                            </p:txEl>
                                          </p:spTgt>
                                        </p:tgtEl>
                                        <p:attrNameLst>
                                          <p:attrName>style.visibility</p:attrName>
                                        </p:attrNameLst>
                                      </p:cBhvr>
                                      <p:to>
                                        <p:strVal val="visible"/>
                                      </p:to>
                                    </p:set>
                                    <p:animEffect transition="in" filter="blinds(horizontal)">
                                      <p:cBhvr>
                                        <p:cTn id="16" dur="500"/>
                                        <p:tgtEl>
                                          <p:spTgt spid="38917">
                                            <p:txEl>
                                              <p:charRg st="32" end="5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8917">
                                            <p:txEl>
                                              <p:charRg st="57" end="77"/>
                                            </p:txEl>
                                          </p:spTgt>
                                        </p:tgtEl>
                                        <p:attrNameLst>
                                          <p:attrName>style.visibility</p:attrName>
                                        </p:attrNameLst>
                                      </p:cBhvr>
                                      <p:to>
                                        <p:strVal val="visible"/>
                                      </p:to>
                                    </p:set>
                                    <p:animEffect transition="in" filter="blinds(horizontal)">
                                      <p:cBhvr>
                                        <p:cTn id="19" dur="500"/>
                                        <p:tgtEl>
                                          <p:spTgt spid="38917">
                                            <p:txEl>
                                              <p:charRg st="57" end="7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8917">
                                            <p:txEl>
                                              <p:charRg st="77" end="81"/>
                                            </p:txEl>
                                          </p:spTgt>
                                        </p:tgtEl>
                                        <p:attrNameLst>
                                          <p:attrName>style.visibility</p:attrName>
                                        </p:attrNameLst>
                                      </p:cBhvr>
                                      <p:to>
                                        <p:strVal val="visible"/>
                                      </p:to>
                                    </p:set>
                                    <p:animEffect transition="in" filter="blinds(horizontal)">
                                      <p:cBhvr>
                                        <p:cTn id="22" dur="500"/>
                                        <p:tgtEl>
                                          <p:spTgt spid="38917">
                                            <p:txEl>
                                              <p:charRg st="77" end="8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8917">
                                            <p:txEl>
                                              <p:charRg st="81" end="89"/>
                                            </p:txEl>
                                          </p:spTgt>
                                        </p:tgtEl>
                                        <p:attrNameLst>
                                          <p:attrName>style.visibility</p:attrName>
                                        </p:attrNameLst>
                                      </p:cBhvr>
                                      <p:to>
                                        <p:strVal val="visible"/>
                                      </p:to>
                                    </p:set>
                                    <p:animEffect transition="in" filter="blinds(horizontal)">
                                      <p:cBhvr>
                                        <p:cTn id="25" dur="500"/>
                                        <p:tgtEl>
                                          <p:spTgt spid="38917">
                                            <p:txEl>
                                              <p:charRg st="81" end="8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idx="4294967295"/>
          </p:nvPr>
        </p:nvSpPr>
        <p:spPr>
          <a:xfrm>
            <a:off x="111601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rPr>
              <a:t>【功能演示-1】</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3993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39940"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36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39941" name="Text Box 4"/>
          <p:cNvSpPr txBox="1"/>
          <p:nvPr/>
        </p:nvSpPr>
        <p:spPr>
          <a:xfrm>
            <a:off x="827088" y="1341438"/>
            <a:ext cx="1173162" cy="487362"/>
          </a:xfrm>
          <a:prstGeom prst="rect">
            <a:avLst/>
          </a:prstGeom>
          <a:noFill/>
          <a:ln w="9525">
            <a:noFill/>
          </a:ln>
        </p:spPr>
        <p:txBody>
          <a:bodyPr wrap="none">
            <a:spAutoFit/>
          </a:bodyPr>
          <a:p>
            <a:pPr eaLnBrk="1" hangingPunct="1">
              <a:spcBef>
                <a:spcPct val="20000"/>
              </a:spcBef>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求方程</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graphicFrame>
        <p:nvGraphicFramePr>
          <p:cNvPr id="39942" name="Object 6"/>
          <p:cNvGraphicFramePr>
            <a:graphicFrameLocks noChangeAspect="1"/>
          </p:cNvGraphicFramePr>
          <p:nvPr/>
        </p:nvGraphicFramePr>
        <p:xfrm>
          <a:off x="2124075" y="1341438"/>
          <a:ext cx="4535488" cy="382587"/>
        </p:xfrm>
        <a:graphic>
          <a:graphicData uri="http://schemas.openxmlformats.org/presentationml/2006/ole">
            <mc:AlternateContent xmlns:mc="http://schemas.openxmlformats.org/markup-compatibility/2006">
              <mc:Choice xmlns:v="urn:schemas-microsoft-com:vml" Requires="v">
                <p:oleObj spid="_x0000_s3083" name="" r:id="rId1" imgW="5118100" imgH="431800" progId="">
                  <p:embed/>
                </p:oleObj>
              </mc:Choice>
              <mc:Fallback>
                <p:oleObj name="" r:id="rId1" imgW="5118100" imgH="431800" progId="">
                  <p:embed/>
                  <p:pic>
                    <p:nvPicPr>
                      <p:cNvPr id="0" name="图片 3082"/>
                      <p:cNvPicPr/>
                      <p:nvPr/>
                    </p:nvPicPr>
                    <p:blipFill>
                      <a:blip r:embed="rId2"/>
                      <a:stretch>
                        <a:fillRect/>
                      </a:stretch>
                    </p:blipFill>
                    <p:spPr>
                      <a:xfrm>
                        <a:off x="2124075" y="1341438"/>
                        <a:ext cx="4535488" cy="382587"/>
                      </a:xfrm>
                      <a:prstGeom prst="rect">
                        <a:avLst/>
                      </a:prstGeom>
                      <a:noFill/>
                      <a:ln w="38100">
                        <a:noFill/>
                        <a:miter/>
                      </a:ln>
                    </p:spPr>
                  </p:pic>
                </p:oleObj>
              </mc:Fallback>
            </mc:AlternateContent>
          </a:graphicData>
        </a:graphic>
      </p:graphicFrame>
      <p:sp>
        <p:nvSpPr>
          <p:cNvPr id="39943" name="Text Box 6"/>
          <p:cNvSpPr txBox="1"/>
          <p:nvPr/>
        </p:nvSpPr>
        <p:spPr>
          <a:xfrm>
            <a:off x="6804025" y="1268413"/>
            <a:ext cx="1833563" cy="487362"/>
          </a:xfrm>
          <a:prstGeom prst="rect">
            <a:avLst/>
          </a:prstGeom>
          <a:noFill/>
          <a:ln w="9525">
            <a:noFill/>
          </a:ln>
        </p:spPr>
        <p:txBody>
          <a:bodyPr wrap="none">
            <a:spAutoFit/>
          </a:bodyPr>
          <a:p>
            <a:pPr eaLnBrk="1" hangingPunct="1">
              <a:spcBef>
                <a:spcPct val="20000"/>
              </a:spcBef>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的全部根。</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
        <p:nvSpPr>
          <p:cNvPr id="39944" name="Text Box 9"/>
          <p:cNvSpPr txBox="1"/>
          <p:nvPr/>
        </p:nvSpPr>
        <p:spPr>
          <a:xfrm>
            <a:off x="1042988" y="2152650"/>
            <a:ext cx="5834062" cy="1335088"/>
          </a:xfrm>
          <a:prstGeom prst="rect">
            <a:avLst/>
          </a:prstGeom>
          <a:noFill/>
          <a:ln w="9525">
            <a:noFill/>
          </a:ln>
        </p:spPr>
        <p:txBody>
          <a:bodyPr wrap="none">
            <a:spAutoFit/>
          </a:bodyPr>
          <a:p>
            <a:pPr eaLnBrk="1" hangingPunct="1">
              <a:spcBef>
                <a:spcPct val="20000"/>
              </a:spcBef>
            </a:pPr>
            <a:r>
              <a:rPr lang="en-US" altLang="zh-CN" sz="2400" b="1" dirty="0">
                <a:latin typeface="Times New Roman" panose="02020603050405020304" pitchFamily="18" charset="0"/>
                <a:ea typeface="华文楷体" pitchFamily="2" charset="-122"/>
                <a:sym typeface="Arial" panose="020B0604020202020204" pitchFamily="34" charset="0"/>
              </a:rPr>
              <a:t>p = [2,0,-3,71,-9,13];</a:t>
            </a:r>
            <a:r>
              <a:rPr lang="zh-CN" altLang="en-US" sz="2400" b="1" dirty="0">
                <a:solidFill>
                  <a:srgbClr val="008000"/>
                </a:solidFill>
                <a:latin typeface="Times New Roman" panose="02020603050405020304" pitchFamily="18" charset="0"/>
                <a:ea typeface="华文楷体" pitchFamily="2" charset="-122"/>
                <a:sym typeface="Arial" panose="020B0604020202020204" pitchFamily="34" charset="0"/>
              </a:rPr>
              <a:t>％建立多项式系数向量</a:t>
            </a:r>
            <a:endParaRPr lang="zh-CN" altLang="en-US" sz="2400" b="1" dirty="0">
              <a:solidFill>
                <a:srgbClr val="008000"/>
              </a:solidFill>
              <a:latin typeface="Times New Roman" panose="02020603050405020304" pitchFamily="18" charset="0"/>
              <a:ea typeface="华文楷体" pitchFamily="2" charset="-122"/>
              <a:sym typeface="Arial" panose="020B0604020202020204" pitchFamily="34" charset="0"/>
            </a:endParaRPr>
          </a:p>
          <a:p>
            <a:pPr eaLnBrk="1" hangingPunct="1">
              <a:spcBef>
                <a:spcPct val="20000"/>
              </a:spcBef>
            </a:pPr>
            <a:r>
              <a:rPr lang="en-US" altLang="zh-CN" sz="2400" b="1" dirty="0">
                <a:latin typeface="Times New Roman" panose="02020603050405020304" pitchFamily="18" charset="0"/>
                <a:ea typeface="华文楷体" pitchFamily="2" charset="-122"/>
                <a:sym typeface="Arial" panose="020B0604020202020204" pitchFamily="34" charset="0"/>
              </a:rPr>
              <a:t>x = roots(p)</a:t>
            </a:r>
            <a:r>
              <a:rPr lang="zh-CN" altLang="en-US" sz="2400" b="1" dirty="0">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8000"/>
                </a:solidFill>
                <a:latin typeface="Times New Roman" panose="02020603050405020304" pitchFamily="18" charset="0"/>
              </a:rPr>
              <a:t>％</a:t>
            </a:r>
            <a:r>
              <a:rPr lang="zh-CN" altLang="en-US" sz="2400" b="1" dirty="0">
                <a:solidFill>
                  <a:srgbClr val="008000"/>
                </a:solidFill>
                <a:latin typeface="Times New Roman" panose="02020603050405020304" pitchFamily="18" charset="0"/>
                <a:ea typeface="华文楷体" pitchFamily="2" charset="-122"/>
              </a:rPr>
              <a:t>求根</a:t>
            </a:r>
            <a:endParaRPr lang="zh-CN" altLang="en-US" sz="2400" b="1" dirty="0">
              <a:solidFill>
                <a:srgbClr val="008000"/>
              </a:solidFill>
              <a:latin typeface="Times New Roman" panose="02020603050405020304" pitchFamily="18" charset="0"/>
              <a:ea typeface="华文楷体" pitchFamily="2" charset="-122"/>
            </a:endParaRPr>
          </a:p>
          <a:p>
            <a:pPr eaLnBrk="1" hangingPunct="1">
              <a:spcBef>
                <a:spcPct val="20000"/>
              </a:spcBef>
            </a:pPr>
            <a:endParaRPr lang="en-US" altLang="zh-CN" sz="2400" b="1" dirty="0">
              <a:solidFill>
                <a:srgbClr val="008000"/>
              </a:solidFill>
              <a:latin typeface="Times New Roman" panose="02020603050405020304" pitchFamily="18" charset="0"/>
            </a:endParaRPr>
          </a:p>
        </p:txBody>
      </p:sp>
      <p:sp>
        <p:nvSpPr>
          <p:cNvPr id="39945" name="Text Box 10"/>
          <p:cNvSpPr txBox="1"/>
          <p:nvPr/>
        </p:nvSpPr>
        <p:spPr>
          <a:xfrm>
            <a:off x="1476375" y="2997200"/>
            <a:ext cx="2497138" cy="2651125"/>
          </a:xfrm>
          <a:prstGeom prst="rect">
            <a:avLst/>
          </a:prstGeom>
          <a:noFill/>
          <a:ln w="9525">
            <a:noFill/>
          </a:ln>
        </p:spPr>
        <p:txBody>
          <a:bodyPr wrap="none">
            <a:spAutoFit/>
          </a:bodyPr>
          <a:p>
            <a:pPr eaLnBrk="1" hangingPunct="1">
              <a:spcBef>
                <a:spcPct val="20000"/>
              </a:spcBef>
            </a:pPr>
            <a:r>
              <a:rPr lang="en-US" altLang="zh-CN" sz="2400" b="1" dirty="0">
                <a:latin typeface="Times New Roman" panose="02020603050405020304" pitchFamily="18" charset="0"/>
              </a:rPr>
              <a:t>x =</a:t>
            </a:r>
            <a:endParaRPr lang="en-US" altLang="zh-CN" sz="2400" b="1" dirty="0">
              <a:latin typeface="Times New Roman" panose="02020603050405020304" pitchFamily="18" charset="0"/>
            </a:endParaRPr>
          </a:p>
          <a:p>
            <a:pPr eaLnBrk="1" hangingPunct="1">
              <a:spcBef>
                <a:spcPct val="20000"/>
              </a:spcBef>
            </a:pPr>
            <a:r>
              <a:rPr lang="en-US" altLang="zh-CN" sz="2400" b="1" dirty="0">
                <a:latin typeface="Times New Roman" panose="02020603050405020304" pitchFamily="18" charset="0"/>
              </a:rPr>
              <a:t>-3.4914          </a:t>
            </a:r>
            <a:endParaRPr lang="en-US" altLang="zh-CN" sz="2400" b="1" dirty="0">
              <a:latin typeface="Times New Roman" panose="02020603050405020304" pitchFamily="18" charset="0"/>
            </a:endParaRPr>
          </a:p>
          <a:p>
            <a:pPr eaLnBrk="1" hangingPunct="1">
              <a:spcBef>
                <a:spcPct val="20000"/>
              </a:spcBef>
            </a:pPr>
            <a:r>
              <a:rPr lang="en-US" altLang="zh-CN" sz="2400" b="1" dirty="0">
                <a:latin typeface="Times New Roman" panose="02020603050405020304" pitchFamily="18" charset="0"/>
              </a:rPr>
              <a:t>   1.6863 + 2.6947i</a:t>
            </a:r>
            <a:endParaRPr lang="en-US" altLang="zh-CN" sz="2400" b="1" dirty="0">
              <a:latin typeface="Times New Roman" panose="02020603050405020304" pitchFamily="18" charset="0"/>
            </a:endParaRPr>
          </a:p>
          <a:p>
            <a:pPr eaLnBrk="1" hangingPunct="1">
              <a:spcBef>
                <a:spcPct val="20000"/>
              </a:spcBef>
            </a:pPr>
            <a:r>
              <a:rPr lang="en-US" altLang="zh-CN" sz="2400" b="1" dirty="0">
                <a:latin typeface="Times New Roman" panose="02020603050405020304" pitchFamily="18" charset="0"/>
              </a:rPr>
              <a:t>   1.6863 - 2.6947i</a:t>
            </a:r>
            <a:endParaRPr lang="en-US" altLang="zh-CN" sz="2400" b="1" dirty="0">
              <a:latin typeface="Times New Roman" panose="02020603050405020304" pitchFamily="18" charset="0"/>
            </a:endParaRPr>
          </a:p>
          <a:p>
            <a:pPr eaLnBrk="1" hangingPunct="1">
              <a:spcBef>
                <a:spcPct val="20000"/>
              </a:spcBef>
            </a:pPr>
            <a:r>
              <a:rPr lang="en-US" altLang="zh-CN" sz="2400" b="1" dirty="0">
                <a:latin typeface="Times New Roman" panose="02020603050405020304" pitchFamily="18" charset="0"/>
              </a:rPr>
              <a:t>   0.0594 + 0.4251i</a:t>
            </a:r>
            <a:endParaRPr lang="en-US" altLang="zh-CN" sz="2400" b="1" dirty="0">
              <a:latin typeface="Times New Roman" panose="02020603050405020304" pitchFamily="18" charset="0"/>
            </a:endParaRPr>
          </a:p>
          <a:p>
            <a:pPr eaLnBrk="1" hangingPunct="1">
              <a:spcBef>
                <a:spcPct val="20000"/>
              </a:spcBef>
            </a:pPr>
            <a:r>
              <a:rPr lang="en-US" altLang="zh-CN" sz="2400" b="1" dirty="0">
                <a:latin typeface="Times New Roman" panose="02020603050405020304" pitchFamily="18" charset="0"/>
              </a:rPr>
              <a:t>   0.0594 - 0.4251i</a:t>
            </a:r>
            <a:endParaRPr lang="en-US" altLang="zh-CN" sz="2400" b="1" dirty="0">
              <a:latin typeface="Times New Roman" panose="02020603050405020304" pitchFamily="18" charset="0"/>
            </a:endParaRPr>
          </a:p>
        </p:txBody>
      </p:sp>
      <p:graphicFrame>
        <p:nvGraphicFramePr>
          <p:cNvPr id="39946" name="Object 10">
            <a:hlinkClick r:id="" action="ppaction://ole?verb="/>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3082" name="" r:id="rId3" imgW="916940" imgH="216535" progId="">
                  <p:embed/>
                </p:oleObj>
              </mc:Choice>
              <mc:Fallback>
                <p:oleObj name="" r:id="rId3" imgW="916940" imgH="216535" progId="">
                  <p:embed/>
                  <p:pic>
                    <p:nvPicPr>
                      <p:cNvPr id="0" name="图片 3081"/>
                      <p:cNvPicPr/>
                      <p:nvPr/>
                    </p:nvPicPr>
                    <p:blipFill>
                      <a:blip r:embed="rId4"/>
                      <a:stretch>
                        <a:fillRect/>
                      </a:stretch>
                    </p:blipFill>
                    <p:spPr>
                      <a:xfrm>
                        <a:off x="4114800" y="3321050"/>
                        <a:ext cx="914400" cy="215900"/>
                      </a:xfrm>
                      <a:prstGeom prst="rect">
                        <a:avLst/>
                      </a:prstGeom>
                      <a:noFill/>
                      <a:ln w="38100">
                        <a:noFill/>
                        <a:miter/>
                      </a:ln>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idx="4294967295"/>
          </p:nvPr>
        </p:nvSpPr>
        <p:spPr>
          <a:xfrm>
            <a:off x="111601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rPr>
              <a:t>【功能演示-2】求解线性方程组</a:t>
            </a:r>
            <a:endParaRPr lang="zh-CN" altLang="zh-CN" sz="3600" b="1" dirty="0">
              <a:solidFill>
                <a:srgbClr val="4D009A"/>
              </a:solidFill>
              <a:latin typeface="华文楷体" pitchFamily="2" charset="-122"/>
              <a:ea typeface="华文楷体" pitchFamily="2" charset="-122"/>
            </a:endParaRPr>
          </a:p>
        </p:txBody>
      </p:sp>
      <p:sp>
        <p:nvSpPr>
          <p:cNvPr id="4096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40964"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37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graphicFrame>
        <p:nvGraphicFramePr>
          <p:cNvPr id="40965" name="Object 5"/>
          <p:cNvGraphicFramePr>
            <a:graphicFrameLocks noChangeAspect="1"/>
          </p:cNvGraphicFramePr>
          <p:nvPr/>
        </p:nvGraphicFramePr>
        <p:xfrm>
          <a:off x="2916238" y="1125538"/>
          <a:ext cx="2592387" cy="1358900"/>
        </p:xfrm>
        <a:graphic>
          <a:graphicData uri="http://schemas.openxmlformats.org/presentationml/2006/ole">
            <mc:AlternateContent xmlns:mc="http://schemas.openxmlformats.org/markup-compatibility/2006">
              <mc:Choice xmlns:v="urn:schemas-microsoft-com:vml" Requires="v">
                <p:oleObj spid="_x0000_s3085" name="" r:id="rId1" imgW="3365500" imgH="1765300" progId="">
                  <p:embed/>
                </p:oleObj>
              </mc:Choice>
              <mc:Fallback>
                <p:oleObj name="" r:id="rId1" imgW="3365500" imgH="1765300" progId="">
                  <p:embed/>
                  <p:pic>
                    <p:nvPicPr>
                      <p:cNvPr id="0" name="图片 3084"/>
                      <p:cNvPicPr/>
                      <p:nvPr/>
                    </p:nvPicPr>
                    <p:blipFill>
                      <a:blip r:embed="rId2"/>
                      <a:stretch>
                        <a:fillRect/>
                      </a:stretch>
                    </p:blipFill>
                    <p:spPr>
                      <a:xfrm>
                        <a:off x="2916238" y="1125538"/>
                        <a:ext cx="2592387" cy="1358900"/>
                      </a:xfrm>
                      <a:prstGeom prst="rect">
                        <a:avLst/>
                      </a:prstGeom>
                      <a:noFill/>
                      <a:ln w="38100">
                        <a:noFill/>
                        <a:miter/>
                      </a:ln>
                    </p:spPr>
                  </p:pic>
                </p:oleObj>
              </mc:Fallback>
            </mc:AlternateContent>
          </a:graphicData>
        </a:graphic>
      </p:graphicFrame>
      <p:sp>
        <p:nvSpPr>
          <p:cNvPr id="40966" name="Text Box 6"/>
          <p:cNvSpPr txBox="1"/>
          <p:nvPr/>
        </p:nvSpPr>
        <p:spPr>
          <a:xfrm>
            <a:off x="1187450" y="2708275"/>
            <a:ext cx="6697663" cy="1771650"/>
          </a:xfrm>
          <a:prstGeom prst="rect">
            <a:avLst/>
          </a:prstGeom>
          <a:noFill/>
          <a:ln w="9525">
            <a:noFill/>
          </a:ln>
        </p:spPr>
        <p:txBody>
          <a:bodyPr>
            <a:spAutoFit/>
          </a:bodyPr>
          <a:p>
            <a:pPr eaLnBrk="1" hangingPunct="1">
              <a:spcBef>
                <a:spcPct val="20000"/>
              </a:spcBef>
            </a:pPr>
            <a:r>
              <a:rPr lang="en-US" altLang="zh-CN" sz="2400" b="1" dirty="0">
                <a:latin typeface="Times New Roman" panose="02020603050405020304" pitchFamily="18" charset="0"/>
                <a:ea typeface="华文楷体" pitchFamily="2" charset="-122"/>
              </a:rPr>
              <a:t>a = [2,3,-1;8,2,3;45,3,9];</a:t>
            </a:r>
            <a:r>
              <a:rPr lang="zh-CN" altLang="en-US" sz="2400" b="1" dirty="0">
                <a:solidFill>
                  <a:srgbClr val="008000"/>
                </a:solidFill>
                <a:latin typeface="Times New Roman" panose="02020603050405020304" pitchFamily="18" charset="0"/>
                <a:ea typeface="华文楷体" pitchFamily="2" charset="-122"/>
              </a:rPr>
              <a:t>％建立系数矩阵</a:t>
            </a:r>
            <a:r>
              <a:rPr lang="en-US" altLang="zh-CN" sz="2400" b="1" dirty="0">
                <a:solidFill>
                  <a:srgbClr val="008000"/>
                </a:solidFill>
                <a:latin typeface="Times New Roman" panose="02020603050405020304" pitchFamily="18" charset="0"/>
                <a:ea typeface="华文楷体" pitchFamily="2" charset="-122"/>
              </a:rPr>
              <a:t>a</a:t>
            </a:r>
            <a:endParaRPr lang="en-US" altLang="zh-CN" sz="2400" b="1" dirty="0">
              <a:solidFill>
                <a:srgbClr val="008000"/>
              </a:solidFill>
              <a:latin typeface="Times New Roman" panose="02020603050405020304" pitchFamily="18" charset="0"/>
              <a:ea typeface="华文楷体" pitchFamily="2" charset="-122"/>
            </a:endParaRPr>
          </a:p>
          <a:p>
            <a:pPr eaLnBrk="1" hangingPunct="1">
              <a:spcBef>
                <a:spcPct val="20000"/>
              </a:spcBef>
            </a:pPr>
            <a:r>
              <a:rPr lang="en-US" altLang="zh-CN" sz="2400" b="1" dirty="0">
                <a:latin typeface="Times New Roman" panose="02020603050405020304" pitchFamily="18" charset="0"/>
                <a:ea typeface="华文楷体" pitchFamily="2" charset="-122"/>
              </a:rPr>
              <a:t>b = [2;4;23];</a:t>
            </a:r>
            <a:r>
              <a:rPr lang="zh-CN" altLang="en-US" sz="2400" b="1" dirty="0">
                <a:solidFill>
                  <a:srgbClr val="008000"/>
                </a:solidFill>
                <a:latin typeface="Times New Roman" panose="02020603050405020304" pitchFamily="18" charset="0"/>
                <a:ea typeface="华文楷体" pitchFamily="2" charset="-122"/>
              </a:rPr>
              <a:t>％建立列向量</a:t>
            </a:r>
            <a:r>
              <a:rPr lang="en-US" altLang="zh-CN" sz="2400" b="1" dirty="0">
                <a:solidFill>
                  <a:srgbClr val="008000"/>
                </a:solidFill>
                <a:latin typeface="Times New Roman" panose="02020603050405020304" pitchFamily="18" charset="0"/>
                <a:ea typeface="华文楷体" pitchFamily="2" charset="-122"/>
              </a:rPr>
              <a:t>b</a:t>
            </a:r>
            <a:endParaRPr lang="en-US" altLang="zh-CN" sz="2400" b="1" dirty="0">
              <a:solidFill>
                <a:srgbClr val="008000"/>
              </a:solidFill>
              <a:latin typeface="Times New Roman" panose="02020603050405020304" pitchFamily="18" charset="0"/>
              <a:ea typeface="华文楷体" pitchFamily="2" charset="-122"/>
            </a:endParaRPr>
          </a:p>
          <a:p>
            <a:pPr eaLnBrk="1" hangingPunct="1">
              <a:spcBef>
                <a:spcPct val="20000"/>
              </a:spcBef>
            </a:pPr>
            <a:r>
              <a:rPr lang="en-US" altLang="zh-CN" sz="2400" b="1" dirty="0">
                <a:latin typeface="Times New Roman" panose="02020603050405020304" pitchFamily="18" charset="0"/>
                <a:ea typeface="华文楷体" pitchFamily="2" charset="-122"/>
              </a:rPr>
              <a:t>x = inv(a)*b</a:t>
            </a:r>
            <a:endParaRPr lang="en-US" altLang="zh-CN" sz="2400" b="1" dirty="0">
              <a:latin typeface="Times New Roman" panose="02020603050405020304" pitchFamily="18" charset="0"/>
              <a:ea typeface="华文楷体" pitchFamily="2" charset="-122"/>
            </a:endParaRPr>
          </a:p>
          <a:p>
            <a:pPr eaLnBrk="1" hangingPunct="1">
              <a:spcBef>
                <a:spcPct val="20000"/>
              </a:spcBef>
            </a:pPr>
            <a:endParaRPr lang="en-US" altLang="zh-CN" sz="2400" b="1" dirty="0">
              <a:solidFill>
                <a:schemeClr val="hlink"/>
              </a:solidFill>
              <a:latin typeface="Times New Roman" panose="02020603050405020304" pitchFamily="18" charset="0"/>
              <a:ea typeface="华文楷体" pitchFamily="2" charset="-122"/>
            </a:endParaRPr>
          </a:p>
        </p:txBody>
      </p:sp>
      <p:sp>
        <p:nvSpPr>
          <p:cNvPr id="40967" name="Text Box 7"/>
          <p:cNvSpPr txBox="1"/>
          <p:nvPr/>
        </p:nvSpPr>
        <p:spPr>
          <a:xfrm>
            <a:off x="1476375" y="4292600"/>
            <a:ext cx="1352550" cy="1771650"/>
          </a:xfrm>
          <a:prstGeom prst="rect">
            <a:avLst/>
          </a:prstGeom>
          <a:noFill/>
          <a:ln w="9525">
            <a:noFill/>
          </a:ln>
        </p:spPr>
        <p:txBody>
          <a:bodyPr wrap="none">
            <a:spAutoFit/>
          </a:bodyPr>
          <a:p>
            <a:pPr eaLnBrk="1" hangingPunct="1">
              <a:spcBef>
                <a:spcPct val="20000"/>
              </a:spcBef>
            </a:pPr>
            <a:r>
              <a:rPr lang="en-US" altLang="zh-CN" sz="2400" b="1" dirty="0">
                <a:latin typeface="Times New Roman" panose="02020603050405020304" pitchFamily="18" charset="0"/>
                <a:ea typeface="华文楷体" pitchFamily="2" charset="-122"/>
              </a:rPr>
              <a:t>x =</a:t>
            </a:r>
            <a:endParaRPr lang="en-US" altLang="zh-CN" sz="2400" b="1" dirty="0">
              <a:latin typeface="Times New Roman" panose="02020603050405020304" pitchFamily="18" charset="0"/>
              <a:ea typeface="华文楷体" pitchFamily="2" charset="-122"/>
            </a:endParaRPr>
          </a:p>
          <a:p>
            <a:pPr eaLnBrk="1" hangingPunct="1">
              <a:spcBef>
                <a:spcPct val="20000"/>
              </a:spcBef>
            </a:pPr>
            <a:r>
              <a:rPr lang="en-US" altLang="zh-CN" sz="2400" b="1" dirty="0">
                <a:latin typeface="Times New Roman" panose="02020603050405020304" pitchFamily="18" charset="0"/>
                <a:ea typeface="华文楷体" pitchFamily="2" charset="-122"/>
              </a:rPr>
              <a:t>    0.5531</a:t>
            </a:r>
            <a:endParaRPr lang="en-US" altLang="zh-CN" sz="2400" b="1" dirty="0">
              <a:latin typeface="Times New Roman" panose="02020603050405020304" pitchFamily="18" charset="0"/>
              <a:ea typeface="华文楷体" pitchFamily="2" charset="-122"/>
            </a:endParaRPr>
          </a:p>
          <a:p>
            <a:pPr eaLnBrk="1" hangingPunct="1">
              <a:spcBef>
                <a:spcPct val="20000"/>
              </a:spcBef>
            </a:pPr>
            <a:r>
              <a:rPr lang="en-US" altLang="zh-CN" sz="2400" b="1" dirty="0">
                <a:latin typeface="Times New Roman" panose="02020603050405020304" pitchFamily="18" charset="0"/>
                <a:ea typeface="华文楷体" pitchFamily="2" charset="-122"/>
              </a:rPr>
              <a:t>    0.2051</a:t>
            </a:r>
            <a:endParaRPr lang="en-US" altLang="zh-CN" sz="2400" b="1" dirty="0">
              <a:latin typeface="Times New Roman" panose="02020603050405020304" pitchFamily="18" charset="0"/>
              <a:ea typeface="华文楷体" pitchFamily="2" charset="-122"/>
            </a:endParaRPr>
          </a:p>
          <a:p>
            <a:pPr eaLnBrk="1" hangingPunct="1">
              <a:spcBef>
                <a:spcPct val="20000"/>
              </a:spcBef>
            </a:pPr>
            <a:r>
              <a:rPr lang="en-US" altLang="zh-CN" sz="2400" b="1" dirty="0">
                <a:latin typeface="Times New Roman" panose="02020603050405020304" pitchFamily="18" charset="0"/>
                <a:ea typeface="华文楷体" pitchFamily="2" charset="-122"/>
              </a:rPr>
              <a:t>   -0.2784</a:t>
            </a:r>
            <a:endParaRPr lang="en-US" altLang="zh-CN" sz="2400" b="1" dirty="0">
              <a:latin typeface="Times New Roman" panose="02020603050405020304" pitchFamily="18" charset="0"/>
              <a:ea typeface="华文楷体"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41987" name="页脚占位符 2"/>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38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41988" name="Rectangle 4"/>
          <p:cNvSpPr/>
          <p:nvPr/>
        </p:nvSpPr>
        <p:spPr>
          <a:xfrm>
            <a:off x="1403350" y="314325"/>
            <a:ext cx="2011363" cy="639763"/>
          </a:xfrm>
          <a:prstGeom prst="rect">
            <a:avLst/>
          </a:prstGeom>
          <a:noFill/>
          <a:ln w="9525">
            <a:noFill/>
          </a:ln>
        </p:spPr>
        <p:txBody>
          <a:bodyPr wrap="none">
            <a:spAutoFit/>
          </a:bodyPr>
          <a:p>
            <a:pPr marL="342900" indent="-342900" eaLnBrk="1" hangingPunct="1">
              <a:spcBef>
                <a:spcPct val="20000"/>
              </a:spcBef>
            </a:pPr>
            <a:r>
              <a:rPr lang="zh-CN" altLang="en-US" sz="3600" b="1" dirty="0">
                <a:solidFill>
                  <a:srgbClr val="4D009A"/>
                </a:solidFill>
                <a:latin typeface="Tahoma" panose="020B0604030504040204" pitchFamily="34" charset="0"/>
                <a:ea typeface="华文楷体" pitchFamily="2" charset="-122"/>
              </a:rPr>
              <a:t>符号计算</a:t>
            </a:r>
            <a:endParaRPr lang="zh-CN" altLang="en-US" sz="3600" b="1" dirty="0">
              <a:solidFill>
                <a:srgbClr val="4D009A"/>
              </a:solidFill>
              <a:latin typeface="Tahoma" panose="020B0604030504040204" pitchFamily="34" charset="0"/>
              <a:ea typeface="华文楷体" pitchFamily="2" charset="-122"/>
            </a:endParaRPr>
          </a:p>
        </p:txBody>
      </p:sp>
      <p:sp>
        <p:nvSpPr>
          <p:cNvPr id="41989" name="Text Box 5"/>
          <p:cNvSpPr txBox="1"/>
          <p:nvPr/>
        </p:nvSpPr>
        <p:spPr>
          <a:xfrm>
            <a:off x="755650" y="1412875"/>
            <a:ext cx="8101013" cy="1347788"/>
          </a:xfrm>
          <a:prstGeom prst="rect">
            <a:avLst/>
          </a:prstGeom>
          <a:noFill/>
          <a:ln w="9525">
            <a:noFill/>
          </a:ln>
        </p:spPr>
        <p:txBody>
          <a:bodyPr>
            <a:spAutoFit/>
          </a:bodyPr>
          <a:p>
            <a:pPr algn="just" eaLnBrk="1" hangingPunct="1">
              <a:spcBef>
                <a:spcPct val="20000"/>
              </a:spcBef>
            </a:pPr>
            <a:r>
              <a:rPr lang="en-US" altLang="zh-CN" sz="2400" b="1" dirty="0">
                <a:latin typeface="Times New Roman" panose="02020603050405020304" pitchFamily="18" charset="0"/>
              </a:rPr>
              <a:t>syms x y z</a:t>
            </a:r>
            <a:r>
              <a:rPr lang="en-US" altLang="zh-CN" b="1" dirty="0">
                <a:solidFill>
                  <a:schemeClr val="hlink"/>
                </a:solidFill>
                <a:latin typeface="Tahoma" panose="020B0604030504040204" pitchFamily="34" charset="0"/>
              </a:rPr>
              <a:t>  </a:t>
            </a:r>
            <a:r>
              <a:rPr lang="zh-CN" altLang="en-US" sz="2400" b="1" dirty="0">
                <a:solidFill>
                  <a:srgbClr val="008000"/>
                </a:solidFill>
                <a:latin typeface="Tahoma" panose="020B0604030504040204" pitchFamily="34" charset="0"/>
                <a:ea typeface="华文楷体" pitchFamily="2" charset="-122"/>
              </a:rPr>
              <a:t>％建立符号变量</a:t>
            </a:r>
            <a:endParaRPr lang="zh-CN" altLang="en-US" sz="2400" b="1" dirty="0">
              <a:solidFill>
                <a:schemeClr val="hlink"/>
              </a:solidFill>
              <a:latin typeface="Times New Roman" panose="02020603050405020304" pitchFamily="18" charset="0"/>
              <a:ea typeface="华文楷体" pitchFamily="2" charset="-122"/>
            </a:endParaRPr>
          </a:p>
          <a:p>
            <a:pPr algn="just" eaLnBrk="1" hangingPunct="1">
              <a:spcBef>
                <a:spcPct val="20000"/>
              </a:spcBef>
            </a:pPr>
            <a:r>
              <a:rPr lang="en-US" altLang="zh-CN" sz="2400" b="1" dirty="0">
                <a:latin typeface="Times New Roman" panose="02020603050405020304" pitchFamily="18" charset="0"/>
              </a:rPr>
              <a:t>[x,y,z]=solve(2*x+3*y-z-2,8*x+2*y+3*z-4,45*x+3*y+9*z-23)</a:t>
            </a:r>
            <a:endParaRPr lang="en-US" altLang="zh-CN" sz="2400" b="1" dirty="0">
              <a:latin typeface="Times New Roman" panose="02020603050405020304" pitchFamily="18" charset="0"/>
            </a:endParaRPr>
          </a:p>
          <a:p>
            <a:pPr algn="just" eaLnBrk="1" hangingPunct="1">
              <a:spcBef>
                <a:spcPct val="20000"/>
              </a:spcBef>
            </a:pPr>
            <a:endParaRPr lang="en-US" altLang="zh-CN" sz="2400" b="1" dirty="0">
              <a:solidFill>
                <a:schemeClr val="hlink"/>
              </a:solidFill>
              <a:latin typeface="Times New Roman" panose="02020603050405020304" pitchFamily="18" charset="0"/>
              <a:ea typeface="华文楷体" pitchFamily="2" charset="-122"/>
            </a:endParaRPr>
          </a:p>
        </p:txBody>
      </p:sp>
      <p:sp>
        <p:nvSpPr>
          <p:cNvPr id="41990" name="Text Box 7"/>
          <p:cNvSpPr txBox="1"/>
          <p:nvPr/>
        </p:nvSpPr>
        <p:spPr>
          <a:xfrm>
            <a:off x="971550" y="2924175"/>
            <a:ext cx="1325563" cy="2017713"/>
          </a:xfrm>
          <a:prstGeom prst="rect">
            <a:avLst/>
          </a:prstGeom>
          <a:noFill/>
          <a:ln w="9525">
            <a:noFill/>
          </a:ln>
        </p:spPr>
        <p:txBody>
          <a:bodyPr wrap="none">
            <a:spAutoFit/>
          </a:bodyPr>
          <a:p>
            <a:pPr eaLnBrk="1" hangingPunct="1">
              <a:spcBef>
                <a:spcPct val="20000"/>
              </a:spcBef>
            </a:pPr>
            <a:r>
              <a:rPr lang="pl-PL" altLang="en-US" b="1" dirty="0">
                <a:latin typeface="Tahoma" panose="020B0604030504040204" pitchFamily="34" charset="0"/>
              </a:rPr>
              <a:t>x = </a:t>
            </a:r>
            <a:endParaRPr lang="pl-PL" altLang="en-US" b="1" dirty="0">
              <a:latin typeface="Tahoma" panose="020B0604030504040204" pitchFamily="34" charset="0"/>
            </a:endParaRPr>
          </a:p>
          <a:p>
            <a:pPr eaLnBrk="1" hangingPunct="1">
              <a:spcBef>
                <a:spcPct val="20000"/>
              </a:spcBef>
            </a:pPr>
            <a:r>
              <a:rPr lang="pl-PL" altLang="en-US" b="1" dirty="0">
                <a:latin typeface="Tahoma" panose="020B0604030504040204" pitchFamily="34" charset="0"/>
              </a:rPr>
              <a:t>151/273  </a:t>
            </a:r>
            <a:endParaRPr lang="pl-PL" altLang="en-US" b="1" dirty="0">
              <a:latin typeface="Tahoma" panose="020B0604030504040204" pitchFamily="34" charset="0"/>
            </a:endParaRPr>
          </a:p>
          <a:p>
            <a:pPr eaLnBrk="1" hangingPunct="1">
              <a:spcBef>
                <a:spcPct val="20000"/>
              </a:spcBef>
            </a:pPr>
            <a:r>
              <a:rPr lang="pl-PL" altLang="en-US" b="1" dirty="0">
                <a:latin typeface="Tahoma" panose="020B0604030504040204" pitchFamily="34" charset="0"/>
              </a:rPr>
              <a:t>y = </a:t>
            </a:r>
            <a:endParaRPr lang="pl-PL" altLang="en-US" b="1" dirty="0">
              <a:latin typeface="Tahoma" panose="020B0604030504040204" pitchFamily="34" charset="0"/>
            </a:endParaRPr>
          </a:p>
          <a:p>
            <a:pPr eaLnBrk="1" hangingPunct="1">
              <a:spcBef>
                <a:spcPct val="20000"/>
              </a:spcBef>
            </a:pPr>
            <a:r>
              <a:rPr lang="pl-PL" altLang="en-US" b="1" dirty="0">
                <a:latin typeface="Tahoma" panose="020B0604030504040204" pitchFamily="34" charset="0"/>
              </a:rPr>
              <a:t>8/39 </a:t>
            </a:r>
            <a:endParaRPr lang="pl-PL" altLang="en-US" b="1" dirty="0">
              <a:latin typeface="Tahoma" panose="020B0604030504040204" pitchFamily="34" charset="0"/>
            </a:endParaRPr>
          </a:p>
          <a:p>
            <a:pPr eaLnBrk="1" hangingPunct="1">
              <a:spcBef>
                <a:spcPct val="20000"/>
              </a:spcBef>
            </a:pPr>
            <a:r>
              <a:rPr lang="pl-PL" altLang="en-US" b="1" dirty="0">
                <a:latin typeface="Tahoma" panose="020B0604030504040204" pitchFamily="34" charset="0"/>
              </a:rPr>
              <a:t>z = </a:t>
            </a:r>
            <a:endParaRPr lang="pl-PL" altLang="en-US" b="1" dirty="0">
              <a:latin typeface="Tahoma" panose="020B0604030504040204" pitchFamily="34" charset="0"/>
            </a:endParaRPr>
          </a:p>
          <a:p>
            <a:pPr eaLnBrk="1" hangingPunct="1">
              <a:spcBef>
                <a:spcPct val="20000"/>
              </a:spcBef>
            </a:pPr>
            <a:r>
              <a:rPr lang="pl-PL" altLang="en-US" b="1" dirty="0">
                <a:latin typeface="Tahoma" panose="020B0604030504040204" pitchFamily="34" charset="0"/>
              </a:rPr>
              <a:t>-76/273</a:t>
            </a:r>
            <a:endParaRPr lang="en-US" altLang="zh-CN" b="1" dirty="0">
              <a:latin typeface="Tahoma" panose="020B060403050404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idx="4294967295"/>
          </p:nvPr>
        </p:nvSpPr>
        <p:spPr>
          <a:xfrm>
            <a:off x="1116013" y="0"/>
            <a:ext cx="7793037" cy="982663"/>
          </a:xfrm>
          <a:ln/>
        </p:spPr>
        <p:txBody>
          <a:bodyPr vert="horz" wrap="square" lIns="91440" tIns="45720" rIns="91440" bIns="91440" anchor="b" anchorCtr="0"/>
          <a:p>
            <a:pPr marL="762000" indent="-762000" eaLnBrk="1" hangingPunct="1"/>
            <a:r>
              <a:rPr lang="zh-CN" altLang="zh-CN" sz="3600" b="1" dirty="0">
                <a:solidFill>
                  <a:srgbClr val="4D009A"/>
                </a:solidFill>
                <a:latin typeface="华文楷体" pitchFamily="2" charset="-122"/>
                <a:ea typeface="华文楷体" pitchFamily="2" charset="-122"/>
              </a:rPr>
              <a:t>【功能演示-3】求解定积分</a:t>
            </a:r>
            <a:r>
              <a:rPr lang="zh-CN" altLang="zh-CN" dirty="0"/>
              <a:t> </a:t>
            </a:r>
            <a:endParaRPr lang="zh-CN" altLang="zh-CN" dirty="0"/>
          </a:p>
        </p:txBody>
      </p:sp>
      <p:sp>
        <p:nvSpPr>
          <p:cNvPr id="43011" name="Rectangle 3"/>
          <p:cNvSpPr>
            <a:spLocks noGrp="1"/>
          </p:cNvSpPr>
          <p:nvPr>
            <p:ph type="body" sz="half" idx="4294967295"/>
          </p:nvPr>
        </p:nvSpPr>
        <p:spPr>
          <a:xfrm>
            <a:off x="395288" y="1341438"/>
            <a:ext cx="8748712" cy="4791075"/>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lvl="0"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求解</a:t>
            </a:r>
            <a:r>
              <a:rPr lang="zh-CN" altLang="en-US" sz="2800" dirty="0"/>
              <a:t> </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I=</a:t>
            </a:r>
            <a:endPar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eaLnBrk="1" hangingPunct="1">
              <a:spcBef>
                <a:spcPct val="80000"/>
              </a:spcBef>
              <a:buFont typeface="Wingdings" panose="05000000000000000000" pitchFamily="2" charset="2"/>
              <a:buNone/>
            </a:pPr>
            <a:r>
              <a:rPr lang="en-US" altLang="zh-CN" sz="2400" b="1" dirty="0">
                <a:latin typeface="Times New Roman" panose="02020603050405020304" pitchFamily="18" charset="0"/>
              </a:rPr>
              <a:t>quad('x.*log(1+x)',0,1)</a:t>
            </a:r>
            <a:endParaRPr lang="en-US" altLang="zh-CN" sz="2400" b="1" dirty="0">
              <a:latin typeface="Times New Roman" panose="02020603050405020304" pitchFamily="18" charset="0"/>
            </a:endParaRPr>
          </a:p>
          <a:p>
            <a:pPr lvl="1" eaLnBrk="1" hangingPunct="1">
              <a:buFont typeface="Wingdings" panose="05000000000000000000" pitchFamily="2" charset="2"/>
              <a:buNone/>
            </a:pPr>
            <a:endParaRPr lang="en-US" altLang="zh-CN" sz="2400" b="1" dirty="0">
              <a:solidFill>
                <a:schemeClr val="hlink"/>
              </a:solidFill>
              <a:latin typeface="Times New Roman" panose="02020603050405020304" pitchFamily="18" charset="0"/>
              <a:ea typeface="华文楷体" pitchFamily="2" charset="-122"/>
            </a:endParaRPr>
          </a:p>
          <a:p>
            <a:pPr lvl="1" eaLnBrk="1" hangingPunct="1">
              <a:buFont typeface="Wingdings" panose="05000000000000000000" pitchFamily="2" charset="2"/>
              <a:buNone/>
            </a:pPr>
            <a:r>
              <a:rPr lang="en-US" altLang="zh-CN" sz="2400" b="1" dirty="0">
                <a:latin typeface="Times New Roman" panose="02020603050405020304" pitchFamily="18" charset="0"/>
              </a:rPr>
              <a:t>ans = </a:t>
            </a:r>
            <a:endParaRPr lang="en-US" altLang="zh-CN" sz="2400" b="1" dirty="0">
              <a:latin typeface="Times New Roman" panose="02020603050405020304" pitchFamily="18" charset="0"/>
            </a:endParaRPr>
          </a:p>
          <a:p>
            <a:pPr lvl="1" eaLnBrk="1" hangingPunct="1">
              <a:buFont typeface="Wingdings" panose="05000000000000000000" pitchFamily="2" charset="2"/>
              <a:buNone/>
            </a:pPr>
            <a:r>
              <a:rPr lang="en-US" altLang="zh-CN" sz="2400" b="1" dirty="0">
                <a:latin typeface="Times New Roman" panose="02020603050405020304" pitchFamily="18" charset="0"/>
              </a:rPr>
              <a:t>0.250</a:t>
            </a:r>
            <a:endParaRPr lang="en-US" altLang="zh-CN" sz="2400" b="1" dirty="0">
              <a:latin typeface="Times New Roman" panose="02020603050405020304" pitchFamily="18" charset="0"/>
            </a:endParaRPr>
          </a:p>
          <a:p>
            <a:pPr lvl="1" eaLnBrk="1" hangingPunct="1">
              <a:buFont typeface="Wingdings" panose="05000000000000000000" pitchFamily="2" charset="2"/>
              <a:buNone/>
            </a:pPr>
            <a:r>
              <a:rPr lang="zh-CN" altLang="en-US" sz="2400" b="1" dirty="0">
                <a:latin typeface="Times New Roman" panose="02020603050405020304" pitchFamily="18" charset="0"/>
              </a:rPr>
              <a:t>或</a:t>
            </a:r>
            <a:endParaRPr lang="zh-CN" altLang="en-US" sz="2400" b="1" dirty="0">
              <a:latin typeface="Times New Roman" panose="02020603050405020304" pitchFamily="18" charset="0"/>
            </a:endParaRPr>
          </a:p>
          <a:p>
            <a:pPr lvl="1" eaLnBrk="1" hangingPunct="1">
              <a:buFont typeface="Wingdings" panose="05000000000000000000" pitchFamily="2" charset="2"/>
              <a:buNone/>
            </a:pPr>
            <a:r>
              <a:rPr lang="en-US" altLang="zh-CN" sz="2400" b="1" dirty="0">
                <a:latin typeface="Times New Roman" panose="02020603050405020304" pitchFamily="18" charset="0"/>
              </a:rPr>
              <a:t>syms x</a:t>
            </a:r>
            <a:endParaRPr lang="en-US" altLang="zh-CN" sz="2400" b="1" dirty="0">
              <a:latin typeface="Times New Roman" panose="02020603050405020304" pitchFamily="18" charset="0"/>
            </a:endParaRPr>
          </a:p>
          <a:p>
            <a:pPr lvl="1" eaLnBrk="1" hangingPunct="1">
              <a:buFont typeface="Wingdings" panose="05000000000000000000" pitchFamily="2" charset="2"/>
              <a:buNone/>
            </a:pPr>
            <a:r>
              <a:rPr lang="en-US" altLang="zh-CN" sz="2400" b="1" dirty="0">
                <a:latin typeface="Times New Roman" panose="02020603050405020304" pitchFamily="18" charset="0"/>
              </a:rPr>
              <a:t>nt(x*log(1+x),0,1)</a:t>
            </a:r>
            <a:endParaRPr lang="en-US" altLang="zh-CN" sz="2400" b="1" dirty="0">
              <a:latin typeface="Times New Roman" panose="02020603050405020304" pitchFamily="18" charset="0"/>
            </a:endParaRPr>
          </a:p>
          <a:p>
            <a:pPr lvl="1" eaLnBrk="1" hangingPunct="1">
              <a:buFont typeface="Wingdings" panose="05000000000000000000" pitchFamily="2" charset="2"/>
              <a:buNone/>
            </a:pPr>
            <a:r>
              <a:rPr lang="en-US" altLang="zh-CN" sz="2400" b="1" dirty="0">
                <a:latin typeface="Times New Roman" panose="02020603050405020304" pitchFamily="18" charset="0"/>
              </a:rPr>
              <a:t>ans = </a:t>
            </a:r>
            <a:endParaRPr lang="en-US" altLang="zh-CN" sz="2400" b="1" dirty="0">
              <a:latin typeface="Times New Roman" panose="02020603050405020304" pitchFamily="18" charset="0"/>
            </a:endParaRPr>
          </a:p>
          <a:p>
            <a:pPr lvl="1" eaLnBrk="1" hangingPunct="1">
              <a:buFont typeface="Wingdings" panose="05000000000000000000" pitchFamily="2" charset="2"/>
              <a:buNone/>
            </a:pPr>
            <a:r>
              <a:rPr lang="en-US" altLang="zh-CN" sz="2400" b="1" dirty="0">
                <a:latin typeface="Times New Roman" panose="02020603050405020304" pitchFamily="18" charset="0"/>
              </a:rPr>
              <a:t>1/4</a:t>
            </a:r>
            <a:endParaRPr lang="en-US" altLang="zh-CN" sz="2400" b="1" dirty="0">
              <a:latin typeface="Times New Roman" panose="02020603050405020304" pitchFamily="18" charset="0"/>
            </a:endParaRPr>
          </a:p>
          <a:p>
            <a:pPr lvl="1" eaLnBrk="1" hangingPunct="1">
              <a:buFont typeface="Wingdings" panose="05000000000000000000" pitchFamily="2" charset="2"/>
              <a:buNone/>
            </a:pPr>
            <a:endParaRPr lang="en-US" altLang="zh-CN" sz="2400" b="1" dirty="0">
              <a:latin typeface="Times New Roman" panose="02020603050405020304" pitchFamily="18" charset="0"/>
            </a:endParaRPr>
          </a:p>
        </p:txBody>
      </p:sp>
      <p:sp>
        <p:nvSpPr>
          <p:cNvPr id="43012" name="日期占位符 4"/>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43013" name="页脚占位符 5"/>
          <p:cNvSpPr txBox="1">
            <a:spLocks noGrp="1"/>
          </p:cNvSpPr>
          <p:nvPr/>
        </p:nvSpPr>
        <p:spPr>
          <a:xfrm>
            <a:off x="539750"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39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graphicFrame>
        <p:nvGraphicFramePr>
          <p:cNvPr id="43014" name="Object 6"/>
          <p:cNvGraphicFramePr>
            <a:graphicFrameLocks noChangeAspect="1"/>
          </p:cNvGraphicFramePr>
          <p:nvPr/>
        </p:nvGraphicFramePr>
        <p:xfrm>
          <a:off x="1763713" y="1268413"/>
          <a:ext cx="1944687" cy="593725"/>
        </p:xfrm>
        <a:graphic>
          <a:graphicData uri="http://schemas.openxmlformats.org/presentationml/2006/ole">
            <mc:AlternateContent xmlns:mc="http://schemas.openxmlformats.org/markup-compatibility/2006">
              <mc:Choice xmlns:v="urn:schemas-microsoft-com:vml" Requires="v">
                <p:oleObj spid="_x0000_s3084" name="" r:id="rId1" imgW="2540000" imgH="774700" progId="">
                  <p:embed/>
                </p:oleObj>
              </mc:Choice>
              <mc:Fallback>
                <p:oleObj name="" r:id="rId1" imgW="2540000" imgH="774700" progId="">
                  <p:embed/>
                  <p:pic>
                    <p:nvPicPr>
                      <p:cNvPr id="0" name="图片 3083"/>
                      <p:cNvPicPr/>
                      <p:nvPr/>
                    </p:nvPicPr>
                    <p:blipFill>
                      <a:blip r:embed="rId2"/>
                      <a:stretch>
                        <a:fillRect/>
                      </a:stretch>
                    </p:blipFill>
                    <p:spPr>
                      <a:xfrm>
                        <a:off x="1763713" y="1268413"/>
                        <a:ext cx="1944687" cy="593725"/>
                      </a:xfrm>
                      <a:prstGeom prst="rect">
                        <a:avLst/>
                      </a:prstGeom>
                      <a:noFill/>
                      <a:ln w="38100">
                        <a:noFill/>
                        <a:miter/>
                      </a:ln>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7171" name="页脚占位符 4"/>
          <p:cNvSpPr txBox="1">
            <a:spLocks noGrp="1"/>
          </p:cNvSpPr>
          <p:nvPr/>
        </p:nvSpPr>
        <p:spPr>
          <a:xfrm>
            <a:off x="755650"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7172" name="Rectangle 2"/>
          <p:cNvSpPr/>
          <p:nvPr/>
        </p:nvSpPr>
        <p:spPr>
          <a:xfrm>
            <a:off x="533400" y="1573213"/>
            <a:ext cx="8153400" cy="2647950"/>
          </a:xfrm>
          <a:prstGeom prst="rect">
            <a:avLst/>
          </a:prstGeom>
          <a:noFill/>
          <a:ln w="9525">
            <a:noFill/>
          </a:ln>
        </p:spPr>
        <p:txBody>
          <a:bodyPr>
            <a:spAutoFit/>
          </a:bodyPr>
          <a:p>
            <a:pPr algn="just" eaLnBrk="1" hangingPunct="1">
              <a:lnSpc>
                <a:spcPct val="130000"/>
              </a:lnSpc>
            </a:pPr>
            <a:r>
              <a:rPr lang="en-US" altLang="zh-CN" dirty="0">
                <a:solidFill>
                  <a:schemeClr val="accent2"/>
                </a:solidFill>
                <a:latin typeface="Arial" panose="020B0604020202020204" pitchFamily="34" charset="0"/>
              </a:rPr>
              <a:t>        </a:t>
            </a:r>
            <a:r>
              <a:rPr lang="zh-CN" altLang="en-US" b="1" dirty="0">
                <a:solidFill>
                  <a:srgbClr val="0000FF"/>
                </a:solidFill>
                <a:latin typeface="楷体_GB2312" pitchFamily="1" charset="-122"/>
                <a:ea typeface="楷体_GB2312" pitchFamily="1" charset="-122"/>
              </a:rPr>
              <a:t>讲授</a:t>
            </a:r>
            <a:r>
              <a:rPr lang="en-US" altLang="zh-CN" b="1" dirty="0">
                <a:solidFill>
                  <a:schemeClr val="hlink"/>
                </a:solidFill>
                <a:latin typeface="楷体_GB2312" pitchFamily="1" charset="-122"/>
                <a:ea typeface="楷体_GB2312" pitchFamily="1" charset="-122"/>
              </a:rPr>
              <a:t>MATLAB</a:t>
            </a:r>
            <a:r>
              <a:rPr lang="zh-CN" altLang="en-US" b="1" dirty="0">
                <a:solidFill>
                  <a:schemeClr val="hlink"/>
                </a:solidFill>
                <a:latin typeface="楷体_GB2312" pitchFamily="1" charset="-122"/>
                <a:ea typeface="楷体_GB2312" pitchFamily="1" charset="-122"/>
              </a:rPr>
              <a:t>语言基础入门知识，</a:t>
            </a:r>
            <a:r>
              <a:rPr lang="zh-CN" altLang="en-US" b="1" dirty="0">
                <a:solidFill>
                  <a:srgbClr val="0000FF"/>
                </a:solidFill>
                <a:latin typeface="楷体_GB2312" pitchFamily="1" charset="-122"/>
                <a:ea typeface="楷体_GB2312" pitchFamily="1" charset="-122"/>
              </a:rPr>
              <a:t>介绍</a:t>
            </a:r>
            <a:r>
              <a:rPr lang="en-US" altLang="zh-CN" b="1" dirty="0">
                <a:solidFill>
                  <a:srgbClr val="0000FF"/>
                </a:solidFill>
                <a:latin typeface="楷体_GB2312" pitchFamily="1" charset="-122"/>
                <a:ea typeface="楷体_GB2312" pitchFamily="1" charset="-122"/>
              </a:rPr>
              <a:t>MATLAB</a:t>
            </a:r>
            <a:r>
              <a:rPr lang="zh-CN" altLang="en-US" b="1" dirty="0">
                <a:solidFill>
                  <a:srgbClr val="0000FF"/>
                </a:solidFill>
                <a:latin typeface="楷体_GB2312" pitchFamily="1" charset="-122"/>
                <a:ea typeface="楷体_GB2312" pitchFamily="1" charset="-122"/>
              </a:rPr>
              <a:t>产品的体系、</a:t>
            </a:r>
            <a:r>
              <a:rPr lang="en-US" altLang="zh-CN" b="1" dirty="0">
                <a:solidFill>
                  <a:srgbClr val="0000FF"/>
                </a:solidFill>
                <a:latin typeface="楷体_GB2312" pitchFamily="1" charset="-122"/>
                <a:ea typeface="楷体_GB2312" pitchFamily="1" charset="-122"/>
              </a:rPr>
              <a:t>MATLAB</a:t>
            </a:r>
            <a:r>
              <a:rPr lang="zh-CN" altLang="en-US" b="1" dirty="0">
                <a:solidFill>
                  <a:srgbClr val="0000FF"/>
                </a:solidFill>
                <a:latin typeface="楷体_GB2312" pitchFamily="1" charset="-122"/>
                <a:ea typeface="楷体_GB2312" pitchFamily="1" charset="-122"/>
              </a:rPr>
              <a:t>桌面工具的使用方法，</a:t>
            </a:r>
            <a:r>
              <a:rPr lang="zh-CN" altLang="en-US" b="1" dirty="0">
                <a:solidFill>
                  <a:schemeClr val="hlink"/>
                </a:solidFill>
                <a:latin typeface="楷体_GB2312" pitchFamily="1" charset="-122"/>
                <a:ea typeface="楷体_GB2312" pitchFamily="1" charset="-122"/>
              </a:rPr>
              <a:t>重点介绍</a:t>
            </a:r>
            <a:r>
              <a:rPr lang="en-US" altLang="zh-CN" b="1" dirty="0">
                <a:solidFill>
                  <a:schemeClr val="hlink"/>
                </a:solidFill>
                <a:latin typeface="楷体_GB2312" pitchFamily="1" charset="-122"/>
                <a:ea typeface="楷体_GB2312" pitchFamily="1" charset="-122"/>
              </a:rPr>
              <a:t>MATLAB</a:t>
            </a:r>
            <a:r>
              <a:rPr lang="zh-CN" altLang="en-US" b="1" dirty="0">
                <a:solidFill>
                  <a:schemeClr val="hlink"/>
                </a:solidFill>
                <a:latin typeface="楷体_GB2312" pitchFamily="1" charset="-122"/>
                <a:ea typeface="楷体_GB2312" pitchFamily="1" charset="-122"/>
              </a:rPr>
              <a:t>的数据可视化、数值计算的基本步骤</a:t>
            </a:r>
            <a:r>
              <a:rPr lang="zh-CN" altLang="en-US" b="1" dirty="0">
                <a:latin typeface="楷体_GB2312" pitchFamily="1" charset="-122"/>
                <a:ea typeface="楷体_GB2312" pitchFamily="1" charset="-122"/>
              </a:rPr>
              <a:t>以及</a:t>
            </a:r>
            <a:r>
              <a:rPr lang="zh-CN" altLang="en-US" b="1" dirty="0">
                <a:solidFill>
                  <a:schemeClr val="hlink"/>
                </a:solidFill>
                <a:latin typeface="楷体_GB2312" pitchFamily="1" charset="-122"/>
                <a:ea typeface="楷体_GB2312" pitchFamily="1" charset="-122"/>
              </a:rPr>
              <a:t>如何使用</a:t>
            </a:r>
            <a:r>
              <a:rPr lang="en-US" altLang="zh-CN" b="1" dirty="0">
                <a:solidFill>
                  <a:schemeClr val="hlink"/>
                </a:solidFill>
                <a:latin typeface="楷体_GB2312" pitchFamily="1" charset="-122"/>
                <a:ea typeface="楷体_GB2312" pitchFamily="1" charset="-122"/>
              </a:rPr>
              <a:t>MATLAB</a:t>
            </a:r>
            <a:r>
              <a:rPr lang="zh-CN" altLang="en-US" b="1" dirty="0">
                <a:solidFill>
                  <a:schemeClr val="hlink"/>
                </a:solidFill>
                <a:latin typeface="楷体_GB2312" pitchFamily="1" charset="-122"/>
                <a:ea typeface="楷体_GB2312" pitchFamily="1" charset="-122"/>
              </a:rPr>
              <a:t>语言编写整洁、高效、规范的程序。</a:t>
            </a:r>
            <a:r>
              <a:rPr lang="zh-CN" altLang="en-US" b="1" dirty="0">
                <a:solidFill>
                  <a:srgbClr val="0000FF"/>
                </a:solidFill>
                <a:latin typeface="楷体_GB2312" pitchFamily="1" charset="-122"/>
                <a:ea typeface="楷体_GB2312" pitchFamily="1" charset="-122"/>
              </a:rPr>
              <a:t>并涉及到一些具体的</a:t>
            </a:r>
            <a:r>
              <a:rPr lang="zh-CN" altLang="en-US" b="1" dirty="0">
                <a:solidFill>
                  <a:schemeClr val="hlink"/>
                </a:solidFill>
                <a:latin typeface="楷体_GB2312" pitchFamily="1" charset="-122"/>
                <a:ea typeface="楷体_GB2312" pitchFamily="1" charset="-122"/>
              </a:rPr>
              <a:t>专业应用工具箱</a:t>
            </a:r>
            <a:r>
              <a:rPr lang="zh-CN" altLang="en-US" b="1" dirty="0">
                <a:solidFill>
                  <a:srgbClr val="0000FF"/>
                </a:solidFill>
                <a:latin typeface="楷体_GB2312" pitchFamily="1" charset="-122"/>
                <a:ea typeface="楷体_GB2312" pitchFamily="1" charset="-122"/>
              </a:rPr>
              <a:t>（如：信号处理工具箱、图像处理工具箱等）</a:t>
            </a:r>
            <a:r>
              <a:rPr lang="zh-CN" altLang="en-US" b="1" dirty="0">
                <a:latin typeface="楷体_GB2312" pitchFamily="1" charset="-122"/>
                <a:ea typeface="楷体_GB2312" pitchFamily="1" charset="-122"/>
              </a:rPr>
              <a:t>。</a:t>
            </a:r>
            <a:endParaRPr lang="zh-CN" altLang="en-US" b="1" dirty="0">
              <a:latin typeface="楷体_GB2312" pitchFamily="1" charset="-122"/>
              <a:ea typeface="楷体_GB2312" pitchFamily="1" charset="-122"/>
            </a:endParaRPr>
          </a:p>
          <a:p>
            <a:pPr algn="just" eaLnBrk="1" hangingPunct="1">
              <a:lnSpc>
                <a:spcPct val="130000"/>
              </a:lnSpc>
              <a:spcBef>
                <a:spcPct val="20000"/>
              </a:spcBef>
            </a:pPr>
            <a:r>
              <a:rPr lang="zh-CN" altLang="en-US" b="1" dirty="0">
                <a:latin typeface="楷体_GB2312" pitchFamily="1" charset="-122"/>
                <a:ea typeface="楷体_GB2312" pitchFamily="1" charset="-122"/>
              </a:rPr>
              <a:t>    </a:t>
            </a:r>
            <a:r>
              <a:rPr lang="zh-CN" altLang="en-US" b="1" dirty="0">
                <a:solidFill>
                  <a:srgbClr val="0000FF"/>
                </a:solidFill>
                <a:latin typeface="楷体_GB2312" pitchFamily="1" charset="-122"/>
                <a:ea typeface="楷体_GB2312" pitchFamily="1" charset="-122"/>
              </a:rPr>
              <a:t>通过本课程的学习，</a:t>
            </a:r>
            <a:r>
              <a:rPr lang="zh-CN" altLang="en-US" b="1" dirty="0">
                <a:solidFill>
                  <a:schemeClr val="hlink"/>
                </a:solidFill>
                <a:latin typeface="楷体_GB2312" pitchFamily="1" charset="-122"/>
                <a:ea typeface="楷体_GB2312" pitchFamily="1" charset="-122"/>
              </a:rPr>
              <a:t>了解、熟悉、掌握 </a:t>
            </a:r>
            <a:r>
              <a:rPr lang="en-US" altLang="zh-CN" b="1" dirty="0">
                <a:solidFill>
                  <a:schemeClr val="hlink"/>
                </a:solidFill>
                <a:latin typeface="楷体_GB2312" pitchFamily="1" charset="-122"/>
                <a:ea typeface="楷体_GB2312" pitchFamily="1" charset="-122"/>
              </a:rPr>
              <a:t>MATLAB</a:t>
            </a:r>
            <a:r>
              <a:rPr lang="zh-CN" altLang="en-US" b="1" dirty="0">
                <a:solidFill>
                  <a:schemeClr val="hlink"/>
                </a:solidFill>
                <a:latin typeface="楷体_GB2312" pitchFamily="1" charset="-122"/>
                <a:ea typeface="楷体_GB2312" pitchFamily="1" charset="-122"/>
              </a:rPr>
              <a:t>的基本编程方法，并具有初步的利用计算机处理、解决实际问题的能力</a:t>
            </a:r>
            <a:r>
              <a:rPr lang="zh-CN" altLang="en-US" b="1" dirty="0">
                <a:latin typeface="楷体_GB2312" pitchFamily="1" charset="-122"/>
                <a:ea typeface="楷体_GB2312" pitchFamily="1" charset="-122"/>
              </a:rPr>
              <a:t>，</a:t>
            </a:r>
            <a:r>
              <a:rPr lang="zh-CN" altLang="en-US" b="1" dirty="0">
                <a:solidFill>
                  <a:srgbClr val="0000FF"/>
                </a:solidFill>
                <a:latin typeface="楷体_GB2312" pitchFamily="1" charset="-122"/>
                <a:ea typeface="楷体_GB2312" pitchFamily="1" charset="-122"/>
              </a:rPr>
              <a:t>为进一步学习后续的专业课程做好准备。</a:t>
            </a:r>
            <a:endParaRPr lang="zh-CN" altLang="en-US" b="1" dirty="0">
              <a:solidFill>
                <a:srgbClr val="0000FF"/>
              </a:solidFill>
              <a:latin typeface="楷体_GB2312" pitchFamily="1" charset="-122"/>
              <a:ea typeface="楷体_GB2312" pitchFamily="1" charset="-122"/>
            </a:endParaRPr>
          </a:p>
        </p:txBody>
      </p:sp>
      <p:pic>
        <p:nvPicPr>
          <p:cNvPr id="7173" name="Picture 4" descr="logo1"/>
          <p:cNvPicPr>
            <a:picLocks noChangeAspect="1"/>
          </p:cNvPicPr>
          <p:nvPr/>
        </p:nvPicPr>
        <p:blipFill>
          <a:blip r:embed="rId1"/>
          <a:stretch>
            <a:fillRect/>
          </a:stretch>
        </p:blipFill>
        <p:spPr>
          <a:xfrm>
            <a:off x="8120063" y="333375"/>
            <a:ext cx="533400" cy="476250"/>
          </a:xfrm>
          <a:prstGeom prst="rect">
            <a:avLst/>
          </a:prstGeom>
          <a:noFill/>
          <a:ln w="9525">
            <a:noFill/>
          </a:ln>
        </p:spPr>
      </p:pic>
      <p:sp>
        <p:nvSpPr>
          <p:cNvPr id="7174" name="Rectangle 5"/>
          <p:cNvSpPr/>
          <p:nvPr/>
        </p:nvSpPr>
        <p:spPr>
          <a:xfrm>
            <a:off x="684213" y="1160463"/>
            <a:ext cx="5307012" cy="396875"/>
          </a:xfrm>
          <a:prstGeom prst="rect">
            <a:avLst/>
          </a:prstGeom>
          <a:noFill/>
          <a:ln w="9525">
            <a:noFill/>
          </a:ln>
        </p:spPr>
        <p:txBody>
          <a:bodyPr wrap="none">
            <a:spAutoFit/>
          </a:bodyPr>
          <a:p>
            <a:pPr eaLnBrk="1" hangingPunct="1"/>
            <a:r>
              <a:rPr lang="zh-CN" altLang="en-US" sz="2000" b="1" dirty="0">
                <a:solidFill>
                  <a:srgbClr val="CC0000"/>
                </a:solidFill>
                <a:latin typeface="黑体" panose="02010609060101010101" pitchFamily="49" charset="-122"/>
                <a:ea typeface="黑体" panose="02010609060101010101" pitchFamily="49" charset="-122"/>
              </a:rPr>
              <a:t>本课程的目的</a:t>
            </a:r>
            <a:r>
              <a:rPr lang="zh-CN" altLang="en-US" b="1" dirty="0">
                <a:solidFill>
                  <a:srgbClr val="CC0000"/>
                </a:solidFill>
                <a:latin typeface="宋体" panose="02010600030101010101" pitchFamily="2" charset="-122"/>
              </a:rPr>
              <a:t>（ </a:t>
            </a:r>
            <a:r>
              <a:rPr lang="en-US" altLang="zh-CN" b="1" dirty="0">
                <a:solidFill>
                  <a:srgbClr val="CC0000"/>
                </a:solidFill>
                <a:latin typeface="宋体" panose="02010600030101010101" pitchFamily="2" charset="-122"/>
              </a:rPr>
              <a:t>Objectives of This Course</a:t>
            </a:r>
            <a:r>
              <a:rPr lang="en-US" altLang="zh-CN" b="1" dirty="0">
                <a:latin typeface="宋体" panose="02010600030101010101" pitchFamily="2" charset="-122"/>
              </a:rPr>
              <a:t> </a:t>
            </a:r>
            <a:r>
              <a:rPr lang="zh-CN" altLang="en-US" b="1" dirty="0">
                <a:solidFill>
                  <a:srgbClr val="CC0000"/>
                </a:solidFill>
                <a:latin typeface="宋体" panose="02010600030101010101" pitchFamily="2" charset="-122"/>
              </a:rPr>
              <a:t>）</a:t>
            </a:r>
            <a:endParaRPr lang="zh-CN" altLang="en-US" b="1" dirty="0">
              <a:solidFill>
                <a:srgbClr val="CC0000"/>
              </a:solidFill>
              <a:latin typeface="宋体" panose="02010600030101010101" pitchFamily="2" charset="-122"/>
            </a:endParaRPr>
          </a:p>
        </p:txBody>
      </p:sp>
      <p:grpSp>
        <p:nvGrpSpPr>
          <p:cNvPr id="7175" name="Group 6"/>
          <p:cNvGrpSpPr/>
          <p:nvPr/>
        </p:nvGrpSpPr>
        <p:grpSpPr>
          <a:xfrm>
            <a:off x="539750" y="4257675"/>
            <a:ext cx="8413750" cy="1908175"/>
            <a:chOff x="0" y="0"/>
            <a:chExt cx="5300" cy="1202"/>
          </a:xfrm>
        </p:grpSpPr>
        <p:sp>
          <p:nvSpPr>
            <p:cNvPr id="7177" name="Rectangle 7"/>
            <p:cNvSpPr/>
            <p:nvPr/>
          </p:nvSpPr>
          <p:spPr>
            <a:xfrm>
              <a:off x="0" y="0"/>
              <a:ext cx="5300" cy="1202"/>
            </a:xfrm>
            <a:prstGeom prst="rect">
              <a:avLst/>
            </a:prstGeom>
            <a:noFill/>
            <a:ln w="9525">
              <a:noFill/>
            </a:ln>
          </p:spPr>
          <p:txBody>
            <a:bodyPr>
              <a:spAutoFit/>
            </a:bodyPr>
            <a:p>
              <a:pPr algn="just" eaLnBrk="1" hangingPunct="1"/>
              <a:r>
                <a:rPr lang="en-US" altLang="zh-CN" sz="2000" b="1" dirty="0">
                  <a:solidFill>
                    <a:srgbClr val="CC0000"/>
                  </a:solidFill>
                  <a:latin typeface="黑体" panose="02010609060101010101" pitchFamily="49" charset="-122"/>
                  <a:ea typeface="黑体" panose="02010609060101010101" pitchFamily="49" charset="-122"/>
                </a:rPr>
                <a:t> </a:t>
              </a:r>
              <a:r>
                <a:rPr lang="zh-CN" altLang="en-US" sz="2000" b="1" dirty="0">
                  <a:solidFill>
                    <a:srgbClr val="CC0000"/>
                  </a:solidFill>
                  <a:latin typeface="黑体" panose="02010609060101010101" pitchFamily="49" charset="-122"/>
                  <a:ea typeface="黑体" panose="02010609060101010101" pitchFamily="49" charset="-122"/>
                </a:rPr>
                <a:t>本课程的特点</a:t>
              </a:r>
              <a:r>
                <a:rPr lang="zh-CN" altLang="en-US" b="1" dirty="0">
                  <a:solidFill>
                    <a:srgbClr val="CC0000"/>
                  </a:solidFill>
                  <a:latin typeface="宋体" panose="02010600030101010101" pitchFamily="2" charset="-122"/>
                </a:rPr>
                <a:t>（ </a:t>
              </a:r>
              <a:r>
                <a:rPr lang="en-US" altLang="zh-CN" b="1" dirty="0">
                  <a:solidFill>
                    <a:srgbClr val="CC0000"/>
                  </a:solidFill>
                  <a:latin typeface="宋体" panose="02010600030101010101" pitchFamily="2" charset="-122"/>
                </a:rPr>
                <a:t>Features of This Course</a:t>
              </a:r>
              <a:r>
                <a:rPr lang="en-US" altLang="zh-CN" b="1" dirty="0">
                  <a:latin typeface="宋体" panose="02010600030101010101" pitchFamily="2" charset="-122"/>
                </a:rPr>
                <a:t> </a:t>
              </a:r>
              <a:r>
                <a:rPr lang="zh-CN" altLang="en-US" b="1" dirty="0">
                  <a:solidFill>
                    <a:srgbClr val="CC0000"/>
                  </a:solidFill>
                  <a:latin typeface="宋体" panose="02010600030101010101" pitchFamily="2" charset="-122"/>
                </a:rPr>
                <a:t>）</a:t>
              </a:r>
              <a:endParaRPr lang="zh-CN" altLang="en-US" b="1" dirty="0">
                <a:solidFill>
                  <a:srgbClr val="CC0000"/>
                </a:solidFill>
                <a:latin typeface="宋体" panose="02010600030101010101" pitchFamily="2" charset="-122"/>
              </a:endParaRPr>
            </a:p>
            <a:p>
              <a:pPr algn="just" eaLnBrk="1" hangingPunct="1">
                <a:lnSpc>
                  <a:spcPct val="130000"/>
                </a:lnSpc>
                <a:spcBef>
                  <a:spcPct val="30000"/>
                </a:spcBef>
                <a:spcAft>
                  <a:spcPct val="30000"/>
                </a:spcAft>
              </a:pPr>
              <a:r>
                <a:rPr lang="zh-CN" altLang="en-US" b="1" dirty="0">
                  <a:solidFill>
                    <a:schemeClr val="accent2"/>
                  </a:solidFill>
                  <a:latin typeface="Arial" panose="020B0604020202020204" pitchFamily="34" charset="0"/>
                  <a:ea typeface="楷体_GB2312" pitchFamily="1" charset="-122"/>
                </a:rPr>
                <a:t>       </a:t>
              </a:r>
              <a:r>
                <a:rPr lang="zh-CN" altLang="en-US" b="1" dirty="0">
                  <a:solidFill>
                    <a:srgbClr val="0000FF"/>
                  </a:solidFill>
                  <a:latin typeface="Arial" panose="020B0604020202020204" pitchFamily="34" charset="0"/>
                  <a:ea typeface="楷体_GB2312" pitchFamily="1" charset="-122"/>
                </a:rPr>
                <a:t>交叉性课程，是</a:t>
              </a:r>
              <a:r>
                <a:rPr lang="zh-CN" altLang="en-US" b="1" dirty="0">
                  <a:solidFill>
                    <a:schemeClr val="hlink"/>
                  </a:solidFill>
                  <a:latin typeface="Arial" panose="020B0604020202020204" pitchFamily="34" charset="0"/>
                  <a:ea typeface="楷体_GB2312" pitchFamily="1" charset="-122"/>
                </a:rPr>
                <a:t>计算机技术、数学理论</a:t>
              </a:r>
              <a:r>
                <a:rPr lang="zh-CN" altLang="en-US" b="1" dirty="0">
                  <a:solidFill>
                    <a:srgbClr val="0000FF"/>
                  </a:solidFill>
                  <a:latin typeface="Arial" panose="020B0604020202020204" pitchFamily="34" charset="0"/>
                  <a:ea typeface="楷体_GB2312" pitchFamily="1" charset="-122"/>
                </a:rPr>
                <a:t>知识以及诸多</a:t>
              </a:r>
              <a:r>
                <a:rPr lang="zh-CN" altLang="en-US" b="1" dirty="0">
                  <a:solidFill>
                    <a:schemeClr val="hlink"/>
                  </a:solidFill>
                  <a:latin typeface="Arial" panose="020B0604020202020204" pitchFamily="34" charset="0"/>
                  <a:ea typeface="楷体_GB2312" pitchFamily="1" charset="-122"/>
                </a:rPr>
                <a:t>工程理论</a:t>
              </a:r>
              <a:r>
                <a:rPr lang="zh-CN" altLang="en-US" b="1" dirty="0">
                  <a:solidFill>
                    <a:srgbClr val="0000FF"/>
                  </a:solidFill>
                  <a:latin typeface="Arial" panose="020B0604020202020204" pitchFamily="34" charset="0"/>
                  <a:ea typeface="楷体_GB2312" pitchFamily="1" charset="-122"/>
                </a:rPr>
                <a:t>知识的综合。</a:t>
              </a:r>
              <a:endParaRPr lang="zh-CN" altLang="en-US" b="1" dirty="0">
                <a:solidFill>
                  <a:srgbClr val="0000FF"/>
                </a:solidFill>
                <a:latin typeface="Arial" panose="020B0604020202020204" pitchFamily="34" charset="0"/>
                <a:ea typeface="楷体_GB2312" pitchFamily="1" charset="-122"/>
              </a:endParaRPr>
            </a:p>
            <a:p>
              <a:pPr algn="just" eaLnBrk="1" hangingPunct="1"/>
              <a:r>
                <a:rPr lang="zh-CN" altLang="en-US" b="1" dirty="0">
                  <a:latin typeface="Arial" panose="020B0604020202020204" pitchFamily="34" charset="0"/>
                  <a:ea typeface="楷体_GB2312" pitchFamily="1" charset="-122"/>
                </a:rPr>
                <a:t>       </a:t>
              </a:r>
              <a:r>
                <a:rPr lang="zh-CN" altLang="en-US" b="1" dirty="0">
                  <a:solidFill>
                    <a:srgbClr val="0000FF"/>
                  </a:solidFill>
                  <a:latin typeface="Arial" panose="020B0604020202020204" pitchFamily="34" charset="0"/>
                  <a:ea typeface="楷体_GB2312" pitchFamily="1" charset="-122"/>
                </a:rPr>
                <a:t>实践性课程。</a:t>
              </a:r>
              <a:endParaRPr lang="zh-CN" altLang="en-US" b="1" dirty="0">
                <a:solidFill>
                  <a:srgbClr val="0000FF"/>
                </a:solidFill>
                <a:latin typeface="Arial" panose="020B0604020202020204" pitchFamily="34" charset="0"/>
                <a:ea typeface="楷体_GB2312" pitchFamily="1" charset="-122"/>
              </a:endParaRPr>
            </a:p>
            <a:p>
              <a:pPr algn="just" eaLnBrk="1" hangingPunct="1">
                <a:lnSpc>
                  <a:spcPct val="130000"/>
                </a:lnSpc>
              </a:pPr>
              <a:r>
                <a:rPr lang="zh-CN" altLang="en-US" b="1" dirty="0">
                  <a:latin typeface="Arial" panose="020B0604020202020204" pitchFamily="34" charset="0"/>
                  <a:ea typeface="楷体_GB2312" pitchFamily="1" charset="-122"/>
                </a:rPr>
                <a:t>       </a:t>
              </a:r>
              <a:r>
                <a:rPr lang="zh-CN" altLang="en-US" b="1" dirty="0">
                  <a:solidFill>
                    <a:srgbClr val="0000FF"/>
                  </a:solidFill>
                  <a:latin typeface="Arial" panose="020B0604020202020204" pitchFamily="34" charset="0"/>
                  <a:ea typeface="楷体_GB2312" pitchFamily="1" charset="-122"/>
                </a:rPr>
                <a:t>内容多，课时少，要求同学上课认真听讲，要充分利用上机实践消化、理解、</a:t>
              </a:r>
              <a:endParaRPr lang="zh-CN" altLang="en-US" b="1" dirty="0">
                <a:solidFill>
                  <a:srgbClr val="0000FF"/>
                </a:solidFill>
                <a:latin typeface="Arial" panose="020B0604020202020204" pitchFamily="34" charset="0"/>
                <a:ea typeface="楷体_GB2312" pitchFamily="1" charset="-122"/>
              </a:endParaRPr>
            </a:p>
            <a:p>
              <a:pPr algn="just" eaLnBrk="1" hangingPunct="1">
                <a:lnSpc>
                  <a:spcPct val="130000"/>
                </a:lnSpc>
              </a:pPr>
              <a:r>
                <a:rPr lang="zh-CN" altLang="en-US" b="1" dirty="0">
                  <a:solidFill>
                    <a:srgbClr val="0000FF"/>
                  </a:solidFill>
                  <a:latin typeface="Arial" panose="020B0604020202020204" pitchFamily="34" charset="0"/>
                  <a:ea typeface="楷体_GB2312" pitchFamily="1" charset="-122"/>
                </a:rPr>
                <a:t>       掌握课上讲解内容。</a:t>
              </a:r>
              <a:endParaRPr lang="zh-CN" altLang="en-US" b="1" dirty="0">
                <a:solidFill>
                  <a:srgbClr val="0000FF"/>
                </a:solidFill>
                <a:latin typeface="Arial" panose="020B0604020202020204" pitchFamily="34" charset="0"/>
                <a:ea typeface="楷体_GB2312" pitchFamily="1" charset="-122"/>
              </a:endParaRPr>
            </a:p>
          </p:txBody>
        </p:sp>
        <p:pic>
          <p:nvPicPr>
            <p:cNvPr id="7178" name="Picture 8" descr="j0115866"/>
            <p:cNvPicPr>
              <a:picLocks noChangeAspect="1"/>
            </p:cNvPicPr>
            <p:nvPr/>
          </p:nvPicPr>
          <p:blipFill>
            <a:blip r:embed="rId2"/>
            <a:stretch>
              <a:fillRect/>
            </a:stretch>
          </p:blipFill>
          <p:spPr>
            <a:xfrm>
              <a:off x="164" y="268"/>
              <a:ext cx="72" cy="72"/>
            </a:xfrm>
            <a:prstGeom prst="rect">
              <a:avLst/>
            </a:prstGeom>
            <a:noFill/>
            <a:ln w="9525">
              <a:noFill/>
            </a:ln>
          </p:spPr>
        </p:pic>
        <p:pic>
          <p:nvPicPr>
            <p:cNvPr id="7179" name="Picture 9" descr="j0115866"/>
            <p:cNvPicPr>
              <a:picLocks noChangeAspect="1"/>
            </p:cNvPicPr>
            <p:nvPr/>
          </p:nvPicPr>
          <p:blipFill>
            <a:blip r:embed="rId2"/>
            <a:stretch>
              <a:fillRect/>
            </a:stretch>
          </p:blipFill>
          <p:spPr>
            <a:xfrm>
              <a:off x="164" y="493"/>
              <a:ext cx="72" cy="72"/>
            </a:xfrm>
            <a:prstGeom prst="rect">
              <a:avLst/>
            </a:prstGeom>
            <a:noFill/>
            <a:ln w="9525">
              <a:noFill/>
            </a:ln>
          </p:spPr>
        </p:pic>
        <p:pic>
          <p:nvPicPr>
            <p:cNvPr id="7180" name="Picture 10" descr="j0115866"/>
            <p:cNvPicPr>
              <a:picLocks noChangeAspect="1"/>
            </p:cNvPicPr>
            <p:nvPr/>
          </p:nvPicPr>
          <p:blipFill>
            <a:blip r:embed="rId2"/>
            <a:stretch>
              <a:fillRect/>
            </a:stretch>
          </p:blipFill>
          <p:spPr>
            <a:xfrm>
              <a:off x="164" y="709"/>
              <a:ext cx="72" cy="72"/>
            </a:xfrm>
            <a:prstGeom prst="rect">
              <a:avLst/>
            </a:prstGeom>
            <a:noFill/>
            <a:ln w="9525">
              <a:noFill/>
            </a:ln>
          </p:spPr>
        </p:pic>
      </p:grpSp>
      <p:sp>
        <p:nvSpPr>
          <p:cNvPr id="2" name="Rectangle 2"/>
          <p:cNvSpPr/>
          <p:nvPr/>
        </p:nvSpPr>
        <p:spPr>
          <a:xfrm>
            <a:off x="1331913" y="188913"/>
            <a:ext cx="3840162" cy="639762"/>
          </a:xfrm>
          <a:prstGeom prst="rect">
            <a:avLst/>
          </a:prstGeom>
          <a:noFill/>
          <a:ln w="9525">
            <a:noFill/>
          </a:ln>
        </p:spPr>
        <p:txBody>
          <a:bodyPr wrap="none">
            <a:spAutoFit/>
          </a:bodyPr>
          <a:p>
            <a:pPr eaLnBrk="1" hangingPunct="1"/>
            <a:r>
              <a:rPr lang="zh-CN" altLang="en-US" sz="3600" b="1" dirty="0">
                <a:solidFill>
                  <a:srgbClr val="CC0000"/>
                </a:solidFill>
                <a:latin typeface="Times New Roman" panose="02020603050405020304" pitchFamily="18" charset="0"/>
                <a:ea typeface="楷体_GB2312" pitchFamily="1" charset="-122"/>
              </a:rPr>
              <a:t>课程的目的和特点</a:t>
            </a:r>
            <a:endParaRPr lang="zh-CN" altLang="en-US" sz="3600" b="1" dirty="0">
              <a:solidFill>
                <a:srgbClr val="CC0000"/>
              </a:solidFill>
              <a:latin typeface="Times New Roman" panose="02020603050405020304" pitchFamily="18" charset="0"/>
              <a:ea typeface="楷体_GB2312" pitchFamily="1"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74"/>
                                        </p:tgtEl>
                                        <p:attrNameLst>
                                          <p:attrName>style.visibility</p:attrName>
                                        </p:attrNameLst>
                                      </p:cBhvr>
                                      <p:to>
                                        <p:strVal val="visible"/>
                                      </p:to>
                                    </p:set>
                                    <p:anim calcmode="lin" valueType="num">
                                      <p:cBhvr additive="base">
                                        <p:cTn id="13" dur="500" fill="hold"/>
                                        <p:tgtEl>
                                          <p:spTgt spid="7174"/>
                                        </p:tgtEl>
                                        <p:attrNameLst>
                                          <p:attrName>ppt_x</p:attrName>
                                        </p:attrNameLst>
                                      </p:cBhvr>
                                      <p:tavLst>
                                        <p:tav tm="0">
                                          <p:val>
                                            <p:strVal val="0-#ppt_w/2"/>
                                          </p:val>
                                        </p:tav>
                                        <p:tav tm="100000">
                                          <p:val>
                                            <p:strVal val="#ppt_x"/>
                                          </p:val>
                                        </p:tav>
                                      </p:tavLst>
                                    </p:anim>
                                    <p:anim calcmode="lin" valueType="num">
                                      <p:cBhvr additive="base">
                                        <p:cTn id="14" dur="500" fill="hold"/>
                                        <p:tgtEl>
                                          <p:spTgt spid="71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172"/>
                                        </p:tgtEl>
                                        <p:attrNameLst>
                                          <p:attrName>style.visibility</p:attrName>
                                        </p:attrNameLst>
                                      </p:cBhvr>
                                      <p:to>
                                        <p:strVal val="visible"/>
                                      </p:to>
                                    </p:set>
                                    <p:animEffect transition="in" filter="wipe(up)">
                                      <p:cBhvr>
                                        <p:cTn id="19" dur="500"/>
                                        <p:tgtEl>
                                          <p:spTgt spid="717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7175"/>
                                        </p:tgtEl>
                                        <p:attrNameLst>
                                          <p:attrName>style.visibility</p:attrName>
                                        </p:attrNameLst>
                                      </p:cBhvr>
                                      <p:to>
                                        <p:strVal val="visible"/>
                                      </p:to>
                                    </p:set>
                                    <p:animEffect transition="in" filter="blinds(horizontal)">
                                      <p:cBhvr>
                                        <p:cTn id="24" dur="500"/>
                                        <p:tgtEl>
                                          <p:spTgt spid="7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4"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p:cNvSpPr>
          <p:nvPr>
            <p:ph type="title" idx="4294967295"/>
          </p:nvPr>
        </p:nvSpPr>
        <p:spPr>
          <a:xfrm>
            <a:off x="1116013" y="0"/>
            <a:ext cx="7793037" cy="982663"/>
          </a:xfrm>
          <a:ln/>
        </p:spPr>
        <p:txBody>
          <a:bodyPr vert="horz" wrap="square" lIns="91440" tIns="45720" rIns="91440" bIns="91440" anchor="b" anchorCtr="0"/>
          <a:p>
            <a:pPr marL="762000" indent="-762000" eaLnBrk="1" hangingPunct="1"/>
            <a:r>
              <a:rPr lang="zh-CN" altLang="zh-CN" sz="3600" b="1" dirty="0">
                <a:solidFill>
                  <a:srgbClr val="4D009A"/>
                </a:solidFill>
                <a:latin typeface="华文楷体" pitchFamily="2" charset="-122"/>
                <a:ea typeface="华文楷体" pitchFamily="2" charset="-122"/>
              </a:rPr>
              <a:t>【功能演示-4】多项式曲线拟合</a:t>
            </a:r>
            <a:endParaRPr lang="zh-CN" altLang="zh-CN" sz="3600" b="1" dirty="0">
              <a:solidFill>
                <a:srgbClr val="4D009A"/>
              </a:solidFill>
              <a:latin typeface="华文楷体" pitchFamily="2" charset="-122"/>
              <a:ea typeface="华文楷体" pitchFamily="2" charset="-122"/>
            </a:endParaRPr>
          </a:p>
        </p:txBody>
      </p:sp>
      <p:sp>
        <p:nvSpPr>
          <p:cNvPr id="44035" name="Rectangle 3"/>
          <p:cNvSpPr>
            <a:spLocks noGrp="1"/>
          </p:cNvSpPr>
          <p:nvPr>
            <p:ph type="body" sz="half" idx="4294967295"/>
          </p:nvPr>
        </p:nvSpPr>
        <p:spPr>
          <a:xfrm>
            <a:off x="1182688" y="1125538"/>
            <a:ext cx="7961312" cy="5040312"/>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lvl="0" algn="just"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考虑如下 </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x-y </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一组实验数据：</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sym typeface="Arial" panose="020B0604020202020204" pitchFamily="34" charset="0"/>
              </a:rPr>
              <a:t>x=[1, 2, 3, 4, 5, 6, 7, 8, 9, 10]</a:t>
            </a:r>
            <a:endParaRPr lang="en-US" altLang="zh-CN" sz="2400" b="1" dirty="0">
              <a:latin typeface="Times New Roman" panose="02020603050405020304" pitchFamily="18" charset="0"/>
              <a:sym typeface="Arial" panose="020B0604020202020204" pitchFamily="34"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sym typeface="Arial" panose="020B0604020202020204" pitchFamily="34" charset="0"/>
              </a:rPr>
              <a:t>y=[1.2, 3, 4, 4, 5, 4.7, 5, 5.2, 6, 7.2]</a:t>
            </a:r>
            <a:endParaRPr lang="en-US" altLang="zh-CN" sz="2400" b="1" dirty="0">
              <a:latin typeface="Times New Roman" panose="02020603050405020304" pitchFamily="18" charset="0"/>
              <a:sym typeface="Arial" panose="020B0604020202020204" pitchFamily="34" charset="0"/>
            </a:endParaRPr>
          </a:p>
          <a:p>
            <a:pPr lvl="1" algn="just" eaLnBrk="1" hangingPunct="1">
              <a:lnSpc>
                <a:spcPct val="125000"/>
              </a:lnSpc>
              <a:buFont typeface="Wingdings" panose="05000000000000000000" pitchFamily="2" charset="2"/>
              <a:buNone/>
            </a:pPr>
            <a:r>
              <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rPr>
              <a:t>注：</a:t>
            </a:r>
            <a:endPar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r>
              <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rPr>
              <a:t>一次多项式拟合：</a:t>
            </a:r>
            <a:endPar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endParaRPr>
          </a:p>
          <a:p>
            <a:pPr lvl="2" algn="just" eaLnBrk="1" hangingPunct="1">
              <a:buFont typeface="Wingdings" panose="05000000000000000000" pitchFamily="2" charset="2"/>
              <a:buNone/>
            </a:pPr>
            <a:r>
              <a:rPr lang="en-US" altLang="zh-CN" b="1" dirty="0">
                <a:latin typeface="Times New Roman" panose="02020603050405020304" pitchFamily="18" charset="0"/>
              </a:rPr>
              <a:t>p1 = polyfit(x,y,1)</a:t>
            </a:r>
            <a:endParaRPr lang="en-US" altLang="zh-CN" b="1" dirty="0">
              <a:latin typeface="Times New Roman" panose="02020603050405020304" pitchFamily="18" charset="0"/>
            </a:endParaRPr>
          </a:p>
          <a:p>
            <a:pPr lvl="1" algn="just" eaLnBrk="1" hangingPunct="1"/>
            <a:r>
              <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rPr>
              <a:t>三次多项式拟合</a:t>
            </a:r>
            <a:r>
              <a:rPr lang="zh-CN" altLang="en-US" sz="1700" b="1" dirty="0">
                <a:solidFill>
                  <a:srgbClr val="0000FF"/>
                </a:solidFill>
                <a:latin typeface="Times New Roman" panose="02020603050405020304" pitchFamily="18" charset="0"/>
                <a:ea typeface="华文楷体" pitchFamily="2" charset="-122"/>
              </a:rPr>
              <a:t>：</a:t>
            </a:r>
            <a:endParaRPr lang="zh-CN" altLang="en-US" sz="1700" b="1" dirty="0">
              <a:solidFill>
                <a:srgbClr val="0000FF"/>
              </a:solidFill>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b="1" dirty="0">
                <a:latin typeface="Times New Roman" panose="02020603050405020304" pitchFamily="18" charset="0"/>
              </a:rPr>
              <a:t>p3 = polyfit(x,y,3)</a:t>
            </a:r>
            <a:endParaRPr lang="en-US" altLang="zh-CN" b="1" dirty="0">
              <a:latin typeface="Times New Roman" panose="02020603050405020304" pitchFamily="18" charset="0"/>
            </a:endParaRPr>
          </a:p>
          <a:p>
            <a:pPr lvl="1" algn="just" eaLnBrk="1" hangingPunct="1"/>
            <a:r>
              <a:rPr lang="en-US" altLang="zh-CN" sz="2200" b="1" dirty="0">
                <a:solidFill>
                  <a:srgbClr val="0000FF"/>
                </a:solidFill>
                <a:latin typeface="Times New Roman" panose="02020603050405020304" pitchFamily="18" charset="0"/>
                <a:ea typeface="华文楷体" pitchFamily="2" charset="-122"/>
                <a:sym typeface="Arial" panose="020B0604020202020204" pitchFamily="34" charset="0"/>
              </a:rPr>
              <a:t>plot </a:t>
            </a:r>
            <a:r>
              <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rPr>
              <a:t>原始数据、一次拟合曲线和三次拟合曲线</a:t>
            </a:r>
            <a:endPar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x2=1:0.1:10;</a:t>
            </a:r>
            <a:endParaRPr lang="en-US" altLang="zh-CN" sz="2000" b="1" dirty="0">
              <a:latin typeface="Times New Roman" panose="02020603050405020304" pitchFamily="18"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y1=polyval(p1,x2)</a:t>
            </a:r>
            <a:endParaRPr lang="en-US" altLang="zh-CN" sz="2000" b="1" dirty="0">
              <a:latin typeface="Times New Roman" panose="02020603050405020304" pitchFamily="18"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y3=polyval(p3,x2)</a:t>
            </a:r>
            <a:endParaRPr lang="en-US" altLang="zh-CN" sz="2000" b="1" dirty="0">
              <a:latin typeface="Times New Roman" panose="02020603050405020304" pitchFamily="18"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plot( x, y, ’*’, x2, y1, ‘:’, x2, y3)</a:t>
            </a:r>
            <a:endParaRPr lang="en-US" altLang="zh-CN" sz="2000" b="1" dirty="0">
              <a:latin typeface="Times New Roman" panose="02020603050405020304" pitchFamily="18" charset="0"/>
            </a:endParaRPr>
          </a:p>
          <a:p>
            <a:pPr lvl="2" eaLnBrk="1" hangingPunct="1">
              <a:buFont typeface="Wingdings" panose="05000000000000000000" pitchFamily="2" charset="2"/>
              <a:buNone/>
            </a:pPr>
            <a:endParaRPr lang="en-US" altLang="zh-CN" sz="2000" b="1" dirty="0">
              <a:solidFill>
                <a:srgbClr val="4D009A"/>
              </a:solidFill>
              <a:latin typeface="Times New Roman" panose="02020603050405020304" pitchFamily="18" charset="0"/>
            </a:endParaRPr>
          </a:p>
        </p:txBody>
      </p:sp>
      <p:graphicFrame>
        <p:nvGraphicFramePr>
          <p:cNvPr id="44036" name="Object 4"/>
          <p:cNvGraphicFramePr>
            <a:graphicFrameLocks noGrp="1" noChangeAspect="1"/>
          </p:cNvGraphicFramePr>
          <p:nvPr>
            <p:ph sz="half" idx="1"/>
          </p:nvPr>
        </p:nvGraphicFramePr>
        <p:xfrm>
          <a:off x="2124075" y="2492375"/>
          <a:ext cx="5600700" cy="377825"/>
        </p:xfrm>
        <a:graphic>
          <a:graphicData uri="http://schemas.openxmlformats.org/presentationml/2006/ole">
            <mc:AlternateContent xmlns:mc="http://schemas.openxmlformats.org/markup-compatibility/2006">
              <mc:Choice xmlns:v="urn:schemas-microsoft-com:vml" Requires="v">
                <p:oleObj spid="_x0000_s3086" name="" r:id="rId1" imgW="3200400" imgH="215900" progId="">
                  <p:embed/>
                </p:oleObj>
              </mc:Choice>
              <mc:Fallback>
                <p:oleObj name="" r:id="rId1" imgW="3200400" imgH="215900" progId="">
                  <p:embed/>
                  <p:pic>
                    <p:nvPicPr>
                      <p:cNvPr id="0" name="图片 3085"/>
                      <p:cNvPicPr/>
                      <p:nvPr/>
                    </p:nvPicPr>
                    <p:blipFill>
                      <a:blip r:embed="rId2"/>
                      <a:srcRect/>
                      <a:stretch>
                        <a:fillRect/>
                      </a:stretch>
                    </p:blipFill>
                    <p:spPr>
                      <a:xfrm>
                        <a:off x="2124075" y="2492375"/>
                        <a:ext cx="5600700" cy="377825"/>
                      </a:xfrm>
                      <a:prstGeom prst="rect">
                        <a:avLst/>
                      </a:prstGeom>
                      <a:noFill/>
                      <a:ln w="38100">
                        <a:miter/>
                      </a:ln>
                    </p:spPr>
                  </p:pic>
                </p:oleObj>
              </mc:Fallback>
            </mc:AlternateContent>
          </a:graphicData>
        </a:graphic>
      </p:graphicFrame>
      <p:sp>
        <p:nvSpPr>
          <p:cNvPr id="44037" name="日期占位符 4"/>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44038" name="页脚占位符 5"/>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40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44039" name="AutoShape 4"/>
          <p:cNvSpPr/>
          <p:nvPr/>
        </p:nvSpPr>
        <p:spPr>
          <a:xfrm>
            <a:off x="4067175" y="3068638"/>
            <a:ext cx="863600" cy="215900"/>
          </a:xfrm>
          <a:prstGeom prst="rightArrow">
            <a:avLst>
              <a:gd name="adj1" fmla="val 50000"/>
              <a:gd name="adj2" fmla="val 100000"/>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1" hangingPunct="1">
              <a:spcBef>
                <a:spcPct val="20000"/>
              </a:spcBef>
              <a:buFont typeface="Wingdings" panose="05000000000000000000" pitchFamily="2" charset="2"/>
              <a:buChar char="n"/>
            </a:pPr>
            <a:endParaRPr lang="zh-CN" altLang="en-US" dirty="0">
              <a:latin typeface="Tahoma" panose="020B0604030504040204" pitchFamily="34" charset="0"/>
            </a:endParaRPr>
          </a:p>
        </p:txBody>
      </p:sp>
      <p:sp>
        <p:nvSpPr>
          <p:cNvPr id="44040" name="AutoShape 5"/>
          <p:cNvSpPr/>
          <p:nvPr/>
        </p:nvSpPr>
        <p:spPr>
          <a:xfrm>
            <a:off x="3995738" y="3789363"/>
            <a:ext cx="863600" cy="215900"/>
          </a:xfrm>
          <a:prstGeom prst="rightArrow">
            <a:avLst>
              <a:gd name="adj1" fmla="val 50000"/>
              <a:gd name="adj2" fmla="val 100000"/>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1" hangingPunct="1">
              <a:spcBef>
                <a:spcPct val="20000"/>
              </a:spcBef>
              <a:buFont typeface="Wingdings" panose="05000000000000000000" pitchFamily="2" charset="2"/>
              <a:buChar char="n"/>
            </a:pPr>
            <a:endParaRPr lang="zh-CN" altLang="en-US" dirty="0">
              <a:latin typeface="Tahoma" panose="020B060403050404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45059"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41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45060" name="Picture 3"/>
          <p:cNvPicPr>
            <a:picLocks noChangeAspect="1"/>
          </p:cNvPicPr>
          <p:nvPr/>
        </p:nvPicPr>
        <p:blipFill>
          <a:blip r:embed="rId1"/>
          <a:srcRect l="3021" t="20071" r="3619" b="1724"/>
          <a:stretch>
            <a:fillRect/>
          </a:stretch>
        </p:blipFill>
        <p:spPr>
          <a:xfrm>
            <a:off x="1403350" y="1557338"/>
            <a:ext cx="5327650" cy="3351212"/>
          </a:xfrm>
          <a:prstGeom prst="rect">
            <a:avLst/>
          </a:prstGeom>
          <a:noFill/>
          <a:ln w="9525">
            <a:noFill/>
          </a:ln>
        </p:spPr>
      </p:pic>
      <p:sp>
        <p:nvSpPr>
          <p:cNvPr id="45061" name="Text Box 4"/>
          <p:cNvSpPr txBox="1"/>
          <p:nvPr/>
        </p:nvSpPr>
        <p:spPr>
          <a:xfrm>
            <a:off x="1403350" y="44450"/>
            <a:ext cx="3313113" cy="946150"/>
          </a:xfrm>
          <a:prstGeom prst="rect">
            <a:avLst/>
          </a:prstGeom>
          <a:noFill/>
          <a:ln w="9525">
            <a:noFill/>
          </a:ln>
        </p:spPr>
        <p:txBody>
          <a:bodyPr>
            <a:spAutoFit/>
          </a:bodyPr>
          <a:p>
            <a:pPr marL="342900" indent="-342900" eaLnBrk="1" hangingPunct="1"/>
            <a:endParaRPr lang="en-US" altLang="zh-CN" b="1" dirty="0">
              <a:solidFill>
                <a:schemeClr val="hlink"/>
              </a:solidFill>
              <a:latin typeface="Times New Roman" panose="02020603050405020304" pitchFamily="18" charset="0"/>
            </a:endParaRPr>
          </a:p>
          <a:p>
            <a:pPr marL="342900" indent="-342900" eaLnBrk="1" hangingPunct="1"/>
            <a:r>
              <a:rPr lang="zh-CN" altLang="en-US" sz="3800" b="1" dirty="0">
                <a:solidFill>
                  <a:srgbClr val="0000FF"/>
                </a:solidFill>
                <a:latin typeface="Times New Roman" panose="02020603050405020304" pitchFamily="18" charset="0"/>
                <a:ea typeface="华文楷体" pitchFamily="2" charset="-122"/>
              </a:rPr>
              <a:t>拟合曲线图</a:t>
            </a:r>
            <a:endParaRPr lang="zh-CN" altLang="en-US" sz="3800" b="1" dirty="0">
              <a:solidFill>
                <a:srgbClr val="0000FF"/>
              </a:solidFill>
              <a:latin typeface="Times New Roman" panose="02020603050405020304" pitchFamily="18" charset="0"/>
              <a:ea typeface="华文楷体" pitchFamily="2" charset="-122"/>
            </a:endParaRPr>
          </a:p>
        </p:txBody>
      </p:sp>
      <p:sp>
        <p:nvSpPr>
          <p:cNvPr id="45062" name="Text Box 5"/>
          <p:cNvSpPr txBox="1"/>
          <p:nvPr/>
        </p:nvSpPr>
        <p:spPr>
          <a:xfrm>
            <a:off x="1547813" y="5229225"/>
            <a:ext cx="4805362" cy="488950"/>
          </a:xfrm>
          <a:prstGeom prst="rect">
            <a:avLst/>
          </a:prstGeom>
          <a:noFill/>
          <a:ln w="9525">
            <a:noFill/>
          </a:ln>
        </p:spPr>
        <p:txBody>
          <a:bodyPr wrap="none">
            <a:spAutoFit/>
          </a:bodyPr>
          <a:p>
            <a:pPr eaLnBrk="1" hangingPunct="1"/>
            <a:r>
              <a:rPr lang="zh-CN" altLang="en-US" sz="2600" b="1" dirty="0">
                <a:solidFill>
                  <a:srgbClr val="0000FF"/>
                </a:solidFill>
                <a:latin typeface="Times New Roman" panose="02020603050405020304" pitchFamily="18" charset="0"/>
                <a:ea typeface="华文楷体" pitchFamily="2" charset="-122"/>
              </a:rPr>
              <a:t>由图可见，三次拟合结果较好。</a:t>
            </a:r>
            <a:endParaRPr lang="zh-CN" altLang="en-US" sz="2600" b="1" dirty="0">
              <a:solidFill>
                <a:srgbClr val="0000FF"/>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blinds(horizontal)">
                                      <p:cBhvr>
                                        <p:cTn id="7" dur="500"/>
                                        <p:tgtEl>
                                          <p:spTgt spid="450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5062"/>
                                        </p:tgtEl>
                                        <p:attrNameLst>
                                          <p:attrName>style.visibility</p:attrName>
                                        </p:attrNameLst>
                                      </p:cBhvr>
                                      <p:to>
                                        <p:strVal val="visible"/>
                                      </p:to>
                                    </p:set>
                                    <p:anim calcmode="lin" valueType="num">
                                      <p:cBhvr additive="base">
                                        <p:cTn id="12" dur="500" fill="hold"/>
                                        <p:tgtEl>
                                          <p:spTgt spid="45062"/>
                                        </p:tgtEl>
                                        <p:attrNameLst>
                                          <p:attrName>ppt_x</p:attrName>
                                        </p:attrNameLst>
                                      </p:cBhvr>
                                      <p:tavLst>
                                        <p:tav tm="0">
                                          <p:val>
                                            <p:strVal val="#ppt_x"/>
                                          </p:val>
                                        </p:tav>
                                        <p:tav tm="100000">
                                          <p:val>
                                            <p:strVal val="#ppt_x"/>
                                          </p:val>
                                        </p:tav>
                                      </p:tavLst>
                                    </p:anim>
                                    <p:anim calcmode="lin" valueType="num">
                                      <p:cBhvr additive="base">
                                        <p:cTn id="13" dur="500" fill="hold"/>
                                        <p:tgtEl>
                                          <p:spTgt spid="450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3"/>
          <p:cNvSpPr>
            <a:spLocks noGrp="1"/>
          </p:cNvSpPr>
          <p:nvPr>
            <p:ph type="subTitle" idx="4294967295"/>
          </p:nvPr>
        </p:nvSpPr>
        <p:spPr>
          <a:xfrm>
            <a:off x="2232025" y="3392488"/>
            <a:ext cx="6400800" cy="1752600"/>
          </a:xfrm>
          <a:ln/>
        </p:spPr>
        <p:txBody>
          <a:bodyPr vert="horz" wrap="square" lIns="91440" tIns="45720" rIns="91440" bIns="45720" anchor="t" anchorCtr="0"/>
          <a:lstStyle>
            <a:lvl1pPr marL="0" lvl="0" indent="0" algn="ctr">
              <a:buClr>
                <a:schemeClr val="accent1"/>
              </a:buClr>
              <a:buSzPct val="85000"/>
              <a:buFont typeface="Wingdings 2" pitchFamily="18" charset="2"/>
              <a:buNone/>
              <a:defRPr/>
            </a:lvl1pPr>
            <a:lvl2pPr marL="319405" lvl="1" indent="0" algn="ctr">
              <a:buClr>
                <a:schemeClr val="accent2"/>
              </a:buClr>
              <a:buSzPct val="85000"/>
              <a:buFont typeface="Wingdings 2" pitchFamily="18" charset="2"/>
              <a:buNone/>
              <a:defRPr/>
            </a:lvl2pPr>
            <a:lvl3pPr marL="593725" lvl="2" indent="0" algn="ctr">
              <a:buClr>
                <a:srgbClr val="E6B1AB"/>
              </a:buClr>
              <a:buSzPct val="85000"/>
              <a:buFont typeface="Wingdings 2" pitchFamily="18" charset="2"/>
              <a:buNone/>
              <a:defRPr/>
            </a:lvl3pPr>
            <a:lvl4pPr marL="868680" lvl="3" indent="0" algn="ctr">
              <a:buClr>
                <a:srgbClr val="A28E6A"/>
              </a:buClr>
              <a:buSzPct val="80000"/>
              <a:buFont typeface="Wingdings 2" pitchFamily="18" charset="2"/>
              <a:buNone/>
              <a:defRPr/>
            </a:lvl4pPr>
            <a:lvl5pPr marL="1143000" lvl="4" indent="0" algn="ctr">
              <a:buClr>
                <a:srgbClr val="A28E6A"/>
              </a:buClr>
              <a:buSzTx/>
              <a:buFont typeface="Wingdings 2" pitchFamily="18" charset="2"/>
              <a:buNone/>
              <a:defRPr/>
            </a:lvl5pPr>
          </a:lstStyle>
          <a:p>
            <a:pPr lvl="0" algn="r" eaLnBrk="1" hangingPunct="1"/>
            <a:r>
              <a:rPr lang="zh-CN" altLang="en-US" sz="4000" dirty="0">
                <a:solidFill>
                  <a:schemeClr val="folHlink"/>
                </a:solidFill>
              </a:rPr>
              <a:t>第</a:t>
            </a:r>
            <a:r>
              <a:rPr lang="en-US" altLang="zh-CN" sz="4000" dirty="0">
                <a:solidFill>
                  <a:schemeClr val="folHlink"/>
                </a:solidFill>
              </a:rPr>
              <a:t>3</a:t>
            </a:r>
            <a:r>
              <a:rPr lang="zh-CN" altLang="en-US" sz="4000" dirty="0">
                <a:solidFill>
                  <a:schemeClr val="folHlink"/>
                </a:solidFill>
              </a:rPr>
              <a:t>章</a:t>
            </a:r>
            <a:endParaRPr lang="zh-CN" altLang="en-US" sz="4000" dirty="0">
              <a:solidFill>
                <a:schemeClr val="folHlink"/>
              </a:solidFill>
            </a:endParaRPr>
          </a:p>
        </p:txBody>
      </p:sp>
      <p:sp>
        <p:nvSpPr>
          <p:cNvPr id="46083" name="Rectangle 2"/>
          <p:cNvSpPr>
            <a:spLocks noGrp="1"/>
          </p:cNvSpPr>
          <p:nvPr>
            <p:ph type="ctrTitle" idx="4294967295"/>
          </p:nvPr>
        </p:nvSpPr>
        <p:spPr>
          <a:xfrm>
            <a:off x="457200" y="1506538"/>
            <a:ext cx="8229600" cy="1470025"/>
          </a:xfrm>
          <a:ln/>
        </p:spPr>
        <p:txBody>
          <a:bodyPr vert="horz" wrap="square" lIns="91440" tIns="45720" rIns="91440" bIns="91440" anchor="ctr" anchorCtr="0"/>
          <a:lstStyle>
            <a:lvl1pPr lvl="0">
              <a:buClrTx/>
              <a:buSzTx/>
              <a:buFontTx/>
              <a:defRPr/>
            </a:lvl1pPr>
          </a:lstStyle>
          <a:p>
            <a:pPr marL="685800" lvl="0" indent="-685800" algn="r" eaLnBrk="1" hangingPunct="1"/>
            <a:r>
              <a:rPr lang="zh-CN" altLang="zh-CN" sz="6000" b="1" dirty="0">
                <a:solidFill>
                  <a:srgbClr val="FFFFFF"/>
                </a:solidFill>
                <a:latin typeface="Times New Roman" panose="02020603050405020304" pitchFamily="18" charset="0"/>
                <a:ea typeface="华文楷体" pitchFamily="2" charset="-122"/>
              </a:rPr>
              <a:t>Matlab数据及其运算</a:t>
            </a:r>
            <a:endParaRPr lang="zh-CN" altLang="zh-CN" sz="6000" b="1" dirty="0">
              <a:solidFill>
                <a:srgbClr val="FFFFFF"/>
              </a:solidFill>
              <a:latin typeface="Times New Roman" panose="02020603050405020304" pitchFamily="18" charset="0"/>
              <a:ea typeface="华文楷体" pitchFamily="2" charset="-122"/>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idx="4294967295"/>
          </p:nvPr>
        </p:nvSpPr>
        <p:spPr>
          <a:xfrm>
            <a:off x="1187450" y="117475"/>
            <a:ext cx="7793038"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3 Matlab数据及其运算</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4710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rgbClr val="9B2D1F"/>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47108"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45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47109" name="Rectangle 3"/>
          <p:cNvSpPr>
            <a:spLocks noGrp="1"/>
          </p:cNvSpPr>
          <p:nvPr>
            <p:ph sz="quarter" idx="1"/>
          </p:nvPr>
        </p:nvSpPr>
        <p:spPr>
          <a:xfrm>
            <a:off x="1116013" y="1773238"/>
            <a:ext cx="7772400" cy="41021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eaLnBrk="1" hangingPunct="1">
              <a:spcBef>
                <a:spcPct val="75000"/>
              </a:spcBef>
            </a:pPr>
            <a:r>
              <a:rPr lang="zh-CN" altLang="zh-CN" sz="2600" b="1" dirty="0">
                <a:solidFill>
                  <a:srgbClr val="0000FF"/>
                </a:solidFill>
                <a:latin typeface="华文楷体" pitchFamily="2" charset="-122"/>
                <a:ea typeface="华文楷体" pitchFamily="2" charset="-122"/>
                <a:sym typeface="Arial" panose="020B0604020202020204" pitchFamily="34" charset="0"/>
              </a:rPr>
              <a:t>数值表示</a:t>
            </a:r>
            <a:endParaRPr lang="zh-CN" altLang="zh-CN" sz="2600" b="1" dirty="0">
              <a:solidFill>
                <a:srgbClr val="0000FF"/>
              </a:solidFill>
              <a:latin typeface="华文楷体" pitchFamily="2" charset="-122"/>
              <a:ea typeface="华文楷体" pitchFamily="2" charset="-122"/>
              <a:sym typeface="Arial" panose="020B0604020202020204" pitchFamily="34" charset="0"/>
            </a:endParaRPr>
          </a:p>
          <a:p>
            <a:pPr lvl="0" eaLnBrk="1" hangingPunct="1">
              <a:spcBef>
                <a:spcPct val="75000"/>
              </a:spcBef>
            </a:pPr>
            <a:r>
              <a:rPr lang="zh-CN" altLang="zh-CN" sz="2600" b="1" dirty="0">
                <a:solidFill>
                  <a:srgbClr val="0000FF"/>
                </a:solidFill>
                <a:latin typeface="华文楷体" pitchFamily="2" charset="-122"/>
                <a:ea typeface="华文楷体" pitchFamily="2" charset="-122"/>
                <a:sym typeface="Arial" panose="020B0604020202020204" pitchFamily="34" charset="0"/>
              </a:rPr>
              <a:t>变量</a:t>
            </a:r>
            <a:endParaRPr lang="zh-CN" altLang="zh-CN" sz="2600" b="1" dirty="0">
              <a:solidFill>
                <a:srgbClr val="0000FF"/>
              </a:solidFill>
              <a:latin typeface="华文楷体" pitchFamily="2" charset="-122"/>
              <a:ea typeface="华文楷体" pitchFamily="2" charset="-122"/>
              <a:sym typeface="Arial" panose="020B0604020202020204" pitchFamily="34" charset="0"/>
            </a:endParaRPr>
          </a:p>
          <a:p>
            <a:pPr lvl="0" eaLnBrk="1" hangingPunct="1">
              <a:spcBef>
                <a:spcPct val="75000"/>
              </a:spcBef>
            </a:pPr>
            <a:r>
              <a:rPr lang="zh-CN" altLang="zh-CN" sz="2600" b="1" dirty="0">
                <a:solidFill>
                  <a:srgbClr val="0000FF"/>
                </a:solidFill>
                <a:latin typeface="华文楷体" pitchFamily="2" charset="-122"/>
                <a:ea typeface="华文楷体" pitchFamily="2" charset="-122"/>
                <a:sym typeface="Arial" panose="020B0604020202020204" pitchFamily="34" charset="0"/>
              </a:rPr>
              <a:t>表达式</a:t>
            </a:r>
            <a:endParaRPr lang="zh-CN" altLang="zh-CN" sz="2600" b="1" dirty="0">
              <a:solidFill>
                <a:srgbClr val="0000FF"/>
              </a:solidFill>
              <a:latin typeface="华文楷体" pitchFamily="2" charset="-122"/>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7109">
                                            <p:txEl>
                                              <p:charRg st="0" end="5"/>
                                            </p:txEl>
                                          </p:spTgt>
                                        </p:tgtEl>
                                        <p:attrNameLst>
                                          <p:attrName>style.visibility</p:attrName>
                                        </p:attrNameLst>
                                      </p:cBhvr>
                                      <p:to>
                                        <p:strVal val="visible"/>
                                      </p:to>
                                    </p:set>
                                    <p:animEffect transition="in" filter="blinds(horizontal)">
                                      <p:cBhvr>
                                        <p:cTn id="7" dur="500"/>
                                        <p:tgtEl>
                                          <p:spTgt spid="47109">
                                            <p:txEl>
                                              <p:charRg st="0"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7109">
                                            <p:txEl>
                                              <p:charRg st="5" end="8"/>
                                            </p:txEl>
                                          </p:spTgt>
                                        </p:tgtEl>
                                        <p:attrNameLst>
                                          <p:attrName>style.visibility</p:attrName>
                                        </p:attrNameLst>
                                      </p:cBhvr>
                                      <p:to>
                                        <p:strVal val="visible"/>
                                      </p:to>
                                    </p:set>
                                    <p:animEffect transition="in" filter="blinds(horizontal)">
                                      <p:cBhvr>
                                        <p:cTn id="10" dur="500"/>
                                        <p:tgtEl>
                                          <p:spTgt spid="47109">
                                            <p:txEl>
                                              <p:charRg st="5"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7109">
                                            <p:txEl>
                                              <p:charRg st="8" end="12"/>
                                            </p:txEl>
                                          </p:spTgt>
                                        </p:tgtEl>
                                        <p:attrNameLst>
                                          <p:attrName>style.visibility</p:attrName>
                                        </p:attrNameLst>
                                      </p:cBhvr>
                                      <p:to>
                                        <p:strVal val="visible"/>
                                      </p:to>
                                    </p:set>
                                    <p:animEffect transition="in" filter="blinds(horizontal)">
                                      <p:cBhvr>
                                        <p:cTn id="13" dur="500"/>
                                        <p:tgtEl>
                                          <p:spTgt spid="47109">
                                            <p:txEl>
                                              <p:charRg st="8"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p:cNvSpPr>
          <p:nvPr>
            <p:ph type="title" idx="4294967295"/>
          </p:nvPr>
        </p:nvSpPr>
        <p:spPr>
          <a:xfrm>
            <a:off x="1187450" y="0"/>
            <a:ext cx="7793038"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3.1 数值表示、变量及表达式</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4813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48132"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46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48133" name="Rectangle 3"/>
          <p:cNvSpPr>
            <a:spLocks noGrp="1"/>
          </p:cNvSpPr>
          <p:nvPr>
            <p:ph sz="quarter" idx="1"/>
          </p:nvPr>
        </p:nvSpPr>
        <p:spPr>
          <a:xfrm>
            <a:off x="1182688" y="1341438"/>
            <a:ext cx="7772400" cy="467995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2600" b="1" dirty="0">
                <a:solidFill>
                  <a:srgbClr val="0000FF"/>
                </a:solidFill>
                <a:latin typeface="华文楷体" pitchFamily="2" charset="-122"/>
                <a:ea typeface="华文楷体" pitchFamily="2" charset="-122"/>
                <a:sym typeface="Arial" panose="020B0604020202020204" pitchFamily="34" charset="0"/>
              </a:rPr>
              <a:t>数值的记述</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buFont typeface="Wingdings" panose="05000000000000000000" pitchFamily="2" charset="2"/>
              <a:buNone/>
            </a:pPr>
            <a:r>
              <a:rPr lang="zh-CN" altLang="en-US" sz="2400" b="1" dirty="0">
                <a:solidFill>
                  <a:srgbClr val="4D009A"/>
                </a:solidFill>
                <a:latin typeface="华文楷体" pitchFamily="2" charset="-122"/>
                <a:ea typeface="华文楷体" pitchFamily="2" charset="-122"/>
              </a:rPr>
              <a:t>  </a:t>
            </a:r>
            <a:r>
              <a:rPr lang="en-US" altLang="zh-CN" sz="2200" b="1" dirty="0">
                <a:latin typeface="华文楷体" pitchFamily="2" charset="-122"/>
                <a:ea typeface="华文楷体" pitchFamily="2" charset="-122"/>
              </a:rPr>
              <a:t>Matlab</a:t>
            </a:r>
            <a:r>
              <a:rPr lang="zh-CN" altLang="en-US" sz="2200" b="1" dirty="0">
                <a:latin typeface="华文楷体" pitchFamily="2" charset="-122"/>
                <a:ea typeface="华文楷体" pitchFamily="2" charset="-122"/>
              </a:rPr>
              <a:t>的数只采用习惯的十进制表示，可以带小数点和负号</a:t>
            </a:r>
            <a:r>
              <a:rPr lang="en-US" altLang="zh-CN" sz="2200" b="1" dirty="0">
                <a:latin typeface="华文楷体" pitchFamily="2" charset="-122"/>
                <a:ea typeface="华文楷体" pitchFamily="2" charset="-122"/>
              </a:rPr>
              <a:t>;</a:t>
            </a:r>
            <a:r>
              <a:rPr lang="zh-CN" altLang="en-US" sz="2200" b="1" dirty="0">
                <a:latin typeface="华文楷体" pitchFamily="2" charset="-122"/>
                <a:ea typeface="华文楷体" pitchFamily="2" charset="-122"/>
              </a:rPr>
              <a:t>其缺省的数据类型为双精度浮点型（</a:t>
            </a:r>
            <a:r>
              <a:rPr lang="en-US" altLang="zh-CN" sz="2200" b="1" dirty="0">
                <a:latin typeface="华文楷体" pitchFamily="2" charset="-122"/>
                <a:ea typeface="华文楷体" pitchFamily="2" charset="-122"/>
              </a:rPr>
              <a:t>double</a:t>
            </a:r>
            <a:r>
              <a:rPr lang="zh-CN" altLang="en-US" sz="2200" b="1" dirty="0">
                <a:latin typeface="华文楷体" pitchFamily="2" charset="-122"/>
                <a:ea typeface="华文楷体" pitchFamily="2" charset="-122"/>
              </a:rPr>
              <a:t>）。</a:t>
            </a:r>
            <a:endParaRPr lang="zh-CN" altLang="en-US" sz="2200" b="1" dirty="0">
              <a:latin typeface="华文楷体" pitchFamily="2" charset="-122"/>
              <a:ea typeface="华文楷体" pitchFamily="2" charset="-122"/>
            </a:endParaRPr>
          </a:p>
          <a:p>
            <a:pPr lvl="0" algn="just" eaLnBrk="1" hangingPunct="1">
              <a:buFont typeface="Wingdings" panose="05000000000000000000" pitchFamily="2" charset="2"/>
              <a:buNone/>
            </a:pPr>
            <a:r>
              <a:rPr lang="zh-CN" altLang="en-US" sz="2200" b="1" dirty="0">
                <a:latin typeface="华文楷体" pitchFamily="2" charset="-122"/>
                <a:ea typeface="华文楷体" pitchFamily="2" charset="-122"/>
              </a:rPr>
              <a:t>  例如：</a:t>
            </a:r>
            <a:r>
              <a:rPr lang="en-US" altLang="zh-CN" sz="2200" b="1" dirty="0">
                <a:latin typeface="华文楷体" pitchFamily="2" charset="-122"/>
                <a:ea typeface="华文楷体" pitchFamily="2" charset="-122"/>
              </a:rPr>
              <a:t>3   -10   0.001    1.3e10    1.256e-6</a:t>
            </a:r>
            <a:endParaRPr lang="en-US" altLang="zh-CN" sz="2200" b="1" dirty="0">
              <a:latin typeface="华文楷体" pitchFamily="2" charset="-122"/>
              <a:ea typeface="华文楷体" pitchFamily="2" charset="-122"/>
            </a:endParaRPr>
          </a:p>
          <a:p>
            <a:pPr lvl="0" algn="just" eaLnBrk="1" hangingPunct="1"/>
            <a:r>
              <a:rPr lang="zh-CN" altLang="en-US" sz="2600" b="1" dirty="0">
                <a:solidFill>
                  <a:srgbClr val="0000FF"/>
                </a:solidFill>
                <a:latin typeface="华文楷体" pitchFamily="2" charset="-122"/>
                <a:ea typeface="华文楷体" pitchFamily="2" charset="-122"/>
                <a:sym typeface="Arial" panose="020B0604020202020204" pitchFamily="34" charset="0"/>
              </a:rPr>
              <a:t>变量命令规则</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buFont typeface="Wingdings" panose="05000000000000000000" pitchFamily="2" charset="2"/>
              <a:buChar char="l"/>
            </a:pPr>
            <a:r>
              <a:rPr lang="zh-CN" altLang="en-US" sz="2200" b="1" dirty="0">
                <a:latin typeface="华文楷体" pitchFamily="2" charset="-122"/>
                <a:ea typeface="华文楷体" pitchFamily="2" charset="-122"/>
              </a:rPr>
              <a:t>变量名、函数名对字母的大小写是敏感的。如</a:t>
            </a:r>
            <a:r>
              <a:rPr lang="en-US" altLang="zh-CN" sz="2200" b="1" dirty="0">
                <a:solidFill>
                  <a:srgbClr val="0000FF"/>
                </a:solidFill>
                <a:latin typeface="华文楷体" pitchFamily="2" charset="-122"/>
                <a:ea typeface="华文楷体" pitchFamily="2" charset="-122"/>
              </a:rPr>
              <a:t>myVar</a:t>
            </a:r>
            <a:r>
              <a:rPr lang="zh-CN" altLang="en-US" sz="2200" b="1" dirty="0">
                <a:latin typeface="华文楷体" pitchFamily="2" charset="-122"/>
                <a:ea typeface="华文楷体" pitchFamily="2" charset="-122"/>
              </a:rPr>
              <a:t>与</a:t>
            </a:r>
            <a:r>
              <a:rPr lang="en-US" altLang="zh-CN" sz="2200" b="1" dirty="0">
                <a:solidFill>
                  <a:srgbClr val="0000FF"/>
                </a:solidFill>
                <a:latin typeface="华文楷体" pitchFamily="2" charset="-122"/>
                <a:ea typeface="华文楷体" pitchFamily="2" charset="-122"/>
              </a:rPr>
              <a:t>myvar</a:t>
            </a:r>
            <a:r>
              <a:rPr lang="zh-CN" altLang="en-US" sz="2200" b="1" dirty="0">
                <a:latin typeface="华文楷体" pitchFamily="2" charset="-122"/>
                <a:ea typeface="华文楷体" pitchFamily="2" charset="-122"/>
              </a:rPr>
              <a:t>表示两个不同的变量。</a:t>
            </a:r>
            <a:endParaRPr lang="zh-CN" altLang="en-US" sz="2200" b="1" dirty="0">
              <a:latin typeface="华文楷体" pitchFamily="2" charset="-122"/>
              <a:ea typeface="华文楷体" pitchFamily="2" charset="-122"/>
            </a:endParaRPr>
          </a:p>
          <a:p>
            <a:pPr lvl="1" algn="just" eaLnBrk="1" hangingPunct="1">
              <a:buFont typeface="Wingdings" panose="05000000000000000000" pitchFamily="2" charset="2"/>
              <a:buChar char="l"/>
            </a:pPr>
            <a:r>
              <a:rPr lang="zh-CN" altLang="en-US" sz="2200" b="1" dirty="0">
                <a:latin typeface="华文楷体" pitchFamily="2" charset="-122"/>
                <a:ea typeface="华文楷体" pitchFamily="2" charset="-122"/>
              </a:rPr>
              <a:t>变量名</a:t>
            </a:r>
            <a:r>
              <a:rPr lang="zh-CN" altLang="en-US" sz="2200" b="1" dirty="0">
                <a:solidFill>
                  <a:srgbClr val="0000FF"/>
                </a:solidFill>
                <a:latin typeface="华文楷体" pitchFamily="2" charset="-122"/>
                <a:ea typeface="华文楷体" pitchFamily="2" charset="-122"/>
              </a:rPr>
              <a:t>第一个字母必须是</a:t>
            </a:r>
            <a:r>
              <a:rPr lang="zh-CN" altLang="en-US" sz="2200" b="1" dirty="0">
                <a:latin typeface="华文楷体" pitchFamily="2" charset="-122"/>
                <a:ea typeface="华文楷体" pitchFamily="2" charset="-122"/>
              </a:rPr>
              <a:t>英文字母。</a:t>
            </a:r>
            <a:endParaRPr lang="zh-CN" altLang="en-US" sz="2200" b="1" dirty="0">
              <a:latin typeface="华文楷体" pitchFamily="2" charset="-122"/>
              <a:ea typeface="华文楷体" pitchFamily="2" charset="-122"/>
            </a:endParaRPr>
          </a:p>
          <a:p>
            <a:pPr lvl="1" algn="just" eaLnBrk="1" hangingPunct="1">
              <a:buFont typeface="Wingdings" panose="05000000000000000000" pitchFamily="2" charset="2"/>
              <a:buChar char="l"/>
            </a:pPr>
            <a:r>
              <a:rPr lang="zh-CN" altLang="en-US" sz="2200" b="1" dirty="0">
                <a:latin typeface="华文楷体" pitchFamily="2" charset="-122"/>
                <a:ea typeface="华文楷体" pitchFamily="2" charset="-122"/>
              </a:rPr>
              <a:t>变量名可以包含</a:t>
            </a:r>
            <a:r>
              <a:rPr lang="zh-CN" altLang="en-US" sz="2200" b="1" dirty="0">
                <a:solidFill>
                  <a:srgbClr val="0000FF"/>
                </a:solidFill>
                <a:latin typeface="华文楷体" pitchFamily="2" charset="-122"/>
                <a:ea typeface="华文楷体" pitchFamily="2" charset="-122"/>
              </a:rPr>
              <a:t>英文字母、下划线和数字。</a:t>
            </a:r>
            <a:endParaRPr lang="zh-CN" altLang="en-US" sz="2200" b="1" dirty="0">
              <a:solidFill>
                <a:srgbClr val="0000FF"/>
              </a:solidFill>
              <a:latin typeface="华文楷体" pitchFamily="2" charset="-122"/>
              <a:ea typeface="华文楷体" pitchFamily="2" charset="-122"/>
            </a:endParaRPr>
          </a:p>
          <a:p>
            <a:pPr lvl="1" algn="just" eaLnBrk="1" hangingPunct="1">
              <a:buFont typeface="Wingdings" panose="05000000000000000000" pitchFamily="2" charset="2"/>
              <a:buChar char="l"/>
            </a:pPr>
            <a:r>
              <a:rPr lang="zh-CN" altLang="en-US" sz="2200" b="1" dirty="0">
                <a:latin typeface="华文楷体" pitchFamily="2" charset="-122"/>
                <a:ea typeface="华文楷体" pitchFamily="2" charset="-122"/>
              </a:rPr>
              <a:t>变量名</a:t>
            </a:r>
            <a:r>
              <a:rPr lang="zh-CN" altLang="en-US" sz="2200" b="1" dirty="0">
                <a:solidFill>
                  <a:srgbClr val="0000FF"/>
                </a:solidFill>
                <a:latin typeface="华文楷体" pitchFamily="2" charset="-122"/>
                <a:ea typeface="华文楷体" pitchFamily="2" charset="-122"/>
              </a:rPr>
              <a:t>不能包含空格、标点。</a:t>
            </a:r>
            <a:endParaRPr lang="zh-CN" altLang="en-US" sz="2200" b="1" dirty="0">
              <a:solidFill>
                <a:srgbClr val="0000FF"/>
              </a:solidFill>
              <a:latin typeface="华文楷体" pitchFamily="2" charset="-122"/>
              <a:ea typeface="华文楷体" pitchFamily="2" charset="-122"/>
            </a:endParaRPr>
          </a:p>
          <a:p>
            <a:pPr lvl="1" algn="just" eaLnBrk="1" hangingPunct="1">
              <a:buFont typeface="Wingdings" panose="05000000000000000000" pitchFamily="2" charset="2"/>
              <a:buChar char="l"/>
            </a:pPr>
            <a:r>
              <a:rPr lang="zh-CN" altLang="en-US" sz="2200" b="1" dirty="0">
                <a:latin typeface="华文楷体" pitchFamily="2" charset="-122"/>
                <a:ea typeface="华文楷体" pitchFamily="2" charset="-122"/>
              </a:rPr>
              <a:t>变量名最多可包含</a:t>
            </a:r>
            <a:r>
              <a:rPr lang="en-US" altLang="zh-CN" sz="2200" b="1" dirty="0">
                <a:solidFill>
                  <a:srgbClr val="0000FF"/>
                </a:solidFill>
                <a:latin typeface="华文楷体" pitchFamily="2" charset="-122"/>
                <a:ea typeface="华文楷体" pitchFamily="2" charset="-122"/>
              </a:rPr>
              <a:t>63</a:t>
            </a:r>
            <a:r>
              <a:rPr lang="zh-CN" altLang="en-US" sz="2200" b="1" dirty="0">
                <a:solidFill>
                  <a:srgbClr val="0000FF"/>
                </a:solidFill>
                <a:latin typeface="华文楷体" pitchFamily="2" charset="-122"/>
                <a:ea typeface="华文楷体" pitchFamily="2" charset="-122"/>
              </a:rPr>
              <a:t>个</a:t>
            </a:r>
            <a:r>
              <a:rPr lang="zh-CN" altLang="en-US" sz="2200" b="1" dirty="0">
                <a:latin typeface="华文楷体" pitchFamily="2" charset="-122"/>
                <a:ea typeface="华文楷体" pitchFamily="2" charset="-122"/>
              </a:rPr>
              <a:t>字符（</a:t>
            </a:r>
            <a:r>
              <a:rPr lang="en-US" altLang="zh-CN" sz="2200" b="1" dirty="0">
                <a:latin typeface="华文楷体" pitchFamily="2" charset="-122"/>
                <a:ea typeface="华文楷体" pitchFamily="2" charset="-122"/>
              </a:rPr>
              <a:t>6.5</a:t>
            </a:r>
            <a:r>
              <a:rPr lang="zh-CN" altLang="en-US" sz="2200" b="1" dirty="0">
                <a:latin typeface="华文楷体" pitchFamily="2" charset="-122"/>
                <a:ea typeface="华文楷体" pitchFamily="2" charset="-122"/>
              </a:rPr>
              <a:t>及以后的版本）。</a:t>
            </a:r>
            <a:endParaRPr lang="zh-CN" altLang="en-US" sz="2200" b="1" dirty="0">
              <a:latin typeface="华文楷体" pitchFamily="2" charset="-122"/>
              <a:ea typeface="华文楷体" pitchFamily="2" charset="-122"/>
            </a:endParaRPr>
          </a:p>
          <a:p>
            <a:pPr lvl="1" eaLnBrk="1" hangingPunct="1">
              <a:lnSpc>
                <a:spcPct val="80000"/>
              </a:lnSpc>
              <a:buFont typeface="Wingdings" panose="05000000000000000000" pitchFamily="2" charset="2"/>
              <a:buChar char="l"/>
            </a:pPr>
            <a:endParaRPr lang="en-US" altLang="zh-CN" sz="2200" b="1" dirty="0">
              <a:solidFill>
                <a:srgbClr val="4D009A"/>
              </a:solidFill>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133">
                                            <p:txEl>
                                              <p:charRg st="0" end="6"/>
                                            </p:txEl>
                                          </p:spTgt>
                                        </p:tgtEl>
                                        <p:attrNameLst>
                                          <p:attrName>style.visibility</p:attrName>
                                        </p:attrNameLst>
                                      </p:cBhvr>
                                      <p:to>
                                        <p:strVal val="visible"/>
                                      </p:to>
                                    </p:set>
                                    <p:animEffect transition="in" filter="wipe(up)">
                                      <p:cBhvr>
                                        <p:cTn id="7" dur="500"/>
                                        <p:tgtEl>
                                          <p:spTgt spid="48133">
                                            <p:txEl>
                                              <p:charRg st="0" end="6"/>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8133">
                                            <p:txEl>
                                              <p:charRg st="6" end="63"/>
                                            </p:txEl>
                                          </p:spTgt>
                                        </p:tgtEl>
                                        <p:attrNameLst>
                                          <p:attrName>style.visibility</p:attrName>
                                        </p:attrNameLst>
                                      </p:cBhvr>
                                      <p:to>
                                        <p:strVal val="visible"/>
                                      </p:to>
                                    </p:set>
                                    <p:animEffect transition="in" filter="wipe(up)">
                                      <p:cBhvr>
                                        <p:cTn id="10" dur="500"/>
                                        <p:tgtEl>
                                          <p:spTgt spid="48133">
                                            <p:txEl>
                                              <p:charRg st="6" end="63"/>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48133">
                                            <p:txEl>
                                              <p:charRg st="63" end="106"/>
                                            </p:txEl>
                                          </p:spTgt>
                                        </p:tgtEl>
                                        <p:attrNameLst>
                                          <p:attrName>style.visibility</p:attrName>
                                        </p:attrNameLst>
                                      </p:cBhvr>
                                      <p:to>
                                        <p:strVal val="visible"/>
                                      </p:to>
                                    </p:set>
                                    <p:animEffect transition="in" filter="wipe(up)">
                                      <p:cBhvr>
                                        <p:cTn id="13" dur="500"/>
                                        <p:tgtEl>
                                          <p:spTgt spid="48133">
                                            <p:txEl>
                                              <p:charRg st="63" end="10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48133">
                                            <p:txEl>
                                              <p:charRg st="106" end="113"/>
                                            </p:txEl>
                                          </p:spTgt>
                                        </p:tgtEl>
                                        <p:attrNameLst>
                                          <p:attrName>style.visibility</p:attrName>
                                        </p:attrNameLst>
                                      </p:cBhvr>
                                      <p:to>
                                        <p:strVal val="visible"/>
                                      </p:to>
                                    </p:set>
                                    <p:animEffect transition="in" filter="wipe(up)">
                                      <p:cBhvr>
                                        <p:cTn id="18" dur="500"/>
                                        <p:tgtEl>
                                          <p:spTgt spid="48133">
                                            <p:txEl>
                                              <p:charRg st="106" end="113"/>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48133">
                                            <p:txEl>
                                              <p:charRg st="113" end="155"/>
                                            </p:txEl>
                                          </p:spTgt>
                                        </p:tgtEl>
                                        <p:attrNameLst>
                                          <p:attrName>style.visibility</p:attrName>
                                        </p:attrNameLst>
                                      </p:cBhvr>
                                      <p:to>
                                        <p:strVal val="visible"/>
                                      </p:to>
                                    </p:set>
                                    <p:animEffect transition="in" filter="wipe(up)">
                                      <p:cBhvr>
                                        <p:cTn id="21" dur="500"/>
                                        <p:tgtEl>
                                          <p:spTgt spid="48133">
                                            <p:txEl>
                                              <p:charRg st="113" end="155"/>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48133">
                                            <p:txEl>
                                              <p:charRg st="155" end="172"/>
                                            </p:txEl>
                                          </p:spTgt>
                                        </p:tgtEl>
                                        <p:attrNameLst>
                                          <p:attrName>style.visibility</p:attrName>
                                        </p:attrNameLst>
                                      </p:cBhvr>
                                      <p:to>
                                        <p:strVal val="visible"/>
                                      </p:to>
                                    </p:set>
                                    <p:animEffect transition="in" filter="wipe(up)">
                                      <p:cBhvr>
                                        <p:cTn id="24" dur="500"/>
                                        <p:tgtEl>
                                          <p:spTgt spid="48133">
                                            <p:txEl>
                                              <p:charRg st="155" end="172"/>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48133">
                                            <p:txEl>
                                              <p:charRg st="172" end="192"/>
                                            </p:txEl>
                                          </p:spTgt>
                                        </p:tgtEl>
                                        <p:attrNameLst>
                                          <p:attrName>style.visibility</p:attrName>
                                        </p:attrNameLst>
                                      </p:cBhvr>
                                      <p:to>
                                        <p:strVal val="visible"/>
                                      </p:to>
                                    </p:set>
                                    <p:animEffect transition="in" filter="wipe(up)">
                                      <p:cBhvr>
                                        <p:cTn id="27" dur="500"/>
                                        <p:tgtEl>
                                          <p:spTgt spid="48133">
                                            <p:txEl>
                                              <p:charRg st="172" end="192"/>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48133">
                                            <p:txEl>
                                              <p:charRg st="192" end="206"/>
                                            </p:txEl>
                                          </p:spTgt>
                                        </p:tgtEl>
                                        <p:attrNameLst>
                                          <p:attrName>style.visibility</p:attrName>
                                        </p:attrNameLst>
                                      </p:cBhvr>
                                      <p:to>
                                        <p:strVal val="visible"/>
                                      </p:to>
                                    </p:set>
                                    <p:animEffect transition="in" filter="wipe(up)">
                                      <p:cBhvr>
                                        <p:cTn id="30" dur="500"/>
                                        <p:tgtEl>
                                          <p:spTgt spid="48133">
                                            <p:txEl>
                                              <p:charRg st="192" end="206"/>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48133">
                                            <p:txEl>
                                              <p:charRg st="206" end="232"/>
                                            </p:txEl>
                                          </p:spTgt>
                                        </p:tgtEl>
                                        <p:attrNameLst>
                                          <p:attrName>style.visibility</p:attrName>
                                        </p:attrNameLst>
                                      </p:cBhvr>
                                      <p:to>
                                        <p:strVal val="visible"/>
                                      </p:to>
                                    </p:set>
                                    <p:animEffect transition="in" filter="wipe(up)">
                                      <p:cBhvr>
                                        <p:cTn id="33" dur="500"/>
                                        <p:tgtEl>
                                          <p:spTgt spid="48133">
                                            <p:txEl>
                                              <p:charRg st="206" end="2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idx="4294967295"/>
          </p:nvPr>
        </p:nvSpPr>
        <p:spPr>
          <a:xfrm>
            <a:off x="1187450" y="0"/>
            <a:ext cx="7793038"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3.1 数值表示、变量及表达式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4915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49156" name="页脚占位符 4"/>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47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49157" name="Rectangle 3"/>
          <p:cNvSpPr>
            <a:spLocks noGrp="1"/>
          </p:cNvSpPr>
          <p:nvPr>
            <p:ph sz="quarter" idx="1"/>
          </p:nvPr>
        </p:nvSpPr>
        <p:spPr>
          <a:xfrm>
            <a:off x="1182688" y="1125538"/>
            <a:ext cx="7421562" cy="5746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eaLnBrk="1" hangingPunct="1"/>
            <a:r>
              <a:rPr lang="en-US" altLang="zh-CN" sz="2600" b="1" dirty="0">
                <a:solidFill>
                  <a:srgbClr val="0000FF"/>
                </a:solidFill>
                <a:latin typeface="华文楷体" pitchFamily="2" charset="-122"/>
                <a:ea typeface="华文楷体" pitchFamily="2" charset="-122"/>
              </a:rPr>
              <a:t>Matlab</a:t>
            </a:r>
            <a:r>
              <a:rPr lang="zh-CN" altLang="en-US" sz="2600" b="1" dirty="0">
                <a:solidFill>
                  <a:srgbClr val="0000FF"/>
                </a:solidFill>
                <a:latin typeface="华文楷体" pitchFamily="2" charset="-122"/>
                <a:ea typeface="华文楷体" pitchFamily="2" charset="-122"/>
              </a:rPr>
              <a:t>预定义的变量</a:t>
            </a:r>
            <a:endParaRPr lang="zh-CN" altLang="en-US" sz="2600" b="1" dirty="0">
              <a:solidFill>
                <a:srgbClr val="0000FF"/>
              </a:solidFill>
              <a:latin typeface="华文楷体" pitchFamily="2" charset="-122"/>
              <a:ea typeface="华文楷体" pitchFamily="2" charset="-122"/>
            </a:endParaRPr>
          </a:p>
          <a:p>
            <a:pPr lvl="0" eaLnBrk="1" hangingPunct="1"/>
            <a:endParaRPr lang="zh-CN" altLang="en-US" sz="2600" b="1" dirty="0">
              <a:solidFill>
                <a:srgbClr val="0000FF"/>
              </a:solidFill>
              <a:latin typeface="华文楷体" pitchFamily="2" charset="-122"/>
              <a:ea typeface="华文楷体" pitchFamily="2" charset="-122"/>
            </a:endParaRPr>
          </a:p>
          <a:p>
            <a:pPr lvl="0" eaLnBrk="1" hangingPunct="1"/>
            <a:endParaRPr lang="en-US" altLang="zh-CN" sz="2600" dirty="0">
              <a:solidFill>
                <a:srgbClr val="4D009A"/>
              </a:solidFill>
            </a:endParaRPr>
          </a:p>
        </p:txBody>
      </p:sp>
      <p:graphicFrame>
        <p:nvGraphicFramePr>
          <p:cNvPr id="49158" name="Group 6"/>
          <p:cNvGraphicFramePr>
            <a:graphicFrameLocks noGrp="1"/>
          </p:cNvGraphicFramePr>
          <p:nvPr/>
        </p:nvGraphicFramePr>
        <p:xfrm>
          <a:off x="1258888" y="1773238"/>
          <a:ext cx="6985000" cy="2744788"/>
        </p:xfrm>
        <a:graphic>
          <a:graphicData uri="http://schemas.openxmlformats.org/drawingml/2006/table">
            <a:tbl>
              <a:tblPr/>
              <a:tblGrid>
                <a:gridCol w="1592262"/>
                <a:gridCol w="5392738"/>
              </a:tblGrid>
              <a:tr h="365642">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变量名</a:t>
                      </a:r>
                      <a:endPar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意义</a:t>
                      </a:r>
                      <a:endParaRPr kumimoji="0"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6188">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ans</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zh-CN"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最近的计算结果的变量名</a:t>
                      </a:r>
                      <a:endParaRPr kumimoji="0" lang="zh-CN" altLang="zh-CN" sz="2000" b="1" i="0" u="none" strike="noStrike" cap="none" normalizeH="0" baseline="0">
                        <a:ln>
                          <a:noFill/>
                        </a:ln>
                        <a:solidFill>
                          <a:schemeClr val="tx1"/>
                        </a:solidFill>
                        <a:effectLst/>
                        <a:latin typeface="Times New Roman" panose="02020603050405020304" pitchFamily="18" charset="0"/>
                        <a:ea typeface="楷体_GB2312" pitchFamily="1" charset="-122"/>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6188">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eps</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MATLAB</a:t>
                      </a:r>
                      <a:r>
                        <a:rPr kumimoji="0"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定义的正的极小值</a:t>
                      </a:r>
                      <a:r>
                        <a:rPr kumimoji="0"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=2.2204e-16</a:t>
                      </a:r>
                      <a:endParaRPr kumimoji="0" lang="en-US" altLang="zh-CN" sz="2000" b="1" i="0" u="none" strike="noStrike" cap="none" normalizeH="0" baseline="0">
                        <a:ln>
                          <a:noFill/>
                        </a:ln>
                        <a:solidFill>
                          <a:schemeClr val="tx1"/>
                        </a:solidFill>
                        <a:effectLst/>
                        <a:latin typeface="Arial" panose="020B0604020202020204" pitchFamily="34" charset="0"/>
                        <a:ea typeface="楷体_GB2312" pitchFamily="1" charset="-122"/>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6188">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pi</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圆周率</a:t>
                      </a:r>
                      <a:r>
                        <a:rPr kumimoji="0"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π</a:t>
                      </a:r>
                      <a:endParaRPr kumimoji="0" lang="en-US" altLang="zh-CN" sz="2000" b="1" i="0" u="none" strike="noStrike" cap="none" normalizeH="0" baseline="0">
                        <a:ln>
                          <a:noFill/>
                        </a:ln>
                        <a:solidFill>
                          <a:schemeClr val="tx1"/>
                        </a:solidFill>
                        <a:effectLst/>
                        <a:latin typeface="Arial" panose="020B0604020202020204" pitchFamily="34" charset="0"/>
                        <a:ea typeface="楷体_GB2312" pitchFamily="1" charset="-122"/>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6188">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inf</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a:t>
                      </a:r>
                      <a:r>
                        <a:rPr kumimoji="0"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值，无限大</a:t>
                      </a:r>
                      <a:endParaRPr kumimoji="0" lang="zh-CN" altLang="en-US" sz="2000" b="1" i="0" u="none" strike="noStrike" cap="none" normalizeH="0" baseline="0">
                        <a:ln>
                          <a:noFill/>
                        </a:ln>
                        <a:solidFill>
                          <a:schemeClr val="tx1"/>
                        </a:solidFill>
                        <a:effectLst/>
                        <a:latin typeface="Arial" panose="020B0604020202020204" pitchFamily="34" charset="0"/>
                        <a:ea typeface="楷体_GB2312" pitchFamily="1" charset="-122"/>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3734">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a:t>
                      </a:r>
                      <a:endPar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
                          <a:srgbClr val="4D009A"/>
                        </a:buClr>
                        <a:buSzPct val="100000"/>
                        <a:buFont typeface="Wingdings" panose="05000000000000000000" pitchFamily="2" charset="2"/>
                        <a:buNone/>
                      </a:pPr>
                      <a:r>
                        <a:rPr kumimoji="0" lang="zh-CN" altLang="en-US"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虚数单元，</a:t>
                      </a:r>
                      <a:r>
                        <a:rPr kumimoji="0" lang="en-US" altLang="zh-CN" sz="2000" b="1" i="0" u="none" strike="noStrike" cap="none" normalizeH="0" baseline="0">
                          <a:ln>
                            <a:noFill/>
                          </a:ln>
                          <a:solidFill>
                            <a:schemeClr val="tx1"/>
                          </a:solidFill>
                          <a:effectLst/>
                          <a:latin typeface="Tahoma" panose="020B0604030504040204" pitchFamily="34" charset="0"/>
                          <a:ea typeface="宋体" panose="02010600030101010101" pitchFamily="2" charset="-122"/>
                        </a:rPr>
                        <a:t>sqrt(-1)</a:t>
                      </a:r>
                      <a:endParaRPr kumimoji="0" lang="en-US" altLang="zh-CN" sz="20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70660">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NaN</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800100" indent="-48133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257300" indent="-6635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714500" indent="-8464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171700" indent="-10287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6289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30861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5433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40005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342900" marR="0" lvl="0" indent="-342900" algn="ctr" defTabSz="914400" rtl="0" eaLnBrk="1" fontAlgn="base" latinLnBrk="0" hangingPunct="1">
                        <a:lnSpc>
                          <a:spcPct val="90000"/>
                        </a:lnSpc>
                        <a:spcBef>
                          <a:spcPct val="0"/>
                        </a:spcBef>
                        <a:spcAft>
                          <a:spcPct val="0"/>
                        </a:spcAft>
                        <a:buClrTx/>
                        <a:buSzPct val="100000"/>
                        <a:buFont typeface="Arial" panose="020B0604020202020204" pitchFamily="34" charset="0"/>
                        <a:buNone/>
                      </a:pPr>
                      <a:r>
                        <a:rPr kumimoji="0"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非数，</a:t>
                      </a:r>
                      <a:r>
                        <a:rPr kumimoji="0"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0/0</a:t>
                      </a:r>
                      <a:r>
                        <a:rPr kumimoji="0"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a:t>
                      </a:r>
                      <a:r>
                        <a:rPr kumimoji="0"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 </a:t>
                      </a:r>
                      <a:r>
                        <a:rPr kumimoji="0" lang="en-US" altLang="zh-CN" sz="1800" b="1" i="0" u="none" strike="noStrike" cap="none" normalizeH="0" baseline="0">
                          <a:ln>
                            <a:noFill/>
                          </a:ln>
                          <a:solidFill>
                            <a:schemeClr val="tx1"/>
                          </a:solidFill>
                          <a:effectLst/>
                          <a:latin typeface="Tahoma" panose="020B0604030504040204" pitchFamily="34" charset="0"/>
                          <a:ea typeface="楷体_GB2312" pitchFamily="1" charset="-122"/>
                        </a:rPr>
                        <a:t>∞</a:t>
                      </a:r>
                      <a:endParaRPr kumimoji="0" lang="en-US" altLang="zh-CN" sz="2200" b="1" i="0" u="none" strike="noStrike" cap="none" normalizeH="0" baseline="0">
                        <a:ln>
                          <a:noFill/>
                        </a:ln>
                        <a:solidFill>
                          <a:schemeClr val="tx1"/>
                        </a:solidFill>
                        <a:effectLst/>
                        <a:latin typeface="Perpetua" pitchFamily="18" charset="0"/>
                        <a:ea typeface="楷体_GB2312" pitchFamily="1" charset="-122"/>
                      </a:endParaRPr>
                    </a:p>
                  </a:txBody>
                  <a:tcPr marT="45629" marB="456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9184" name="Rectangle 30"/>
          <p:cNvSpPr/>
          <p:nvPr/>
        </p:nvSpPr>
        <p:spPr>
          <a:xfrm>
            <a:off x="1116013" y="4508500"/>
            <a:ext cx="7848600" cy="1512888"/>
          </a:xfrm>
          <a:prstGeom prst="rect">
            <a:avLst/>
          </a:prstGeom>
          <a:noFill/>
          <a:ln w="9525">
            <a:noFill/>
          </a:ln>
        </p:spPr>
        <p:txBody>
          <a:bodyPr/>
          <a:p>
            <a:pPr marL="609600" indent="-609600" algn="just" eaLnBrk="1" hangingPunct="1">
              <a:spcBef>
                <a:spcPct val="20000"/>
              </a:spcBef>
            </a:pPr>
            <a:r>
              <a:rPr lang="en-US" altLang="zh-CN" b="1" dirty="0">
                <a:solidFill>
                  <a:srgbClr val="0000FF"/>
                </a:solidFill>
                <a:latin typeface="华文楷体" pitchFamily="2" charset="-122"/>
                <a:ea typeface="华文楷体" pitchFamily="2" charset="-122"/>
              </a:rPr>
              <a:t>〖</a:t>
            </a:r>
            <a:r>
              <a:rPr lang="zh-CN" altLang="en-US" b="1" dirty="0">
                <a:solidFill>
                  <a:srgbClr val="0000FF"/>
                </a:solidFill>
                <a:latin typeface="华文楷体" pitchFamily="2" charset="-122"/>
                <a:ea typeface="华文楷体" pitchFamily="2" charset="-122"/>
              </a:rPr>
              <a:t>说明</a:t>
            </a:r>
            <a:r>
              <a:rPr lang="en-US" altLang="zh-CN" b="1" dirty="0">
                <a:solidFill>
                  <a:srgbClr val="0000FF"/>
                </a:solidFill>
                <a:latin typeface="华文楷体" pitchFamily="2" charset="-122"/>
                <a:ea typeface="华文楷体" pitchFamily="2" charset="-122"/>
              </a:rPr>
              <a:t>〗</a:t>
            </a:r>
            <a:endParaRPr lang="en-US" altLang="zh-CN" b="1" dirty="0">
              <a:solidFill>
                <a:srgbClr val="0000FF"/>
              </a:solidFill>
              <a:latin typeface="华文楷体" pitchFamily="2" charset="-122"/>
              <a:ea typeface="华文楷体" pitchFamily="2" charset="-122"/>
            </a:endParaRPr>
          </a:p>
          <a:p>
            <a:pPr marL="990600" lvl="1" indent="-533400" algn="just" eaLnBrk="1" hangingPunct="1">
              <a:spcBef>
                <a:spcPct val="20000"/>
              </a:spcBef>
              <a:buClr>
                <a:srgbClr val="0000FF"/>
              </a:buClr>
              <a:buFont typeface="Wingdings" panose="05000000000000000000" pitchFamily="2" charset="2"/>
              <a:buChar char="l"/>
            </a:pPr>
            <a:r>
              <a:rPr lang="zh-CN" altLang="en-US" b="1" dirty="0">
                <a:latin typeface="华文楷体" pitchFamily="2" charset="-122"/>
                <a:ea typeface="华文楷体" pitchFamily="2" charset="-122"/>
              </a:rPr>
              <a:t>每当</a:t>
            </a: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启动完成，这些变量就被产生。</a:t>
            </a:r>
            <a:endParaRPr lang="zh-CN" altLang="en-US" b="1" dirty="0">
              <a:latin typeface="华文楷体" pitchFamily="2" charset="-122"/>
              <a:ea typeface="华文楷体" pitchFamily="2" charset="-122"/>
            </a:endParaRPr>
          </a:p>
          <a:p>
            <a:pPr marL="990600" lvl="1" indent="-533400" algn="just" eaLnBrk="1" hangingPunct="1">
              <a:spcBef>
                <a:spcPct val="20000"/>
              </a:spcBef>
              <a:buClr>
                <a:srgbClr val="0000FF"/>
              </a:buClr>
              <a:buFont typeface="Wingdings" panose="05000000000000000000" pitchFamily="2" charset="2"/>
              <a:buChar char="l"/>
            </a:pP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中，被</a:t>
            </a:r>
            <a:r>
              <a:rPr lang="en-US" altLang="zh-CN" b="1" dirty="0">
                <a:latin typeface="华文楷体" pitchFamily="2" charset="-122"/>
                <a:ea typeface="华文楷体" pitchFamily="2" charset="-122"/>
              </a:rPr>
              <a:t>0</a:t>
            </a:r>
            <a:r>
              <a:rPr lang="zh-CN" altLang="en-US" b="1" dirty="0">
                <a:latin typeface="华文楷体" pitchFamily="2" charset="-122"/>
                <a:ea typeface="华文楷体" pitchFamily="2" charset="-122"/>
              </a:rPr>
              <a:t>除不会引起程序中断，给出报警的同时用</a:t>
            </a:r>
            <a:r>
              <a:rPr lang="en-US" altLang="zh-CN" b="1" dirty="0">
                <a:solidFill>
                  <a:srgbClr val="0000FF"/>
                </a:solidFill>
                <a:latin typeface="华文楷体" pitchFamily="2" charset="-122"/>
                <a:ea typeface="华文楷体" pitchFamily="2" charset="-122"/>
              </a:rPr>
              <a:t>inf</a:t>
            </a:r>
            <a:r>
              <a:rPr lang="zh-CN" altLang="en-US" b="1" dirty="0">
                <a:solidFill>
                  <a:srgbClr val="0000FF"/>
                </a:solidFill>
                <a:latin typeface="华文楷体" pitchFamily="2" charset="-122"/>
                <a:ea typeface="华文楷体" pitchFamily="2" charset="-122"/>
              </a:rPr>
              <a:t>或</a:t>
            </a:r>
            <a:r>
              <a:rPr lang="en-US" altLang="zh-CN" b="1" dirty="0">
                <a:solidFill>
                  <a:srgbClr val="0000FF"/>
                </a:solidFill>
                <a:latin typeface="华文楷体" pitchFamily="2" charset="-122"/>
                <a:ea typeface="华文楷体" pitchFamily="2" charset="-122"/>
              </a:rPr>
              <a:t>NaN</a:t>
            </a:r>
            <a:r>
              <a:rPr lang="zh-CN" altLang="en-US" b="1" dirty="0">
                <a:latin typeface="华文楷体" pitchFamily="2" charset="-122"/>
                <a:ea typeface="华文楷体" pitchFamily="2" charset="-122"/>
              </a:rPr>
              <a:t>给出结果。</a:t>
            </a:r>
            <a:endParaRPr lang="zh-CN" altLang="en-US" b="1" dirty="0">
              <a:latin typeface="华文楷体" pitchFamily="2" charset="-122"/>
              <a:ea typeface="华文楷体" pitchFamily="2" charset="-122"/>
            </a:endParaRPr>
          </a:p>
          <a:p>
            <a:pPr marL="990600" lvl="1" indent="-533400" algn="just" eaLnBrk="1" hangingPunct="1">
              <a:spcBef>
                <a:spcPct val="20000"/>
              </a:spcBef>
              <a:buClr>
                <a:srgbClr val="0000FF"/>
              </a:buClr>
              <a:buFont typeface="Wingdings" panose="05000000000000000000" pitchFamily="2" charset="2"/>
              <a:buChar char="l"/>
            </a:pPr>
            <a:r>
              <a:rPr lang="zh-CN" altLang="en-US" b="1" dirty="0">
                <a:latin typeface="华文楷体" pitchFamily="2" charset="-122"/>
                <a:ea typeface="华文楷体" pitchFamily="2" charset="-122"/>
              </a:rPr>
              <a:t>用户只能临时覆盖这些预定义变量的值，</a:t>
            </a:r>
            <a:r>
              <a:rPr lang="en-US" altLang="zh-CN" b="1" dirty="0">
                <a:solidFill>
                  <a:srgbClr val="0000FF"/>
                </a:solidFill>
                <a:latin typeface="华文楷体" pitchFamily="2" charset="-122"/>
                <a:ea typeface="华文楷体" pitchFamily="2" charset="-122"/>
              </a:rPr>
              <a:t>Clear</a:t>
            </a:r>
            <a:r>
              <a:rPr lang="zh-CN" altLang="en-US" b="1" dirty="0">
                <a:solidFill>
                  <a:srgbClr val="0000FF"/>
                </a:solidFill>
                <a:latin typeface="华文楷体" pitchFamily="2" charset="-122"/>
                <a:ea typeface="华文楷体" pitchFamily="2" charset="-122"/>
              </a:rPr>
              <a:t>或重启</a:t>
            </a:r>
            <a:r>
              <a:rPr lang="en-US" altLang="zh-CN" b="1" dirty="0">
                <a:solidFill>
                  <a:srgbClr val="0000FF"/>
                </a:solidFill>
                <a:latin typeface="华文楷体" pitchFamily="2" charset="-122"/>
                <a:ea typeface="华文楷体" pitchFamily="2" charset="-122"/>
              </a:rPr>
              <a:t>MATLAB</a:t>
            </a:r>
            <a:r>
              <a:rPr lang="zh-CN" altLang="en-US" b="1" dirty="0">
                <a:latin typeface="华文楷体" pitchFamily="2" charset="-122"/>
                <a:ea typeface="华文楷体" pitchFamily="2" charset="-122"/>
              </a:rPr>
              <a:t>可恢复其值。</a:t>
            </a:r>
            <a:endParaRPr lang="zh-CN" altLang="en-US" b="1" dirty="0">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184">
                                            <p:txEl>
                                              <p:charRg st="0" end="5"/>
                                            </p:txEl>
                                          </p:spTgt>
                                        </p:tgtEl>
                                        <p:attrNameLst>
                                          <p:attrName>style.visibility</p:attrName>
                                        </p:attrNameLst>
                                      </p:cBhvr>
                                      <p:to>
                                        <p:strVal val="visible"/>
                                      </p:to>
                                    </p:set>
                                    <p:animEffect transition="in" filter="wipe(up)">
                                      <p:cBhvr>
                                        <p:cTn id="7" dur="500"/>
                                        <p:tgtEl>
                                          <p:spTgt spid="49184">
                                            <p:txEl>
                                              <p:charRg st="0" end="5"/>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9184">
                                            <p:txEl>
                                              <p:charRg st="5" end="28"/>
                                            </p:txEl>
                                          </p:spTgt>
                                        </p:tgtEl>
                                        <p:attrNameLst>
                                          <p:attrName>style.visibility</p:attrName>
                                        </p:attrNameLst>
                                      </p:cBhvr>
                                      <p:to>
                                        <p:strVal val="visible"/>
                                      </p:to>
                                    </p:set>
                                    <p:animEffect transition="in" filter="wipe(up)">
                                      <p:cBhvr>
                                        <p:cTn id="10" dur="500"/>
                                        <p:tgtEl>
                                          <p:spTgt spid="49184">
                                            <p:txEl>
                                              <p:charRg st="5" end="28"/>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49184">
                                            <p:txEl>
                                              <p:charRg st="28" end="69"/>
                                            </p:txEl>
                                          </p:spTgt>
                                        </p:tgtEl>
                                        <p:attrNameLst>
                                          <p:attrName>style.visibility</p:attrName>
                                        </p:attrNameLst>
                                      </p:cBhvr>
                                      <p:to>
                                        <p:strVal val="visible"/>
                                      </p:to>
                                    </p:set>
                                    <p:animEffect transition="in" filter="wipe(up)">
                                      <p:cBhvr>
                                        <p:cTn id="13" dur="500"/>
                                        <p:tgtEl>
                                          <p:spTgt spid="49184">
                                            <p:txEl>
                                              <p:charRg st="28" end="69"/>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49184">
                                            <p:txEl>
                                              <p:charRg st="69" end="108"/>
                                            </p:txEl>
                                          </p:spTgt>
                                        </p:tgtEl>
                                        <p:attrNameLst>
                                          <p:attrName>style.visibility</p:attrName>
                                        </p:attrNameLst>
                                      </p:cBhvr>
                                      <p:to>
                                        <p:strVal val="visible"/>
                                      </p:to>
                                    </p:set>
                                    <p:animEffect transition="in" filter="wipe(up)">
                                      <p:cBhvr>
                                        <p:cTn id="16" dur="500"/>
                                        <p:tgtEl>
                                          <p:spTgt spid="49184">
                                            <p:txEl>
                                              <p:charRg st="69" end="10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p:cNvSpPr>
          <p:nvPr>
            <p:ph type="title" idx="4294967295"/>
          </p:nvPr>
        </p:nvSpPr>
        <p:spPr>
          <a:xfrm>
            <a:off x="1187450" y="0"/>
            <a:ext cx="7793038"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3.1 数值表示、变量及表达式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50179" name="Rectangle 3"/>
          <p:cNvSpPr>
            <a:spLocks noGrp="1"/>
          </p:cNvSpPr>
          <p:nvPr>
            <p:ph type="body" sz="half" idx="4294967295"/>
          </p:nvPr>
        </p:nvSpPr>
        <p:spPr>
          <a:xfrm>
            <a:off x="1182688" y="1268413"/>
            <a:ext cx="7637462" cy="503237"/>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lvl="0" eaLnBrk="1" hangingPunct="1">
              <a:lnSpc>
                <a:spcPct val="90000"/>
              </a:lnSpc>
            </a:pPr>
            <a:r>
              <a:rPr lang="zh-CN" altLang="zh-CN" sz="2600" b="1" dirty="0">
                <a:solidFill>
                  <a:srgbClr val="0000FF"/>
                </a:solidFill>
                <a:ea typeface="华文楷体" pitchFamily="2" charset="-122"/>
              </a:rPr>
              <a:t>运算符和表达式</a:t>
            </a:r>
            <a:endParaRPr lang="zh-CN" altLang="zh-CN" sz="2600" b="1" dirty="0">
              <a:solidFill>
                <a:srgbClr val="0000FF"/>
              </a:solidFill>
              <a:ea typeface="华文楷体" pitchFamily="2" charset="-122"/>
            </a:endParaRPr>
          </a:p>
        </p:txBody>
      </p:sp>
      <p:graphicFrame>
        <p:nvGraphicFramePr>
          <p:cNvPr id="50180" name="Group 4"/>
          <p:cNvGraphicFramePr>
            <a:graphicFrameLocks noGrp="1"/>
          </p:cNvGraphicFramePr>
          <p:nvPr>
            <p:ph sz="quarter" idx="1"/>
          </p:nvPr>
        </p:nvGraphicFramePr>
        <p:xfrm>
          <a:off x="1835150" y="1844675"/>
          <a:ext cx="6697663" cy="2016125"/>
        </p:xfrm>
        <a:graphic>
          <a:graphicData uri="http://schemas.openxmlformats.org/drawingml/2006/table">
            <a:tbl>
              <a:tblPr/>
              <a:tblGrid>
                <a:gridCol w="1673225"/>
                <a:gridCol w="1676400"/>
                <a:gridCol w="1674813"/>
                <a:gridCol w="1673225"/>
              </a:tblGrid>
              <a:tr h="335186">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运算</a:t>
                      </a:r>
                      <a:endParaRPr kumimoji="0" lang="zh-CN"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数学表达式</a:t>
                      </a:r>
                      <a:endParaRPr kumimoji="0" lang="zh-CN"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MATLAB</a:t>
                      </a:r>
                      <a:r>
                        <a:rPr kumimoji="0"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运算符</a:t>
                      </a:r>
                      <a:endParaRPr kumimoji="0" lang="zh-CN" altLang="en-US"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533400" indent="-53340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914400" indent="-59563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295400" indent="-7016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714500" indent="-8464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171700" indent="-10287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6289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30861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5433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40005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533400" marR="0" lvl="0" indent="-53340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MATLAB</a:t>
                      </a:r>
                      <a:r>
                        <a:rPr kumimoji="0"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表达式</a:t>
                      </a:r>
                      <a:endParaRPr kumimoji="0" lang="zh-CN" altLang="en-US"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r>
              <a:tr h="335186">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加</a:t>
                      </a:r>
                      <a:endParaRPr kumimoji="0" lang="zh-CN"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a+b</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a+b</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r>
              <a:tr h="336438">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减</a:t>
                      </a:r>
                      <a:endParaRPr kumimoji="0" lang="zh-CN"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533400" indent="-533400">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914400" indent="-59563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295400" indent="-7016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714500" indent="-8464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171700" indent="-10287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6289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30861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5433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4000500" indent="-10287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533400" marR="0" lvl="0" indent="-53340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a-b</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a-b</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r>
              <a:tr h="336438">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乘</a:t>
                      </a:r>
                      <a:endParaRPr kumimoji="0" lang="zh-CN"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axb</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a*b</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r>
              <a:tr h="336438">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除</a:t>
                      </a:r>
                      <a:endParaRPr kumimoji="0" lang="zh-CN"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a/b</a:t>
                      </a:r>
                      <a:r>
                        <a:rPr kumimoji="0"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或</a:t>
                      </a: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a\b</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r>
                        <a:rPr kumimoji="0"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或</a:t>
                      </a: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a/b</a:t>
                      </a:r>
                      <a:r>
                        <a:rPr kumimoji="0" lang="zh-CN" altLang="en-US"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或</a:t>
                      </a: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a\b</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r>
              <a:tr h="336438">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zh-CN"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幂</a:t>
                      </a:r>
                      <a:endParaRPr kumimoji="0" lang="zh-CN"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endParaRPr kumimoji="0" lang="zh-CN"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1600" b="1" i="0" u="none" strike="noStrike" cap="none" normalizeH="0" baseline="0">
                          <a:ln>
                            <a:noFill/>
                          </a:ln>
                          <a:solidFill>
                            <a:schemeClr val="tx1"/>
                          </a:solidFill>
                          <a:effectLst/>
                          <a:latin typeface="Tahoma" panose="020B0604030504040204" pitchFamily="34" charset="0"/>
                          <a:ea typeface="宋体" panose="02010600030101010101" pitchFamily="2" charset="-122"/>
                        </a:rPr>
                        <a:t>a^b</a:t>
                      </a:r>
                      <a:endParaRPr kumimoji="0" lang="en-US" altLang="zh-CN" sz="1600" b="1" i="0" u="none" strike="noStrike" cap="none" normalizeH="0" baseline="0">
                        <a:ln>
                          <a:noFill/>
                        </a:ln>
                        <a:solidFill>
                          <a:schemeClr val="tx1"/>
                        </a:solidFill>
                        <a:effectLst/>
                        <a:latin typeface="Perpetua" pitchFamily="18" charset="0"/>
                        <a:ea typeface="宋体" panose="02010600030101010101" pitchFamily="2" charset="-122"/>
                      </a:endParaRPr>
                    </a:p>
                  </a:txBody>
                  <a:tcPr marT="45673" marB="4567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r>
            </a:tbl>
          </a:graphicData>
        </a:graphic>
      </p:graphicFrame>
      <p:graphicFrame>
        <p:nvGraphicFramePr>
          <p:cNvPr id="50217" name="Object 41"/>
          <p:cNvGraphicFramePr>
            <a:graphicFrameLocks noGrp="1" noChangeAspect="1"/>
          </p:cNvGraphicFramePr>
          <p:nvPr>
            <p:ph sz="quarter" idx="1"/>
          </p:nvPr>
        </p:nvGraphicFramePr>
        <p:xfrm>
          <a:off x="4211638" y="3500438"/>
          <a:ext cx="352425" cy="406400"/>
        </p:xfrm>
        <a:graphic>
          <a:graphicData uri="http://schemas.openxmlformats.org/presentationml/2006/ole">
            <mc:AlternateContent xmlns:mc="http://schemas.openxmlformats.org/markup-compatibility/2006">
              <mc:Choice xmlns:v="urn:schemas-microsoft-com:vml" Requires="v">
                <p:oleObj spid="_x0000_s3076" name="" r:id="rId1" imgW="167005" imgH="192405" progId="">
                  <p:embed/>
                </p:oleObj>
              </mc:Choice>
              <mc:Fallback>
                <p:oleObj name="" r:id="rId1" imgW="167005" imgH="192405" progId="">
                  <p:embed/>
                  <p:pic>
                    <p:nvPicPr>
                      <p:cNvPr id="0" name="图片 3075"/>
                      <p:cNvPicPr/>
                      <p:nvPr/>
                    </p:nvPicPr>
                    <p:blipFill>
                      <a:blip r:embed="rId2"/>
                      <a:srcRect/>
                      <a:stretch>
                        <a:fillRect/>
                      </a:stretch>
                    </p:blipFill>
                    <p:spPr>
                      <a:xfrm>
                        <a:off x="4211638" y="3500438"/>
                        <a:ext cx="352425" cy="406400"/>
                      </a:xfrm>
                      <a:prstGeom prst="rect">
                        <a:avLst/>
                      </a:prstGeom>
                      <a:noFill/>
                      <a:ln w="38100">
                        <a:miter/>
                      </a:ln>
                    </p:spPr>
                  </p:pic>
                </p:oleObj>
              </mc:Fallback>
            </mc:AlternateContent>
          </a:graphicData>
        </a:graphic>
      </p:graphicFrame>
      <p:sp>
        <p:nvSpPr>
          <p:cNvPr id="50218" name="日期占位符 5"/>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50219" name="页脚占位符 6"/>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48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50220" name="Rectangle 50"/>
          <p:cNvSpPr/>
          <p:nvPr/>
        </p:nvSpPr>
        <p:spPr>
          <a:xfrm>
            <a:off x="900113" y="4041775"/>
            <a:ext cx="8027987" cy="2232025"/>
          </a:xfrm>
          <a:prstGeom prst="rect">
            <a:avLst/>
          </a:prstGeom>
          <a:noFill/>
          <a:ln w="9525">
            <a:noFill/>
          </a:ln>
        </p:spPr>
        <p:txBody>
          <a:bodyPr/>
          <a:p>
            <a:pPr marL="609600" indent="-609600" algn="just" eaLnBrk="1" hangingPunct="1">
              <a:spcBef>
                <a:spcPct val="20000"/>
              </a:spcBef>
              <a:buClr>
                <a:srgbClr val="4D009A"/>
              </a:buClr>
              <a:buFont typeface="Wingdings" panose="05000000000000000000" pitchFamily="2" charset="2"/>
            </a:pPr>
            <a:r>
              <a:rPr lang="en-US" altLang="zh-CN" b="1" dirty="0">
                <a:solidFill>
                  <a:srgbClr val="0000FF"/>
                </a:solidFill>
                <a:latin typeface="楷体_GB2312" pitchFamily="1" charset="-122"/>
                <a:ea typeface="楷体_GB2312" pitchFamily="1" charset="-122"/>
              </a:rPr>
              <a:t>〖</a:t>
            </a:r>
            <a:r>
              <a:rPr lang="zh-CN" altLang="en-US" b="1" dirty="0">
                <a:solidFill>
                  <a:srgbClr val="0000FF"/>
                </a:solidFill>
                <a:latin typeface="楷体_GB2312" pitchFamily="1" charset="-122"/>
                <a:ea typeface="楷体_GB2312" pitchFamily="1" charset="-122"/>
              </a:rPr>
              <a:t>说明</a:t>
            </a:r>
            <a:r>
              <a:rPr lang="en-US" altLang="zh-CN" b="1" dirty="0">
                <a:solidFill>
                  <a:srgbClr val="0000FF"/>
                </a:solidFill>
                <a:latin typeface="楷体_GB2312" pitchFamily="1" charset="-122"/>
                <a:ea typeface="楷体_GB2312" pitchFamily="1" charset="-122"/>
              </a:rPr>
              <a:t>〗</a:t>
            </a:r>
            <a:endParaRPr lang="en-US" altLang="zh-CN" b="1" dirty="0">
              <a:solidFill>
                <a:srgbClr val="0000FF"/>
              </a:solidFill>
              <a:latin typeface="楷体_GB2312" pitchFamily="1" charset="-122"/>
              <a:ea typeface="楷体_GB2312" pitchFamily="1" charset="-122"/>
            </a:endParaRPr>
          </a:p>
          <a:p>
            <a:pPr marL="990600" lvl="1" indent="-533400" algn="just" eaLnBrk="1" hangingPunct="1">
              <a:spcBef>
                <a:spcPct val="20000"/>
              </a:spcBef>
              <a:buClr>
                <a:srgbClr val="0000FF"/>
              </a:buClr>
              <a:buFont typeface="Wingdings" panose="05000000000000000000" pitchFamily="2" charset="2"/>
              <a:buChar char="l"/>
            </a:pPr>
            <a:r>
              <a:rPr lang="en-US" altLang="zh-CN" b="1" dirty="0">
                <a:latin typeface="楷体_GB2312" pitchFamily="1" charset="-122"/>
                <a:ea typeface="楷体_GB2312" pitchFamily="1" charset="-122"/>
              </a:rPr>
              <a:t>Matlab</a:t>
            </a:r>
            <a:r>
              <a:rPr lang="zh-CN" altLang="en-US" b="1" dirty="0">
                <a:latin typeface="楷体_GB2312" pitchFamily="1" charset="-122"/>
                <a:ea typeface="楷体_GB2312" pitchFamily="1" charset="-122"/>
              </a:rPr>
              <a:t>用</a:t>
            </a:r>
            <a:r>
              <a:rPr lang="zh-CN" altLang="en-US" b="1" dirty="0">
                <a:latin typeface="Arial" panose="020B0604020202020204" pitchFamily="34" charset="0"/>
                <a:ea typeface="楷体_GB2312" pitchFamily="1" charset="-122"/>
              </a:rPr>
              <a:t>“</a:t>
            </a:r>
            <a:r>
              <a:rPr lang="en-US" altLang="zh-CN" b="1" dirty="0">
                <a:latin typeface="楷体_GB2312" pitchFamily="1" charset="-122"/>
                <a:ea typeface="楷体_GB2312" pitchFamily="1" charset="-122"/>
              </a:rPr>
              <a:t>\</a:t>
            </a:r>
            <a:r>
              <a:rPr lang="en-US" altLang="zh-CN" b="1" dirty="0">
                <a:latin typeface="Arial" panose="020B0604020202020204" pitchFamily="34" charset="0"/>
                <a:ea typeface="楷体_GB2312" pitchFamily="1" charset="-122"/>
              </a:rPr>
              <a:t>”</a:t>
            </a:r>
            <a:r>
              <a:rPr lang="zh-CN" altLang="en-US" b="1" dirty="0">
                <a:latin typeface="楷体_GB2312" pitchFamily="1" charset="-122"/>
                <a:ea typeface="楷体_GB2312" pitchFamily="1" charset="-122"/>
              </a:rPr>
              <a:t>和</a:t>
            </a:r>
            <a:r>
              <a:rPr lang="zh-CN" altLang="en-US" b="1" dirty="0">
                <a:latin typeface="Arial" panose="020B0604020202020204" pitchFamily="34" charset="0"/>
                <a:ea typeface="楷体_GB2312" pitchFamily="1" charset="-122"/>
              </a:rPr>
              <a:t>”</a:t>
            </a:r>
            <a:r>
              <a:rPr lang="en-US" altLang="zh-CN" b="1" dirty="0">
                <a:latin typeface="楷体_GB2312" pitchFamily="1" charset="-122"/>
                <a:ea typeface="楷体_GB2312" pitchFamily="1" charset="-122"/>
              </a:rPr>
              <a:t>/</a:t>
            </a:r>
            <a:r>
              <a:rPr lang="en-US" altLang="zh-CN" b="1" dirty="0">
                <a:latin typeface="Arial" panose="020B0604020202020204" pitchFamily="34" charset="0"/>
                <a:ea typeface="楷体_GB2312" pitchFamily="1" charset="-122"/>
              </a:rPr>
              <a:t>”</a:t>
            </a:r>
            <a:r>
              <a:rPr lang="zh-CN" altLang="en-US" b="1" dirty="0">
                <a:latin typeface="楷体_GB2312" pitchFamily="1" charset="-122"/>
                <a:ea typeface="楷体_GB2312" pitchFamily="1" charset="-122"/>
              </a:rPr>
              <a:t>分别表示</a:t>
            </a:r>
            <a:r>
              <a:rPr lang="zh-CN" altLang="en-US" b="1" dirty="0">
                <a:latin typeface="Arial" panose="020B0604020202020204" pitchFamily="34" charset="0"/>
                <a:ea typeface="楷体_GB2312" pitchFamily="1" charset="-122"/>
              </a:rPr>
              <a:t>“</a:t>
            </a:r>
            <a:r>
              <a:rPr lang="zh-CN" altLang="en-US" b="1" dirty="0">
                <a:latin typeface="楷体_GB2312" pitchFamily="1" charset="-122"/>
                <a:ea typeface="楷体_GB2312" pitchFamily="1" charset="-122"/>
              </a:rPr>
              <a:t>左除</a:t>
            </a:r>
            <a:r>
              <a:rPr lang="zh-CN" altLang="en-US" b="1" dirty="0">
                <a:latin typeface="Arial" panose="020B0604020202020204" pitchFamily="34" charset="0"/>
                <a:ea typeface="楷体_GB2312" pitchFamily="1" charset="-122"/>
              </a:rPr>
              <a:t>”</a:t>
            </a:r>
            <a:r>
              <a:rPr lang="zh-CN" altLang="en-US" b="1" dirty="0">
                <a:latin typeface="楷体_GB2312" pitchFamily="1" charset="-122"/>
                <a:ea typeface="楷体_GB2312" pitchFamily="1" charset="-122"/>
              </a:rPr>
              <a:t>和</a:t>
            </a:r>
            <a:r>
              <a:rPr lang="zh-CN" altLang="en-US" b="1" dirty="0">
                <a:latin typeface="Arial" panose="020B0604020202020204" pitchFamily="34" charset="0"/>
                <a:ea typeface="楷体_GB2312" pitchFamily="1" charset="-122"/>
              </a:rPr>
              <a:t>“</a:t>
            </a:r>
            <a:r>
              <a:rPr lang="zh-CN" altLang="en-US" b="1" dirty="0">
                <a:latin typeface="楷体_GB2312" pitchFamily="1" charset="-122"/>
                <a:ea typeface="楷体_GB2312" pitchFamily="1" charset="-122"/>
              </a:rPr>
              <a:t>右除</a:t>
            </a:r>
            <a:r>
              <a:rPr lang="zh-CN" altLang="en-US" b="1" dirty="0">
                <a:latin typeface="Arial" panose="020B0604020202020204" pitchFamily="34" charset="0"/>
                <a:ea typeface="楷体_GB2312" pitchFamily="1" charset="-122"/>
              </a:rPr>
              <a:t>”</a:t>
            </a:r>
            <a:r>
              <a:rPr lang="zh-CN" altLang="en-US" b="1" dirty="0">
                <a:latin typeface="楷体_GB2312" pitchFamily="1" charset="-122"/>
                <a:ea typeface="楷体_GB2312" pitchFamily="1" charset="-122"/>
              </a:rPr>
              <a:t>。对标量而言，两者没有区别。对矩阵产生不同影响。</a:t>
            </a:r>
            <a:endParaRPr lang="zh-CN" altLang="en-US" b="1" dirty="0">
              <a:latin typeface="楷体_GB2312" pitchFamily="1" charset="-122"/>
              <a:ea typeface="楷体_GB2312" pitchFamily="1" charset="-122"/>
            </a:endParaRPr>
          </a:p>
          <a:p>
            <a:pPr marL="990600" lvl="1" indent="-533400" algn="just" eaLnBrk="1" hangingPunct="1">
              <a:spcBef>
                <a:spcPct val="20000"/>
              </a:spcBef>
              <a:buClr>
                <a:srgbClr val="0000FF"/>
              </a:buClr>
              <a:buFont typeface="Wingdings" panose="05000000000000000000" pitchFamily="2" charset="2"/>
              <a:buChar char="l"/>
            </a:pPr>
            <a:r>
              <a:rPr lang="en-US" altLang="zh-CN" b="1" dirty="0">
                <a:latin typeface="楷体_GB2312" pitchFamily="1" charset="-122"/>
                <a:ea typeface="楷体_GB2312" pitchFamily="1" charset="-122"/>
              </a:rPr>
              <a:t>MATLAB</a:t>
            </a:r>
            <a:r>
              <a:rPr lang="zh-CN" altLang="en-US" b="1" dirty="0">
                <a:latin typeface="楷体_GB2312" pitchFamily="1" charset="-122"/>
                <a:ea typeface="楷体_GB2312" pitchFamily="1" charset="-122"/>
              </a:rPr>
              <a:t>表达式的书写规则与</a:t>
            </a:r>
            <a:r>
              <a:rPr lang="zh-CN" altLang="en-US" b="1" dirty="0">
                <a:latin typeface="Arial" panose="020B0604020202020204" pitchFamily="34" charset="0"/>
                <a:ea typeface="楷体_GB2312" pitchFamily="1" charset="-122"/>
              </a:rPr>
              <a:t>“</a:t>
            </a:r>
            <a:r>
              <a:rPr lang="zh-CN" altLang="en-US" b="1" dirty="0">
                <a:latin typeface="楷体_GB2312" pitchFamily="1" charset="-122"/>
                <a:ea typeface="楷体_GB2312" pitchFamily="1" charset="-122"/>
              </a:rPr>
              <a:t>手写方式</a:t>
            </a:r>
            <a:r>
              <a:rPr lang="zh-CN" altLang="en-US" b="1" dirty="0">
                <a:latin typeface="Arial" panose="020B0604020202020204" pitchFamily="34" charset="0"/>
                <a:ea typeface="楷体_GB2312" pitchFamily="1" charset="-122"/>
              </a:rPr>
              <a:t>”</a:t>
            </a:r>
            <a:r>
              <a:rPr lang="zh-CN" altLang="en-US" b="1" dirty="0">
                <a:latin typeface="楷体_GB2312" pitchFamily="1" charset="-122"/>
                <a:ea typeface="楷体_GB2312" pitchFamily="1" charset="-122"/>
              </a:rPr>
              <a:t>几乎完全相同。</a:t>
            </a:r>
            <a:endParaRPr lang="zh-CN" altLang="en-US" b="1" dirty="0">
              <a:latin typeface="楷体_GB2312" pitchFamily="1" charset="-122"/>
              <a:ea typeface="楷体_GB2312" pitchFamily="1" charset="-122"/>
            </a:endParaRPr>
          </a:p>
          <a:p>
            <a:pPr marL="990600" lvl="1" indent="-533400" algn="just" eaLnBrk="1" hangingPunct="1">
              <a:spcBef>
                <a:spcPct val="20000"/>
              </a:spcBef>
              <a:buClr>
                <a:srgbClr val="0000FF"/>
              </a:buClr>
              <a:buFont typeface="Wingdings" panose="05000000000000000000" pitchFamily="2" charset="2"/>
              <a:buChar char="l"/>
            </a:pPr>
            <a:r>
              <a:rPr lang="zh-CN" altLang="en-US" b="1" dirty="0">
                <a:latin typeface="楷体_GB2312" pitchFamily="1" charset="-122"/>
                <a:ea typeface="楷体_GB2312" pitchFamily="1" charset="-122"/>
              </a:rPr>
              <a:t>表达式按与常规相同的优先级自左至右执行运算。</a:t>
            </a:r>
            <a:endParaRPr lang="zh-CN" altLang="en-US" b="1" dirty="0">
              <a:latin typeface="楷体_GB2312" pitchFamily="1" charset="-122"/>
              <a:ea typeface="楷体_GB2312" pitchFamily="1" charset="-122"/>
            </a:endParaRPr>
          </a:p>
          <a:p>
            <a:pPr marL="990600" lvl="1" indent="-533400" algn="just" eaLnBrk="1" hangingPunct="1">
              <a:spcBef>
                <a:spcPct val="20000"/>
              </a:spcBef>
              <a:buClr>
                <a:srgbClr val="0000FF"/>
              </a:buClr>
              <a:buFont typeface="Wingdings" panose="05000000000000000000" pitchFamily="2" charset="2"/>
              <a:buChar char="l"/>
            </a:pPr>
            <a:r>
              <a:rPr lang="zh-CN" altLang="en-US" b="1" dirty="0">
                <a:latin typeface="楷体_GB2312" pitchFamily="1" charset="-122"/>
                <a:ea typeface="楷体_GB2312" pitchFamily="1" charset="-122"/>
              </a:rPr>
              <a:t>优先级：指数运算级别最高，乘除次之，加减最低。</a:t>
            </a:r>
            <a:endParaRPr lang="zh-CN" altLang="en-US" b="1" dirty="0">
              <a:latin typeface="楷体_GB2312" pitchFamily="1" charset="-122"/>
              <a:ea typeface="楷体_GB2312" pitchFamily="1" charset="-122"/>
            </a:endParaRPr>
          </a:p>
          <a:p>
            <a:pPr marL="990600" lvl="1" indent="-533400" algn="just" eaLnBrk="1" hangingPunct="1">
              <a:spcBef>
                <a:spcPct val="20000"/>
              </a:spcBef>
              <a:buClr>
                <a:srgbClr val="0000FF"/>
              </a:buClr>
              <a:buFont typeface="Wingdings" panose="05000000000000000000" pitchFamily="2" charset="2"/>
              <a:buChar char="l"/>
            </a:pPr>
            <a:r>
              <a:rPr lang="zh-CN" altLang="en-US" b="1" dirty="0">
                <a:latin typeface="楷体_GB2312" pitchFamily="1" charset="-122"/>
                <a:ea typeface="楷体_GB2312" pitchFamily="1" charset="-122"/>
              </a:rPr>
              <a:t>括号改变运算的次序。</a:t>
            </a:r>
            <a:endParaRPr lang="zh-CN" altLang="en-US" b="1" dirty="0">
              <a:latin typeface="楷体_GB2312" pitchFamily="1" charset="-122"/>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220">
                                            <p:txEl>
                                              <p:charRg st="0" end="5"/>
                                            </p:txEl>
                                          </p:spTgt>
                                        </p:tgtEl>
                                        <p:attrNameLst>
                                          <p:attrName>style.visibility</p:attrName>
                                        </p:attrNameLst>
                                      </p:cBhvr>
                                      <p:to>
                                        <p:strVal val="visible"/>
                                      </p:to>
                                    </p:set>
                                    <p:animEffect transition="in" filter="blinds(horizontal)">
                                      <p:cBhvr>
                                        <p:cTn id="7" dur="500"/>
                                        <p:tgtEl>
                                          <p:spTgt spid="50220">
                                            <p:txEl>
                                              <p:charRg st="0"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0220">
                                            <p:txEl>
                                              <p:charRg st="5" end="57"/>
                                            </p:txEl>
                                          </p:spTgt>
                                        </p:tgtEl>
                                        <p:attrNameLst>
                                          <p:attrName>style.visibility</p:attrName>
                                        </p:attrNameLst>
                                      </p:cBhvr>
                                      <p:to>
                                        <p:strVal val="visible"/>
                                      </p:to>
                                    </p:set>
                                    <p:animEffect transition="in" filter="blinds(horizontal)">
                                      <p:cBhvr>
                                        <p:cTn id="10" dur="500"/>
                                        <p:tgtEl>
                                          <p:spTgt spid="50220">
                                            <p:txEl>
                                              <p:charRg st="5" end="5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0220">
                                            <p:txEl>
                                              <p:charRg st="57" end="86"/>
                                            </p:txEl>
                                          </p:spTgt>
                                        </p:tgtEl>
                                        <p:attrNameLst>
                                          <p:attrName>style.visibility</p:attrName>
                                        </p:attrNameLst>
                                      </p:cBhvr>
                                      <p:to>
                                        <p:strVal val="visible"/>
                                      </p:to>
                                    </p:set>
                                    <p:animEffect transition="in" filter="blinds(horizontal)">
                                      <p:cBhvr>
                                        <p:cTn id="13" dur="500"/>
                                        <p:tgtEl>
                                          <p:spTgt spid="50220">
                                            <p:txEl>
                                              <p:charRg st="57" end="8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0220">
                                            <p:txEl>
                                              <p:charRg st="86" end="109"/>
                                            </p:txEl>
                                          </p:spTgt>
                                        </p:tgtEl>
                                        <p:attrNameLst>
                                          <p:attrName>style.visibility</p:attrName>
                                        </p:attrNameLst>
                                      </p:cBhvr>
                                      <p:to>
                                        <p:strVal val="visible"/>
                                      </p:to>
                                    </p:set>
                                    <p:animEffect transition="in" filter="blinds(horizontal)">
                                      <p:cBhvr>
                                        <p:cTn id="16" dur="500"/>
                                        <p:tgtEl>
                                          <p:spTgt spid="50220">
                                            <p:txEl>
                                              <p:charRg st="86" end="109"/>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0220">
                                            <p:txEl>
                                              <p:charRg st="109" end="133"/>
                                            </p:txEl>
                                          </p:spTgt>
                                        </p:tgtEl>
                                        <p:attrNameLst>
                                          <p:attrName>style.visibility</p:attrName>
                                        </p:attrNameLst>
                                      </p:cBhvr>
                                      <p:to>
                                        <p:strVal val="visible"/>
                                      </p:to>
                                    </p:set>
                                    <p:animEffect transition="in" filter="blinds(horizontal)">
                                      <p:cBhvr>
                                        <p:cTn id="19" dur="500"/>
                                        <p:tgtEl>
                                          <p:spTgt spid="50220">
                                            <p:txEl>
                                              <p:charRg st="109" end="13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0220">
                                            <p:txEl>
                                              <p:charRg st="133" end="144"/>
                                            </p:txEl>
                                          </p:spTgt>
                                        </p:tgtEl>
                                        <p:attrNameLst>
                                          <p:attrName>style.visibility</p:attrName>
                                        </p:attrNameLst>
                                      </p:cBhvr>
                                      <p:to>
                                        <p:strVal val="visible"/>
                                      </p:to>
                                    </p:set>
                                    <p:animEffect transition="in" filter="blinds(horizontal)">
                                      <p:cBhvr>
                                        <p:cTn id="22" dur="500"/>
                                        <p:tgtEl>
                                          <p:spTgt spid="50220">
                                            <p:txEl>
                                              <p:charRg st="133" end="1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idx="4294967295"/>
          </p:nvPr>
        </p:nvSpPr>
        <p:spPr>
          <a:xfrm>
            <a:off x="1116013" y="0"/>
            <a:ext cx="7793037" cy="982663"/>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3.1 数值表示、变量及表达式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51203" name="Rectangle 3"/>
          <p:cNvSpPr>
            <a:spLocks noGrp="1"/>
          </p:cNvSpPr>
          <p:nvPr>
            <p:ph type="body" sz="half" idx="4294967295"/>
          </p:nvPr>
        </p:nvSpPr>
        <p:spPr>
          <a:xfrm>
            <a:off x="1182688" y="1341438"/>
            <a:ext cx="7350125" cy="1223962"/>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marL="609600" lvl="0" indent="-609600" eaLnBrk="1" hangingPunct="1"/>
            <a:r>
              <a:rPr lang="zh-CN" altLang="en-US" sz="2600" b="1" dirty="0">
                <a:solidFill>
                  <a:srgbClr val="0000FF"/>
                </a:solidFill>
                <a:latin typeface="Times New Roman" panose="02020603050405020304" pitchFamily="18" charset="0"/>
                <a:ea typeface="楷体_GB2312" pitchFamily="1" charset="-122"/>
                <a:sym typeface="Arial" panose="020B0604020202020204" pitchFamily="34" charset="0"/>
              </a:rPr>
              <a:t>复数及其运算</a:t>
            </a:r>
            <a:endParaRPr lang="zh-CN" altLang="en-US" sz="2600" b="1" dirty="0">
              <a:solidFill>
                <a:srgbClr val="0000FF"/>
              </a:solidFill>
              <a:latin typeface="Times New Roman" panose="02020603050405020304" pitchFamily="18" charset="0"/>
              <a:ea typeface="楷体_GB2312" pitchFamily="1" charset="-122"/>
              <a:sym typeface="Arial" panose="020B0604020202020204" pitchFamily="34" charset="0"/>
            </a:endParaRPr>
          </a:p>
          <a:p>
            <a:pPr marL="742950" lvl="1" indent="-285750" eaLnBrk="1" hangingPunct="1"/>
            <a:r>
              <a:rPr lang="en-US" altLang="zh-CN" sz="1800" b="1" dirty="0">
                <a:latin typeface="Times New Roman" panose="02020603050405020304" pitchFamily="18" charset="0"/>
                <a:ea typeface="华文楷体" pitchFamily="2" charset="-122"/>
                <a:sym typeface="Arial" panose="020B0604020202020204" pitchFamily="34" charset="0"/>
              </a:rPr>
              <a:t>MATLAB</a:t>
            </a:r>
            <a:r>
              <a:rPr lang="zh-CN" altLang="en-US" sz="1800" b="1" dirty="0">
                <a:latin typeface="Times New Roman" panose="02020603050405020304" pitchFamily="18" charset="0"/>
                <a:ea typeface="华文楷体" pitchFamily="2" charset="-122"/>
                <a:sym typeface="Arial" panose="020B0604020202020204" pitchFamily="34" charset="0"/>
              </a:rPr>
              <a:t>中复数的表达：</a:t>
            </a:r>
            <a:r>
              <a:rPr lang="en-US" altLang="zh-CN" sz="1800" b="1" dirty="0">
                <a:latin typeface="Times New Roman" panose="02020603050405020304" pitchFamily="18" charset="0"/>
                <a:ea typeface="华文楷体" pitchFamily="2" charset="-122"/>
                <a:sym typeface="Arial" panose="020B0604020202020204" pitchFamily="34" charset="0"/>
              </a:rPr>
              <a:t>z=a+bi</a:t>
            </a:r>
            <a:r>
              <a:rPr lang="zh-CN" altLang="en-US" sz="1800" b="1" dirty="0">
                <a:latin typeface="Times New Roman" panose="02020603050405020304" pitchFamily="18" charset="0"/>
                <a:ea typeface="华文楷体" pitchFamily="2" charset="-122"/>
                <a:sym typeface="Arial" panose="020B0604020202020204" pitchFamily="34" charset="0"/>
              </a:rPr>
              <a:t>，其中</a:t>
            </a:r>
            <a:r>
              <a:rPr lang="en-US" altLang="zh-CN" sz="1800" b="1" dirty="0">
                <a:latin typeface="Times New Roman" panose="02020603050405020304" pitchFamily="18" charset="0"/>
                <a:ea typeface="华文楷体" pitchFamily="2" charset="-122"/>
                <a:sym typeface="Arial" panose="020B0604020202020204" pitchFamily="34" charset="0"/>
              </a:rPr>
              <a:t>a</a:t>
            </a:r>
            <a:r>
              <a:rPr lang="zh-CN" altLang="en-US" sz="1800" b="1" dirty="0">
                <a:latin typeface="Times New Roman" panose="02020603050405020304" pitchFamily="18" charset="0"/>
                <a:ea typeface="华文楷体" pitchFamily="2" charset="-122"/>
                <a:sym typeface="Arial" panose="020B0604020202020204" pitchFamily="34" charset="0"/>
              </a:rPr>
              <a:t>、</a:t>
            </a:r>
            <a:r>
              <a:rPr lang="en-US" altLang="zh-CN" sz="1800" b="1" dirty="0">
                <a:latin typeface="Times New Roman" panose="02020603050405020304" pitchFamily="18" charset="0"/>
                <a:ea typeface="华文楷体" pitchFamily="2" charset="-122"/>
                <a:sym typeface="Arial" panose="020B0604020202020204" pitchFamily="34" charset="0"/>
              </a:rPr>
              <a:t>b</a:t>
            </a:r>
            <a:r>
              <a:rPr lang="zh-CN" altLang="en-US" sz="1800" b="1" dirty="0">
                <a:latin typeface="Times New Roman" panose="02020603050405020304" pitchFamily="18" charset="0"/>
                <a:ea typeface="华文楷体" pitchFamily="2" charset="-122"/>
                <a:sym typeface="Arial" panose="020B0604020202020204" pitchFamily="34" charset="0"/>
              </a:rPr>
              <a:t>为实数。</a:t>
            </a:r>
            <a:endParaRPr lang="zh-CN" altLang="en-US" sz="1800" b="1" dirty="0">
              <a:latin typeface="Times New Roman" panose="02020603050405020304" pitchFamily="18" charset="0"/>
              <a:ea typeface="华文楷体" pitchFamily="2" charset="-122"/>
              <a:sym typeface="Arial" panose="020B0604020202020204" pitchFamily="34" charset="0"/>
            </a:endParaRPr>
          </a:p>
          <a:p>
            <a:pPr marL="742950" lvl="1" indent="-285750" eaLnBrk="1" hangingPunct="1"/>
            <a:r>
              <a:rPr lang="en-US" altLang="zh-CN" sz="1800" b="1" dirty="0">
                <a:latin typeface="Times New Roman" panose="02020603050405020304" pitchFamily="18" charset="0"/>
                <a:ea typeface="华文楷体" pitchFamily="2" charset="-122"/>
                <a:sym typeface="Arial" panose="020B0604020202020204" pitchFamily="34" charset="0"/>
              </a:rPr>
              <a:t>MATLAB</a:t>
            </a:r>
            <a:r>
              <a:rPr lang="zh-CN" altLang="en-US" sz="1800" b="1" dirty="0">
                <a:latin typeface="Times New Roman" panose="02020603050405020304" pitchFamily="18" charset="0"/>
                <a:ea typeface="华文楷体" pitchFamily="2" charset="-122"/>
                <a:sym typeface="Arial" panose="020B0604020202020204" pitchFamily="34" charset="0"/>
              </a:rPr>
              <a:t>把复数作为一个整体，象计算实数一样计算复数</a:t>
            </a:r>
            <a:r>
              <a:rPr lang="zh-CN" altLang="en-US" sz="1800" b="1" dirty="0">
                <a:latin typeface="华文楷体" pitchFamily="2" charset="-122"/>
                <a:ea typeface="华文楷体" pitchFamily="2" charset="-122"/>
              </a:rPr>
              <a:t>。</a:t>
            </a:r>
            <a:endParaRPr lang="zh-CN" altLang="en-US" sz="1800" b="1" dirty="0">
              <a:latin typeface="华文楷体" pitchFamily="2" charset="-122"/>
              <a:ea typeface="华文楷体" pitchFamily="2" charset="-122"/>
            </a:endParaRPr>
          </a:p>
          <a:p>
            <a:pPr marL="742950" lvl="1" indent="-285750" eaLnBrk="1" hangingPunct="1"/>
            <a:endParaRPr lang="zh-CN" altLang="en-US" sz="1800" b="1" dirty="0">
              <a:solidFill>
                <a:srgbClr val="4D009A"/>
              </a:solidFill>
              <a:latin typeface="华文楷体" pitchFamily="2" charset="-122"/>
              <a:ea typeface="华文楷体" pitchFamily="2" charset="-122"/>
            </a:endParaRPr>
          </a:p>
          <a:p>
            <a:pPr marL="742950" lvl="1" indent="-285750" eaLnBrk="1" hangingPunct="1"/>
            <a:endParaRPr lang="en-US" altLang="zh-CN" sz="1800" b="1" dirty="0">
              <a:solidFill>
                <a:srgbClr val="4D009A"/>
              </a:solidFill>
              <a:latin typeface="华文楷体" pitchFamily="2" charset="-122"/>
              <a:ea typeface="华文楷体" pitchFamily="2" charset="-122"/>
            </a:endParaRPr>
          </a:p>
        </p:txBody>
      </p:sp>
      <p:graphicFrame>
        <p:nvGraphicFramePr>
          <p:cNvPr id="51204" name="Object 4"/>
          <p:cNvGraphicFramePr>
            <a:graphicFrameLocks noGrp="1" noChangeAspect="1"/>
          </p:cNvGraphicFramePr>
          <p:nvPr>
            <p:ph sz="half" idx="1"/>
          </p:nvPr>
        </p:nvGraphicFramePr>
        <p:xfrm>
          <a:off x="6516688" y="2565400"/>
          <a:ext cx="550862" cy="576263"/>
        </p:xfrm>
        <a:graphic>
          <a:graphicData uri="http://schemas.openxmlformats.org/presentationml/2006/ole">
            <mc:AlternateContent xmlns:mc="http://schemas.openxmlformats.org/markup-compatibility/2006">
              <mc:Choice xmlns:v="urn:schemas-microsoft-com:vml" Requires="v">
                <p:oleObj spid="_x0000_s3087" name="" r:id="rId1" imgW="269240" imgH="281940" progId="">
                  <p:embed/>
                </p:oleObj>
              </mc:Choice>
              <mc:Fallback>
                <p:oleObj name="" r:id="rId1" imgW="269240" imgH="281940" progId="">
                  <p:embed/>
                  <p:pic>
                    <p:nvPicPr>
                      <p:cNvPr id="0" name="图片 3086"/>
                      <p:cNvPicPr/>
                      <p:nvPr/>
                    </p:nvPicPr>
                    <p:blipFill>
                      <a:blip r:embed="rId2"/>
                      <a:srcRect/>
                      <a:stretch>
                        <a:fillRect/>
                      </a:stretch>
                    </p:blipFill>
                    <p:spPr>
                      <a:xfrm>
                        <a:off x="6516688" y="2565400"/>
                        <a:ext cx="550862" cy="576263"/>
                      </a:xfrm>
                      <a:prstGeom prst="rect">
                        <a:avLst/>
                      </a:prstGeom>
                      <a:noFill/>
                      <a:ln w="38100">
                        <a:miter/>
                      </a:ln>
                    </p:spPr>
                  </p:pic>
                </p:oleObj>
              </mc:Fallback>
            </mc:AlternateContent>
          </a:graphicData>
        </a:graphic>
      </p:graphicFrame>
      <p:sp>
        <p:nvSpPr>
          <p:cNvPr id="51205" name="日期占位符 4"/>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51206" name="页脚占位符 5"/>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49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51207" name="Rectangle 4"/>
          <p:cNvSpPr/>
          <p:nvPr/>
        </p:nvSpPr>
        <p:spPr>
          <a:xfrm>
            <a:off x="1116013" y="2638425"/>
            <a:ext cx="7637462" cy="1295400"/>
          </a:xfrm>
          <a:prstGeom prst="rect">
            <a:avLst/>
          </a:prstGeom>
          <a:noFill/>
          <a:ln w="9525">
            <a:noFill/>
          </a:ln>
        </p:spPr>
        <p:txBody>
          <a:bodyPr/>
          <a:p>
            <a:pPr marL="609600" indent="-609600" eaLnBrk="1" hangingPunct="1">
              <a:spcBef>
                <a:spcPct val="20000"/>
              </a:spcBef>
            </a:pPr>
            <a:r>
              <a:rPr lang="en-US" altLang="zh-CN" sz="2600" b="1" dirty="0">
                <a:solidFill>
                  <a:srgbClr val="0000FF"/>
                </a:solidFill>
                <a:latin typeface="Times New Roman" panose="02020603050405020304" pitchFamily="18" charset="0"/>
              </a:rPr>
              <a:t>【</a:t>
            </a:r>
            <a:r>
              <a:rPr lang="zh-CN" altLang="en-US" sz="2600" b="1" dirty="0">
                <a:solidFill>
                  <a:srgbClr val="0000FF"/>
                </a:solidFill>
                <a:latin typeface="Times New Roman" panose="02020603050405020304" pitchFamily="18" charset="0"/>
              </a:rPr>
              <a:t>例</a:t>
            </a:r>
            <a:r>
              <a:rPr lang="en-US" altLang="zh-CN" sz="2600" b="1" dirty="0">
                <a:solidFill>
                  <a:srgbClr val="0000FF"/>
                </a:solidFill>
                <a:latin typeface="Times New Roman" panose="02020603050405020304" pitchFamily="18" charset="0"/>
              </a:rPr>
              <a:t>3-1】</a:t>
            </a:r>
            <a:r>
              <a:rPr lang="zh-CN" altLang="en-US" sz="2600" b="1" dirty="0">
                <a:solidFill>
                  <a:srgbClr val="0000FF"/>
                </a:solidFill>
                <a:latin typeface="Times New Roman" panose="02020603050405020304" pitchFamily="18" charset="0"/>
                <a:ea typeface="楷体_GB2312" pitchFamily="1" charset="-122"/>
              </a:rPr>
              <a:t>复数</a:t>
            </a:r>
            <a:r>
              <a:rPr lang="en-US" altLang="zh-CN" sz="2600" b="1" dirty="0">
                <a:solidFill>
                  <a:srgbClr val="0000FF"/>
                </a:solidFill>
                <a:latin typeface="Times New Roman" panose="02020603050405020304" pitchFamily="18" charset="0"/>
                <a:ea typeface="楷体_GB2312" pitchFamily="1" charset="-122"/>
              </a:rPr>
              <a:t>z1=3+4i</a:t>
            </a:r>
            <a:r>
              <a:rPr lang="zh-CN" altLang="en-US" sz="2600" b="1" dirty="0">
                <a:solidFill>
                  <a:srgbClr val="0000FF"/>
                </a:solidFill>
                <a:latin typeface="Times New Roman" panose="02020603050405020304" pitchFamily="18" charset="0"/>
                <a:ea typeface="楷体_GB2312" pitchFamily="1" charset="-122"/>
              </a:rPr>
              <a:t>，</a:t>
            </a:r>
            <a:r>
              <a:rPr lang="en-US" altLang="zh-CN" sz="2600" b="1" dirty="0">
                <a:solidFill>
                  <a:srgbClr val="0000FF"/>
                </a:solidFill>
                <a:latin typeface="Times New Roman" panose="02020603050405020304" pitchFamily="18" charset="0"/>
                <a:ea typeface="楷体_GB2312" pitchFamily="1" charset="-122"/>
              </a:rPr>
              <a:t>z2=1+2i, z3=</a:t>
            </a:r>
            <a:endParaRPr lang="en-US" altLang="zh-CN" sz="2600" b="1" dirty="0">
              <a:solidFill>
                <a:srgbClr val="0000FF"/>
              </a:solidFill>
              <a:latin typeface="Times New Roman" panose="02020603050405020304" pitchFamily="18" charset="0"/>
              <a:ea typeface="楷体_GB2312" pitchFamily="1" charset="-122"/>
            </a:endParaRPr>
          </a:p>
          <a:p>
            <a:pPr marL="609600" indent="-609600" eaLnBrk="1" hangingPunct="1">
              <a:spcBef>
                <a:spcPct val="20000"/>
              </a:spcBef>
            </a:pPr>
            <a:r>
              <a:rPr lang="en-US" altLang="zh-CN" sz="2600" b="1" dirty="0">
                <a:solidFill>
                  <a:srgbClr val="0000FF"/>
                </a:solidFill>
                <a:latin typeface="Times New Roman" panose="02020603050405020304" pitchFamily="18" charset="0"/>
                <a:ea typeface="楷体_GB2312" pitchFamily="1" charset="-122"/>
              </a:rPr>
              <a:t>                 </a:t>
            </a:r>
            <a:r>
              <a:rPr lang="zh-CN" altLang="en-US" sz="2600" b="1" dirty="0">
                <a:solidFill>
                  <a:srgbClr val="0000FF"/>
                </a:solidFill>
                <a:latin typeface="Times New Roman" panose="02020603050405020304" pitchFamily="18" charset="0"/>
                <a:ea typeface="楷体_GB2312" pitchFamily="1" charset="-122"/>
              </a:rPr>
              <a:t>计算</a:t>
            </a:r>
            <a:endParaRPr lang="zh-CN" altLang="en-US" sz="2600" b="1" dirty="0">
              <a:solidFill>
                <a:srgbClr val="0000FF"/>
              </a:solidFill>
              <a:latin typeface="Times New Roman" panose="02020603050405020304" pitchFamily="18" charset="0"/>
              <a:ea typeface="楷体_GB2312" pitchFamily="1" charset="-122"/>
            </a:endParaRPr>
          </a:p>
        </p:txBody>
      </p:sp>
      <p:graphicFrame>
        <p:nvGraphicFramePr>
          <p:cNvPr id="51208" name="Object 8"/>
          <p:cNvGraphicFramePr>
            <a:graphicFrameLocks noChangeAspect="1"/>
          </p:cNvGraphicFramePr>
          <p:nvPr/>
        </p:nvGraphicFramePr>
        <p:xfrm>
          <a:off x="3276600" y="2997200"/>
          <a:ext cx="1014413" cy="849313"/>
        </p:xfrm>
        <a:graphic>
          <a:graphicData uri="http://schemas.openxmlformats.org/presentationml/2006/ole">
            <mc:AlternateContent xmlns:mc="http://schemas.openxmlformats.org/markup-compatibility/2006">
              <mc:Choice xmlns:v="urn:schemas-microsoft-com:vml" Requires="v">
                <p:oleObj spid="_x0000_s3088" name="" r:id="rId3" imgW="472440" imgH="396240" progId="">
                  <p:embed/>
                </p:oleObj>
              </mc:Choice>
              <mc:Fallback>
                <p:oleObj name="" r:id="rId3" imgW="472440" imgH="396240" progId="">
                  <p:embed/>
                  <p:pic>
                    <p:nvPicPr>
                      <p:cNvPr id="0" name="图片 3087"/>
                      <p:cNvPicPr/>
                      <p:nvPr/>
                    </p:nvPicPr>
                    <p:blipFill>
                      <a:blip r:embed="rId4"/>
                      <a:stretch>
                        <a:fillRect/>
                      </a:stretch>
                    </p:blipFill>
                    <p:spPr>
                      <a:xfrm>
                        <a:off x="3276600" y="2997200"/>
                        <a:ext cx="1014413" cy="849313"/>
                      </a:xfrm>
                      <a:prstGeom prst="rect">
                        <a:avLst/>
                      </a:prstGeom>
                      <a:noFill/>
                      <a:ln w="38100">
                        <a:noFill/>
                        <a:miter/>
                      </a:ln>
                    </p:spPr>
                  </p:pic>
                </p:oleObj>
              </mc:Fallback>
            </mc:AlternateContent>
          </a:graphicData>
        </a:graphic>
      </p:graphicFrame>
      <p:sp>
        <p:nvSpPr>
          <p:cNvPr id="51209" name="Rectangle 7"/>
          <p:cNvSpPr/>
          <p:nvPr/>
        </p:nvSpPr>
        <p:spPr>
          <a:xfrm>
            <a:off x="1116013" y="3933825"/>
            <a:ext cx="8027987" cy="647700"/>
          </a:xfrm>
          <a:prstGeom prst="rect">
            <a:avLst/>
          </a:prstGeom>
          <a:noFill/>
          <a:ln w="9525">
            <a:noFill/>
          </a:ln>
        </p:spPr>
        <p:txBody>
          <a:bodyPr/>
          <a:p>
            <a:pPr marL="609600" indent="-609600" eaLnBrk="1" hangingPunct="1">
              <a:spcBef>
                <a:spcPct val="20000"/>
              </a:spcBef>
            </a:pPr>
            <a:r>
              <a:rPr lang="en-US" altLang="zh-CN" sz="2600" b="1" dirty="0">
                <a:latin typeface="Times New Roman" panose="02020603050405020304" pitchFamily="18" charset="0"/>
                <a:ea typeface="华文楷体" pitchFamily="2" charset="-122"/>
              </a:rPr>
              <a:t>z1=3+4*i, z2=1+2*i, z3=exp(i*pi/6), z=z1*z2/z3</a:t>
            </a:r>
            <a:endParaRPr lang="en-US" altLang="zh-CN" sz="2600" b="1" dirty="0">
              <a:latin typeface="Times New Roman" panose="02020603050405020304" pitchFamily="18" charset="0"/>
              <a:ea typeface="华文楷体" pitchFamily="2" charset="-122"/>
            </a:endParaRPr>
          </a:p>
        </p:txBody>
      </p:sp>
      <p:sp>
        <p:nvSpPr>
          <p:cNvPr id="51210" name="Rectangle 8"/>
          <p:cNvSpPr/>
          <p:nvPr/>
        </p:nvSpPr>
        <p:spPr>
          <a:xfrm>
            <a:off x="1116013" y="4508500"/>
            <a:ext cx="8027987" cy="647700"/>
          </a:xfrm>
          <a:prstGeom prst="rect">
            <a:avLst/>
          </a:prstGeom>
          <a:noFill/>
          <a:ln w="9525">
            <a:noFill/>
          </a:ln>
        </p:spPr>
        <p:txBody>
          <a:bodyPr/>
          <a:p>
            <a:pPr marL="609600" indent="-609600" eaLnBrk="1" hangingPunct="1">
              <a:spcBef>
                <a:spcPct val="20000"/>
              </a:spcBef>
            </a:pPr>
            <a:r>
              <a:rPr lang="en-US" altLang="zh-CN" sz="2600" b="1" dirty="0">
                <a:latin typeface="Times New Roman" panose="02020603050405020304" pitchFamily="18" charset="0"/>
                <a:ea typeface="华文楷体" pitchFamily="2" charset="-122"/>
              </a:rPr>
              <a:t>z_real=real(z), z_image=imag(z),</a:t>
            </a:r>
            <a:endParaRPr lang="en-US" altLang="zh-CN" sz="2600" b="1" dirty="0">
              <a:latin typeface="Times New Roman" panose="02020603050405020304" pitchFamily="18" charset="0"/>
              <a:ea typeface="华文楷体" pitchFamily="2" charset="-122"/>
            </a:endParaRPr>
          </a:p>
        </p:txBody>
      </p:sp>
      <p:sp>
        <p:nvSpPr>
          <p:cNvPr id="51211" name="Rectangle 9"/>
          <p:cNvSpPr/>
          <p:nvPr/>
        </p:nvSpPr>
        <p:spPr>
          <a:xfrm>
            <a:off x="1116013" y="5084763"/>
            <a:ext cx="8027987" cy="647700"/>
          </a:xfrm>
          <a:prstGeom prst="rect">
            <a:avLst/>
          </a:prstGeom>
          <a:noFill/>
          <a:ln w="9525">
            <a:noFill/>
          </a:ln>
        </p:spPr>
        <p:txBody>
          <a:bodyPr/>
          <a:p>
            <a:pPr marL="609600" indent="-609600" eaLnBrk="1" hangingPunct="1">
              <a:spcBef>
                <a:spcPct val="20000"/>
              </a:spcBef>
            </a:pPr>
            <a:r>
              <a:rPr lang="en-US" altLang="zh-CN" sz="2600" b="1" dirty="0">
                <a:latin typeface="Times New Roman" panose="02020603050405020304" pitchFamily="18" charset="0"/>
                <a:ea typeface="华文楷体" pitchFamily="2" charset="-122"/>
              </a:rPr>
              <a:t>z_angle=angle(z), z_length=abs(z),</a:t>
            </a:r>
            <a:endParaRPr lang="en-US" altLang="zh-CN" sz="26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03">
                                            <p:txEl>
                                              <p:charRg st="0" end="7"/>
                                            </p:txEl>
                                          </p:spTgt>
                                        </p:tgtEl>
                                        <p:attrNameLst>
                                          <p:attrName>style.visibility</p:attrName>
                                        </p:attrNameLst>
                                      </p:cBhvr>
                                      <p:to>
                                        <p:strVal val="visible"/>
                                      </p:to>
                                    </p:set>
                                    <p:animEffect transition="in" filter="blinds(horizontal)">
                                      <p:cBhvr>
                                        <p:cTn id="7" dur="500"/>
                                        <p:tgtEl>
                                          <p:spTgt spid="51203">
                                            <p:txEl>
                                              <p:charRg st="0"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1203">
                                            <p:txEl>
                                              <p:charRg st="7" end="37"/>
                                            </p:txEl>
                                          </p:spTgt>
                                        </p:tgtEl>
                                        <p:attrNameLst>
                                          <p:attrName>style.visibility</p:attrName>
                                        </p:attrNameLst>
                                      </p:cBhvr>
                                      <p:to>
                                        <p:strVal val="visible"/>
                                      </p:to>
                                    </p:set>
                                    <p:animEffect transition="in" filter="blinds(horizontal)">
                                      <p:cBhvr>
                                        <p:cTn id="10" dur="500"/>
                                        <p:tgtEl>
                                          <p:spTgt spid="51203">
                                            <p:txEl>
                                              <p:charRg st="7" end="3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1203">
                                            <p:txEl>
                                              <p:charRg st="37" end="66"/>
                                            </p:txEl>
                                          </p:spTgt>
                                        </p:tgtEl>
                                        <p:attrNameLst>
                                          <p:attrName>style.visibility</p:attrName>
                                        </p:attrNameLst>
                                      </p:cBhvr>
                                      <p:to>
                                        <p:strVal val="visible"/>
                                      </p:to>
                                    </p:set>
                                    <p:animEffect transition="in" filter="blinds(horizontal)">
                                      <p:cBhvr>
                                        <p:cTn id="13" dur="500"/>
                                        <p:tgtEl>
                                          <p:spTgt spid="51203">
                                            <p:txEl>
                                              <p:charRg st="37" end="6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1207">
                                            <p:txEl>
                                              <p:charRg st="0" end="29"/>
                                            </p:txEl>
                                          </p:spTgt>
                                        </p:tgtEl>
                                        <p:attrNameLst>
                                          <p:attrName>style.visibility</p:attrName>
                                        </p:attrNameLst>
                                      </p:cBhvr>
                                      <p:to>
                                        <p:strVal val="visible"/>
                                      </p:to>
                                    </p:set>
                                    <p:animEffect transition="in" filter="blinds(horizontal)">
                                      <p:cBhvr>
                                        <p:cTn id="18" dur="500"/>
                                        <p:tgtEl>
                                          <p:spTgt spid="51207">
                                            <p:txEl>
                                              <p:charRg st="0" end="2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1204"/>
                                        </p:tgtEl>
                                        <p:attrNameLst>
                                          <p:attrName>style.visibility</p:attrName>
                                        </p:attrNameLst>
                                      </p:cBhvr>
                                      <p:to>
                                        <p:strVal val="visible"/>
                                      </p:to>
                                    </p:set>
                                    <p:animEffect transition="in" filter="blinds(horizontal)">
                                      <p:cBhvr>
                                        <p:cTn id="23" dur="500"/>
                                        <p:tgtEl>
                                          <p:spTgt spid="5120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1207">
                                            <p:txEl>
                                              <p:charRg st="29" end="49"/>
                                            </p:txEl>
                                          </p:spTgt>
                                        </p:tgtEl>
                                        <p:attrNameLst>
                                          <p:attrName>style.visibility</p:attrName>
                                        </p:attrNameLst>
                                      </p:cBhvr>
                                      <p:to>
                                        <p:strVal val="visible"/>
                                      </p:to>
                                    </p:set>
                                    <p:animEffect transition="in" filter="blinds(horizontal)">
                                      <p:cBhvr>
                                        <p:cTn id="28" dur="500"/>
                                        <p:tgtEl>
                                          <p:spTgt spid="51207">
                                            <p:txEl>
                                              <p:charRg st="29" end="4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1208"/>
                                        </p:tgtEl>
                                        <p:attrNameLst>
                                          <p:attrName>style.visibility</p:attrName>
                                        </p:attrNameLst>
                                      </p:cBhvr>
                                      <p:to>
                                        <p:strVal val="visible"/>
                                      </p:to>
                                    </p:set>
                                    <p:animEffect transition="in" filter="blinds(horizontal)">
                                      <p:cBhvr>
                                        <p:cTn id="33" dur="500"/>
                                        <p:tgtEl>
                                          <p:spTgt spid="5120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1209"/>
                                        </p:tgtEl>
                                        <p:attrNameLst>
                                          <p:attrName>style.visibility</p:attrName>
                                        </p:attrNameLst>
                                      </p:cBhvr>
                                      <p:to>
                                        <p:strVal val="visible"/>
                                      </p:to>
                                    </p:set>
                                    <p:animEffect transition="in" filter="blinds(horizontal)">
                                      <p:cBhvr>
                                        <p:cTn id="38" dur="500"/>
                                        <p:tgtEl>
                                          <p:spTgt spid="5120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1210"/>
                                        </p:tgtEl>
                                        <p:attrNameLst>
                                          <p:attrName>style.visibility</p:attrName>
                                        </p:attrNameLst>
                                      </p:cBhvr>
                                      <p:to>
                                        <p:strVal val="visible"/>
                                      </p:to>
                                    </p:set>
                                    <p:animEffect transition="in" filter="blinds(horizontal)">
                                      <p:cBhvr>
                                        <p:cTn id="43" dur="500"/>
                                        <p:tgtEl>
                                          <p:spTgt spid="5121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1211"/>
                                        </p:tgtEl>
                                        <p:attrNameLst>
                                          <p:attrName>style.visibility</p:attrName>
                                        </p:attrNameLst>
                                      </p:cBhvr>
                                      <p:to>
                                        <p:strVal val="visible"/>
                                      </p:to>
                                    </p:set>
                                    <p:animEffect transition="in" filter="blinds(horizontal)">
                                      <p:cBhvr>
                                        <p:cTn id="48" dur="500"/>
                                        <p:tgtEl>
                                          <p:spTgt spid="5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9" grpId="0"/>
      <p:bldP spid="51210" grpId="0"/>
      <p:bldP spid="512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title" idx="4294967295"/>
          </p:nvPr>
        </p:nvSpPr>
        <p:spPr>
          <a:xfrm>
            <a:off x="1403350" y="-26987"/>
            <a:ext cx="7793038" cy="982662"/>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Matlab数据及其运算</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5222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52228"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50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52229" name="Text Box 3"/>
          <p:cNvSpPr>
            <a:spLocks noGrp="1"/>
          </p:cNvSpPr>
          <p:nvPr>
            <p:ph sz="quarter" idx="1"/>
          </p:nvPr>
        </p:nvSpPr>
        <p:spPr>
          <a:xfrm>
            <a:off x="760413" y="1890713"/>
            <a:ext cx="7772400" cy="3019425"/>
          </a:xfrm>
          <a:ln/>
        </p:spPr>
        <p:txBody>
          <a:bodyPr vert="horz" wrap="square" lIns="91440" tIns="45720" rIns="91440" bIns="45720" anchor="t" anchorCtr="0">
            <a:spAutoFit/>
          </a:bodyPr>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20000"/>
              </a:lnSpc>
              <a:spcBef>
                <a:spcPct val="20000"/>
              </a:spcBef>
              <a:buFont typeface="Wingdings" panose="05000000000000000000" pitchFamily="2" charset="2"/>
              <a:buNone/>
            </a:pPr>
            <a:r>
              <a:rPr lang="en-US" altLang="zh-CN" sz="2400" b="1" dirty="0">
                <a:solidFill>
                  <a:schemeClr val="hlink"/>
                </a:solidFill>
                <a:latin typeface="Times New Roman" panose="02020603050405020304" pitchFamily="18" charset="0"/>
              </a:rPr>
              <a:t>    </a:t>
            </a:r>
            <a:r>
              <a:rPr lang="en-US" altLang="zh-CN" sz="2600" b="1" dirty="0">
                <a:latin typeface="华文楷体" pitchFamily="2" charset="-122"/>
                <a:ea typeface="华文楷体" pitchFamily="2" charset="-122"/>
              </a:rPr>
              <a:t>Matlab</a:t>
            </a:r>
            <a:r>
              <a:rPr lang="zh-CN" altLang="en-US" sz="2600" b="1" dirty="0">
                <a:latin typeface="华文楷体" pitchFamily="2" charset="-122"/>
                <a:ea typeface="华文楷体" pitchFamily="2" charset="-122"/>
              </a:rPr>
              <a:t>数据类型非常丰富，除</a:t>
            </a:r>
            <a:r>
              <a:rPr lang="zh-CN" altLang="en-US" sz="2600" b="1" dirty="0">
                <a:solidFill>
                  <a:srgbClr val="0000FF"/>
                </a:solidFill>
                <a:latin typeface="华文楷体" pitchFamily="2" charset="-122"/>
                <a:ea typeface="华文楷体" pitchFamily="2" charset="-122"/>
              </a:rPr>
              <a:t>数值型、字符型</a:t>
            </a:r>
            <a:r>
              <a:rPr lang="zh-CN" altLang="en-US" sz="2600" b="1" dirty="0">
                <a:latin typeface="华文楷体" pitchFamily="2" charset="-122"/>
                <a:ea typeface="华文楷体" pitchFamily="2" charset="-122"/>
              </a:rPr>
              <a:t>等基本数据类型外，还有</a:t>
            </a:r>
            <a:r>
              <a:rPr lang="zh-CN" altLang="en-US" sz="2600" b="1" dirty="0">
                <a:solidFill>
                  <a:srgbClr val="0000FF"/>
                </a:solidFill>
                <a:latin typeface="华文楷体" pitchFamily="2" charset="-122"/>
                <a:ea typeface="华文楷体" pitchFamily="2" charset="-122"/>
              </a:rPr>
              <a:t>结构体、单元</a:t>
            </a:r>
            <a:r>
              <a:rPr lang="zh-CN" altLang="en-US" sz="2600" b="1" dirty="0">
                <a:latin typeface="华文楷体" pitchFamily="2" charset="-122"/>
                <a:ea typeface="华文楷体" pitchFamily="2" charset="-122"/>
              </a:rPr>
              <a:t>等更为复杂的数据类型。</a:t>
            </a:r>
            <a:endParaRPr lang="zh-CN" altLang="en-US" sz="2600" b="1" dirty="0">
              <a:latin typeface="华文楷体" pitchFamily="2" charset="-122"/>
              <a:ea typeface="华文楷体" pitchFamily="2" charset="-122"/>
            </a:endParaRPr>
          </a:p>
          <a:p>
            <a:pPr lvl="0" algn="just" eaLnBrk="1" hangingPunct="1">
              <a:lnSpc>
                <a:spcPct val="120000"/>
              </a:lnSpc>
              <a:spcBef>
                <a:spcPct val="20000"/>
              </a:spcBef>
              <a:buFont typeface="Wingdings" panose="05000000000000000000" pitchFamily="2" charset="2"/>
              <a:buNone/>
            </a:pPr>
            <a:r>
              <a:rPr lang="zh-CN" altLang="en-US" sz="2600" b="1" dirty="0">
                <a:solidFill>
                  <a:srgbClr val="0000FF"/>
                </a:solidFill>
                <a:latin typeface="华文楷体" pitchFamily="2" charset="-122"/>
                <a:ea typeface="华文楷体" pitchFamily="2" charset="-122"/>
              </a:rPr>
              <a:t>   </a:t>
            </a:r>
            <a:r>
              <a:rPr lang="zh-CN" altLang="en-US" sz="2600" b="1" dirty="0">
                <a:latin typeface="华文楷体" pitchFamily="2" charset="-122"/>
                <a:ea typeface="华文楷体" pitchFamily="2" charset="-122"/>
              </a:rPr>
              <a:t>各种数据类型都以矩阵形式存在，</a:t>
            </a:r>
            <a:r>
              <a:rPr lang="zh-CN" altLang="en-US" sz="2600" b="1" dirty="0">
                <a:solidFill>
                  <a:srgbClr val="0000FF"/>
                </a:solidFill>
                <a:latin typeface="华文楷体" pitchFamily="2" charset="-122"/>
                <a:ea typeface="华文楷体" pitchFamily="2" charset="-122"/>
              </a:rPr>
              <a:t>矩阵</a:t>
            </a:r>
            <a:r>
              <a:rPr lang="zh-CN" altLang="en-US" sz="2600" b="1" dirty="0">
                <a:latin typeface="华文楷体" pitchFamily="2" charset="-122"/>
                <a:ea typeface="华文楷体" pitchFamily="2" charset="-122"/>
              </a:rPr>
              <a:t>是</a:t>
            </a:r>
            <a:r>
              <a:rPr lang="en-US" altLang="zh-CN" sz="2600" b="1" dirty="0">
                <a:latin typeface="华文楷体" pitchFamily="2" charset="-122"/>
                <a:ea typeface="华文楷体" pitchFamily="2" charset="-122"/>
              </a:rPr>
              <a:t>Matlab</a:t>
            </a:r>
            <a:r>
              <a:rPr lang="zh-CN" altLang="en-US" sz="2600" b="1" dirty="0">
                <a:latin typeface="华文楷体" pitchFamily="2" charset="-122"/>
                <a:ea typeface="华文楷体" pitchFamily="2" charset="-122"/>
              </a:rPr>
              <a:t>最基本的数据对象，并且矩阵的运算是定义在</a:t>
            </a:r>
            <a:r>
              <a:rPr lang="zh-CN" altLang="en-US" sz="2600" b="1" dirty="0">
                <a:solidFill>
                  <a:srgbClr val="0000FF"/>
                </a:solidFill>
                <a:latin typeface="华文楷体" pitchFamily="2" charset="-122"/>
                <a:ea typeface="华文楷体" pitchFamily="2" charset="-122"/>
              </a:rPr>
              <a:t>复数域上的。</a:t>
            </a:r>
            <a:endParaRPr lang="zh-CN" altLang="en-US" sz="2600" b="1" dirty="0">
              <a:solidFill>
                <a:srgbClr val="0000FF"/>
              </a:solidFill>
              <a:latin typeface="华文楷体" pitchFamily="2" charset="-122"/>
              <a:ea typeface="华文楷体"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3"/>
          <p:cNvSpPr>
            <a:spLocks noGrp="1"/>
          </p:cNvSpPr>
          <p:nvPr>
            <p:ph type="subTitle" idx="4294967295"/>
          </p:nvPr>
        </p:nvSpPr>
        <p:spPr>
          <a:xfrm>
            <a:off x="2232025" y="3392488"/>
            <a:ext cx="6400800" cy="1752600"/>
          </a:xfrm>
          <a:ln/>
        </p:spPr>
        <p:txBody>
          <a:bodyPr vert="horz" wrap="square" lIns="91440" tIns="45720" rIns="91440" bIns="45720" anchor="t" anchorCtr="0"/>
          <a:lstStyle>
            <a:lvl1pPr marL="0" lvl="0" indent="0" algn="ctr">
              <a:buClr>
                <a:schemeClr val="accent1"/>
              </a:buClr>
              <a:buSzPct val="85000"/>
              <a:buFont typeface="Wingdings 2" pitchFamily="18" charset="2"/>
              <a:buNone/>
              <a:defRPr/>
            </a:lvl1pPr>
            <a:lvl2pPr marL="319405" lvl="1" indent="0" algn="ctr">
              <a:buClr>
                <a:schemeClr val="accent2"/>
              </a:buClr>
              <a:buSzPct val="85000"/>
              <a:buFont typeface="Wingdings 2" pitchFamily="18" charset="2"/>
              <a:buNone/>
              <a:defRPr/>
            </a:lvl2pPr>
            <a:lvl3pPr marL="593725" lvl="2" indent="0" algn="ctr">
              <a:buClr>
                <a:srgbClr val="E6B1AB"/>
              </a:buClr>
              <a:buSzPct val="85000"/>
              <a:buFont typeface="Wingdings 2" pitchFamily="18" charset="2"/>
              <a:buNone/>
              <a:defRPr/>
            </a:lvl3pPr>
            <a:lvl4pPr marL="868680" lvl="3" indent="0" algn="ctr">
              <a:buClr>
                <a:srgbClr val="A28E6A"/>
              </a:buClr>
              <a:buSzPct val="80000"/>
              <a:buFont typeface="Wingdings 2" pitchFamily="18" charset="2"/>
              <a:buNone/>
              <a:defRPr/>
            </a:lvl4pPr>
            <a:lvl5pPr marL="1143000" lvl="4" indent="0" algn="ctr">
              <a:buClr>
                <a:srgbClr val="A28E6A"/>
              </a:buClr>
              <a:buSzTx/>
              <a:buFont typeface="Wingdings 2" pitchFamily="18" charset="2"/>
              <a:buNone/>
              <a:defRPr/>
            </a:lvl5pPr>
          </a:lstStyle>
          <a:p>
            <a:pPr lvl="0" algn="r" eaLnBrk="1" hangingPunct="1"/>
            <a:r>
              <a:rPr lang="zh-CN" altLang="en-US" sz="4000" dirty="0">
                <a:solidFill>
                  <a:schemeClr val="folHlink"/>
                </a:solidFill>
              </a:rPr>
              <a:t>第</a:t>
            </a:r>
            <a:r>
              <a:rPr lang="en-US" altLang="zh-CN" sz="4000" dirty="0">
                <a:solidFill>
                  <a:schemeClr val="folHlink"/>
                </a:solidFill>
              </a:rPr>
              <a:t>4</a:t>
            </a:r>
            <a:r>
              <a:rPr lang="zh-CN" altLang="en-US" sz="4000" dirty="0">
                <a:solidFill>
                  <a:schemeClr val="folHlink"/>
                </a:solidFill>
              </a:rPr>
              <a:t>章</a:t>
            </a:r>
            <a:endParaRPr lang="zh-CN" altLang="en-US" sz="4000" dirty="0">
              <a:solidFill>
                <a:schemeClr val="folHlink"/>
              </a:solidFill>
            </a:endParaRPr>
          </a:p>
        </p:txBody>
      </p:sp>
      <p:sp>
        <p:nvSpPr>
          <p:cNvPr id="53251" name="Rectangle 2"/>
          <p:cNvSpPr>
            <a:spLocks noGrp="1"/>
          </p:cNvSpPr>
          <p:nvPr>
            <p:ph type="ctrTitle" idx="4294967295"/>
          </p:nvPr>
        </p:nvSpPr>
        <p:spPr>
          <a:xfrm>
            <a:off x="107950" y="1506538"/>
            <a:ext cx="9036050" cy="1470025"/>
          </a:xfrm>
          <a:ln/>
        </p:spPr>
        <p:txBody>
          <a:bodyPr vert="horz" wrap="square" lIns="91440" tIns="45720" rIns="91440" bIns="91440" anchor="ctr" anchorCtr="0"/>
          <a:lstStyle>
            <a:lvl1pPr lvl="0">
              <a:buClrTx/>
              <a:buSzTx/>
              <a:buFontTx/>
              <a:defRPr/>
            </a:lvl1pPr>
          </a:lstStyle>
          <a:p>
            <a:pPr marL="685800" lvl="0" indent="-685800" algn="r" eaLnBrk="1" hangingPunct="1"/>
            <a:r>
              <a:rPr lang="zh-CN" altLang="zh-CN" sz="4800" b="1" dirty="0">
                <a:solidFill>
                  <a:srgbClr val="FFFFFF"/>
                </a:solidFill>
                <a:latin typeface="Times New Roman" panose="02020603050405020304" pitchFamily="18" charset="0"/>
                <a:ea typeface="华文楷体" pitchFamily="2" charset="-122"/>
              </a:rPr>
              <a:t>Matlab矩阵(数组)的表示及运算</a:t>
            </a:r>
            <a:endParaRPr lang="zh-CN" altLang="zh-CN" sz="4800" b="1" dirty="0">
              <a:solidFill>
                <a:srgbClr val="FFFFFF"/>
              </a:solidFill>
              <a:latin typeface="Times New Roman" panose="02020603050405020304" pitchFamily="18" charset="0"/>
              <a:ea typeface="华文楷体" pitchFamily="2" charset="-122"/>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idx="4294967295"/>
          </p:nvPr>
        </p:nvSpPr>
        <p:spPr>
          <a:xfrm>
            <a:off x="1187450" y="-26987"/>
            <a:ext cx="7793038" cy="982662"/>
          </a:xfrm>
          <a:ln/>
        </p:spPr>
        <p:txBody>
          <a:bodyPr vert="horz" wrap="square" lIns="91440" tIns="45720" rIns="91440" bIns="91440" anchor="b" anchorCtr="0"/>
          <a:p>
            <a:pPr eaLnBrk="1" hangingPunct="1"/>
            <a:r>
              <a:rPr lang="zh-CN" altLang="zh-CN" b="1" dirty="0">
                <a:solidFill>
                  <a:srgbClr val="CC0000"/>
                </a:solidFill>
                <a:ea typeface="华文楷体" pitchFamily="2" charset="-122"/>
              </a:rPr>
              <a:t>课程的安排</a:t>
            </a:r>
            <a:endParaRPr lang="zh-CN" altLang="zh-CN" b="1" dirty="0">
              <a:solidFill>
                <a:srgbClr val="CC0000"/>
              </a:solidFill>
              <a:ea typeface="华文楷体" pitchFamily="2" charset="-122"/>
            </a:endParaRPr>
          </a:p>
        </p:txBody>
      </p:sp>
      <p:sp>
        <p:nvSpPr>
          <p:cNvPr id="819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8196" name="页脚占位符 4"/>
          <p:cNvSpPr txBox="1">
            <a:spLocks noGrp="1"/>
          </p:cNvSpPr>
          <p:nvPr/>
        </p:nvSpPr>
        <p:spPr>
          <a:xfrm>
            <a:off x="684213"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8197" name="Rectangle 3"/>
          <p:cNvSpPr>
            <a:spLocks noGrp="1"/>
          </p:cNvSpPr>
          <p:nvPr>
            <p:ph sz="quarter" idx="1"/>
          </p:nvPr>
        </p:nvSpPr>
        <p:spPr>
          <a:xfrm>
            <a:off x="971550" y="1196975"/>
            <a:ext cx="7632700" cy="5256213"/>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0" lvl="0" indent="0" algn="just" eaLnBrk="1" hangingPunct="1"/>
            <a:r>
              <a:rPr lang="zh-CN" altLang="en-US" b="1" dirty="0">
                <a:solidFill>
                  <a:srgbClr val="000099"/>
                </a:solidFill>
                <a:latin typeface="华文楷体" pitchFamily="2" charset="-122"/>
                <a:ea typeface="华文楷体" pitchFamily="2" charset="-122"/>
                <a:sym typeface="Arial" panose="020B0604020202020204" pitchFamily="34" charset="0"/>
              </a:rPr>
              <a:t>课堂教学：共</a:t>
            </a:r>
            <a:r>
              <a:rPr lang="en-US" altLang="zh-CN" b="1" dirty="0">
                <a:solidFill>
                  <a:srgbClr val="000099"/>
                </a:solidFill>
                <a:latin typeface="华文楷体" pitchFamily="2" charset="-122"/>
                <a:ea typeface="华文楷体" pitchFamily="2" charset="-122"/>
                <a:sym typeface="Arial" panose="020B0604020202020204" pitchFamily="34" charset="0"/>
              </a:rPr>
              <a:t>32</a:t>
            </a:r>
            <a:r>
              <a:rPr lang="zh-CN" altLang="en-US" b="1" dirty="0">
                <a:solidFill>
                  <a:srgbClr val="000099"/>
                </a:solidFill>
                <a:latin typeface="华文楷体" pitchFamily="2" charset="-122"/>
                <a:ea typeface="华文楷体" pitchFamily="2" charset="-122"/>
                <a:sym typeface="Arial" panose="020B0604020202020204" pitchFamily="34" charset="0"/>
              </a:rPr>
              <a:t>学时；</a:t>
            </a:r>
            <a:endParaRPr lang="en-US" altLang="zh-CN" b="1" dirty="0">
              <a:solidFill>
                <a:srgbClr val="000099"/>
              </a:solidFill>
              <a:latin typeface="华文楷体" pitchFamily="2" charset="-122"/>
              <a:ea typeface="华文楷体" pitchFamily="2" charset="-122"/>
              <a:sym typeface="Arial" panose="020B0604020202020204" pitchFamily="34" charset="0"/>
            </a:endParaRPr>
          </a:p>
          <a:p>
            <a:pPr marL="0" lvl="0" indent="0" algn="just" eaLnBrk="1" hangingPunct="1"/>
            <a:endParaRPr lang="en-US" altLang="zh-CN" b="1" dirty="0">
              <a:solidFill>
                <a:srgbClr val="000099"/>
              </a:solidFill>
              <a:latin typeface="华文楷体" pitchFamily="2" charset="-122"/>
              <a:ea typeface="华文楷体" pitchFamily="2" charset="-122"/>
              <a:sym typeface="Arial" panose="020B0604020202020204" pitchFamily="34" charset="0"/>
            </a:endParaRPr>
          </a:p>
          <a:p>
            <a:pPr marL="0" lvl="0" indent="0" algn="just" eaLnBrk="1" hangingPunct="1"/>
            <a:r>
              <a:rPr lang="zh-CN" altLang="en-US" b="1" dirty="0">
                <a:solidFill>
                  <a:srgbClr val="000099"/>
                </a:solidFill>
                <a:latin typeface="华文楷体" pitchFamily="2" charset="-122"/>
                <a:ea typeface="华文楷体" pitchFamily="2" charset="-122"/>
                <a:sym typeface="Arial" panose="020B0604020202020204" pitchFamily="34" charset="0"/>
              </a:rPr>
              <a:t>教材</a:t>
            </a:r>
            <a:endParaRPr lang="zh-CN" altLang="en-US" b="1" dirty="0">
              <a:solidFill>
                <a:srgbClr val="000099"/>
              </a:solidFill>
              <a:latin typeface="华文楷体" pitchFamily="2" charset="-122"/>
              <a:ea typeface="华文楷体" pitchFamily="2" charset="-122"/>
              <a:sym typeface="Arial" panose="020B0604020202020204" pitchFamily="34" charset="0"/>
            </a:endParaRPr>
          </a:p>
          <a:p>
            <a:pPr marL="0" lvl="0" indent="0" algn="just" eaLnBrk="1" hangingPunct="1">
              <a:buFont typeface="Wingdings" panose="05000000000000000000" pitchFamily="2" charset="2"/>
              <a:buChar char="Ø"/>
            </a:pPr>
            <a:r>
              <a:rPr lang="zh-CN" altLang="en-US" b="1" dirty="0">
                <a:solidFill>
                  <a:srgbClr val="000099"/>
                </a:solidFill>
                <a:latin typeface="华文楷体" pitchFamily="2" charset="-122"/>
                <a:ea typeface="华文楷体" pitchFamily="2" charset="-122"/>
                <a:sym typeface="Arial" panose="020B0604020202020204" pitchFamily="34" charset="0"/>
              </a:rPr>
              <a:t>《MATLAB编程》 [美] Stephen J.Chapman著；邢树军 等译，科学出版社，2010年</a:t>
            </a:r>
            <a:endParaRPr lang="zh-CN" altLang="en-US" b="1" dirty="0">
              <a:solidFill>
                <a:srgbClr val="000099"/>
              </a:solidFill>
              <a:latin typeface="华文楷体" pitchFamily="2" charset="-122"/>
              <a:ea typeface="华文楷体" pitchFamily="2" charset="-122"/>
              <a:sym typeface="Arial" panose="020B0604020202020204" pitchFamily="34" charset="0"/>
            </a:endParaRPr>
          </a:p>
          <a:p>
            <a:pPr marL="0" lvl="0" indent="0" algn="just" eaLnBrk="1" hangingPunct="1">
              <a:buNone/>
            </a:pPr>
            <a:endParaRPr lang="zh-CN" altLang="en-US" b="1" dirty="0">
              <a:solidFill>
                <a:srgbClr val="000099"/>
              </a:solidFill>
              <a:latin typeface="华文楷体" pitchFamily="2" charset="-122"/>
              <a:ea typeface="华文楷体" pitchFamily="2" charset="-122"/>
              <a:sym typeface="Arial" panose="020B0604020202020204" pitchFamily="34" charset="0"/>
            </a:endParaRPr>
          </a:p>
          <a:p>
            <a:pPr marL="0" lvl="0" indent="0" algn="just" eaLnBrk="1" hangingPunct="1"/>
            <a:r>
              <a:rPr lang="zh-CN" altLang="en-US" b="1" dirty="0">
                <a:solidFill>
                  <a:srgbClr val="000099"/>
                </a:solidFill>
                <a:latin typeface="华文楷体" pitchFamily="2" charset="-122"/>
                <a:ea typeface="华文楷体" pitchFamily="2" charset="-122"/>
                <a:sym typeface="Arial" panose="020B0604020202020204" pitchFamily="34" charset="0"/>
              </a:rPr>
              <a:t>主要参考书</a:t>
            </a:r>
            <a:endParaRPr lang="zh-CN" altLang="en-US" b="1" dirty="0">
              <a:solidFill>
                <a:srgbClr val="000099"/>
              </a:solidFill>
              <a:latin typeface="华文楷体" pitchFamily="2" charset="-122"/>
              <a:ea typeface="华文楷体" pitchFamily="2" charset="-122"/>
              <a:sym typeface="Arial" panose="020B0604020202020204" pitchFamily="34" charset="0"/>
            </a:endParaRPr>
          </a:p>
          <a:p>
            <a:pPr marL="0" lvl="0" indent="0" algn="just" eaLnBrk="1" hangingPunct="1">
              <a:buFont typeface="Wingdings" panose="05000000000000000000" pitchFamily="2" charset="2"/>
              <a:buChar char="Ø"/>
            </a:pPr>
            <a:r>
              <a:rPr lang="en-US" altLang="zh-CN" b="1" dirty="0">
                <a:solidFill>
                  <a:srgbClr val="000099"/>
                </a:solidFill>
                <a:latin typeface="华文楷体" pitchFamily="2" charset="-122"/>
                <a:ea typeface="华文楷体" pitchFamily="2" charset="-122"/>
                <a:sym typeface="Arial" panose="020B0604020202020204" pitchFamily="34" charset="0"/>
              </a:rPr>
              <a:t>《</a:t>
            </a:r>
            <a:r>
              <a:rPr lang="zh-CN" altLang="en-US" b="1" dirty="0">
                <a:solidFill>
                  <a:srgbClr val="000099"/>
                </a:solidFill>
                <a:latin typeface="华文楷体" pitchFamily="2" charset="-122"/>
                <a:ea typeface="华文楷体" pitchFamily="2" charset="-122"/>
                <a:sym typeface="Arial" panose="020B0604020202020204" pitchFamily="34" charset="0"/>
              </a:rPr>
              <a:t>工程与科学数值计算</a:t>
            </a:r>
            <a:r>
              <a:rPr lang="en-US" altLang="zh-CN" b="1" dirty="0">
                <a:solidFill>
                  <a:srgbClr val="000099"/>
                </a:solidFill>
                <a:latin typeface="华文楷体" pitchFamily="2" charset="-122"/>
                <a:ea typeface="华文楷体" pitchFamily="2" charset="-122"/>
                <a:sym typeface="Arial" panose="020B0604020202020204" pitchFamily="34" charset="0"/>
              </a:rPr>
              <a:t>MATLAB</a:t>
            </a:r>
            <a:r>
              <a:rPr lang="zh-CN" altLang="en-US" b="1" dirty="0">
                <a:solidFill>
                  <a:srgbClr val="000099"/>
                </a:solidFill>
                <a:latin typeface="华文楷体" pitchFamily="2" charset="-122"/>
                <a:ea typeface="华文楷体" pitchFamily="2" charset="-122"/>
                <a:sym typeface="Arial" panose="020B0604020202020204" pitchFamily="34" charset="0"/>
              </a:rPr>
              <a:t>实现</a:t>
            </a:r>
            <a:r>
              <a:rPr lang="en-US" altLang="zh-CN" b="1" dirty="0">
                <a:solidFill>
                  <a:srgbClr val="000099"/>
                </a:solidFill>
                <a:latin typeface="华文楷体" pitchFamily="2" charset="-122"/>
                <a:ea typeface="华文楷体" pitchFamily="2" charset="-122"/>
                <a:sym typeface="Arial" panose="020B0604020202020204" pitchFamily="34" charset="0"/>
              </a:rPr>
              <a:t>》</a:t>
            </a:r>
            <a:r>
              <a:rPr lang="zh-CN" altLang="en-US" b="1" dirty="0">
                <a:solidFill>
                  <a:srgbClr val="000099"/>
                </a:solidFill>
                <a:latin typeface="华文楷体" pitchFamily="2" charset="-122"/>
                <a:ea typeface="华文楷体" pitchFamily="2" charset="-122"/>
                <a:sym typeface="Arial" panose="020B0604020202020204" pitchFamily="34" charset="0"/>
              </a:rPr>
              <a:t> </a:t>
            </a:r>
            <a:r>
              <a:rPr lang="en-US" altLang="zh-CN" b="1" dirty="0">
                <a:solidFill>
                  <a:srgbClr val="000099"/>
                </a:solidFill>
                <a:latin typeface="华文楷体" pitchFamily="2" charset="-122"/>
                <a:ea typeface="华文楷体" pitchFamily="2" charset="-122"/>
                <a:sym typeface="Arial" panose="020B0604020202020204" pitchFamily="34" charset="0"/>
              </a:rPr>
              <a:t>[</a:t>
            </a:r>
            <a:r>
              <a:rPr lang="zh-CN" altLang="en-US" b="1" dirty="0">
                <a:solidFill>
                  <a:srgbClr val="000099"/>
                </a:solidFill>
                <a:latin typeface="华文楷体" pitchFamily="2" charset="-122"/>
                <a:ea typeface="华文楷体" pitchFamily="2" charset="-122"/>
                <a:sym typeface="Arial" panose="020B0604020202020204" pitchFamily="34" charset="0"/>
              </a:rPr>
              <a:t>美</a:t>
            </a:r>
            <a:r>
              <a:rPr lang="en-US" altLang="zh-CN" b="1" dirty="0">
                <a:solidFill>
                  <a:srgbClr val="000099"/>
                </a:solidFill>
                <a:latin typeface="华文楷体" pitchFamily="2" charset="-122"/>
                <a:ea typeface="华文楷体" pitchFamily="2" charset="-122"/>
                <a:sym typeface="Arial" panose="020B0604020202020204" pitchFamily="34" charset="0"/>
              </a:rPr>
              <a:t>] </a:t>
            </a:r>
            <a:r>
              <a:rPr lang="zh-CN" altLang="en-US" b="1" dirty="0">
                <a:solidFill>
                  <a:srgbClr val="000099"/>
                </a:solidFill>
                <a:latin typeface="华文楷体" pitchFamily="2" charset="-122"/>
                <a:ea typeface="华文楷体" pitchFamily="2" charset="-122"/>
                <a:sym typeface="Arial" panose="020B0604020202020204" pitchFamily="34" charset="0"/>
              </a:rPr>
              <a:t>夏普若著；唐玲艳 等译，清华大学出版社，</a:t>
            </a:r>
            <a:r>
              <a:rPr lang="en-US" altLang="zh-CN" b="1" dirty="0">
                <a:solidFill>
                  <a:srgbClr val="000099"/>
                </a:solidFill>
                <a:latin typeface="华文楷体" pitchFamily="2" charset="-122"/>
                <a:ea typeface="华文楷体" pitchFamily="2" charset="-122"/>
                <a:sym typeface="Arial" panose="020B0604020202020204" pitchFamily="34" charset="0"/>
              </a:rPr>
              <a:t>2009</a:t>
            </a:r>
            <a:r>
              <a:rPr lang="zh-CN" altLang="en-US" b="1" dirty="0">
                <a:solidFill>
                  <a:srgbClr val="000099"/>
                </a:solidFill>
                <a:latin typeface="华文楷体" pitchFamily="2" charset="-122"/>
                <a:ea typeface="华文楷体" pitchFamily="2" charset="-122"/>
                <a:sym typeface="Arial" panose="020B0604020202020204" pitchFamily="34" charset="0"/>
              </a:rPr>
              <a:t>年</a:t>
            </a:r>
            <a:endParaRPr lang="en-US" altLang="zh-CN" b="1" dirty="0">
              <a:solidFill>
                <a:srgbClr val="000099"/>
              </a:solidFill>
              <a:latin typeface="华文楷体" pitchFamily="2" charset="-122"/>
              <a:ea typeface="华文楷体" pitchFamily="2" charset="-122"/>
              <a:sym typeface="Arial" panose="020B0604020202020204" pitchFamily="34" charset="0"/>
            </a:endParaRPr>
          </a:p>
          <a:p>
            <a:pPr marL="0" lvl="0" indent="0" algn="just" eaLnBrk="1" hangingPunct="1">
              <a:buFont typeface="Wingdings" panose="05000000000000000000" pitchFamily="2" charset="2"/>
              <a:buChar char="Ø"/>
            </a:pPr>
            <a:r>
              <a:rPr lang="en-US" altLang="zh-CN" b="1" dirty="0">
                <a:solidFill>
                  <a:srgbClr val="000099"/>
                </a:solidFill>
                <a:latin typeface="华文楷体" pitchFamily="2" charset="-122"/>
                <a:ea typeface="华文楷体" pitchFamily="2" charset="-122"/>
                <a:sym typeface="Arial" panose="020B0604020202020204" pitchFamily="34" charset="0"/>
              </a:rPr>
              <a:t>《</a:t>
            </a:r>
            <a:r>
              <a:rPr lang="zh-CN" altLang="en-US" b="1" dirty="0">
                <a:solidFill>
                  <a:srgbClr val="000099"/>
                </a:solidFill>
                <a:latin typeface="华文楷体" pitchFamily="2" charset="-122"/>
                <a:ea typeface="华文楷体" pitchFamily="2" charset="-122"/>
                <a:sym typeface="Arial" panose="020B0604020202020204" pitchFamily="34" charset="0"/>
              </a:rPr>
              <a:t>高等应用数学问题的</a:t>
            </a:r>
            <a:r>
              <a:rPr lang="en-US" altLang="zh-CN" b="1" dirty="0">
                <a:solidFill>
                  <a:srgbClr val="000099"/>
                </a:solidFill>
                <a:latin typeface="华文楷体" pitchFamily="2" charset="-122"/>
                <a:ea typeface="华文楷体" pitchFamily="2" charset="-122"/>
                <a:sym typeface="Arial" panose="020B0604020202020204" pitchFamily="34" charset="0"/>
              </a:rPr>
              <a:t>MATLAB</a:t>
            </a:r>
            <a:r>
              <a:rPr lang="zh-CN" altLang="en-US" b="1" dirty="0">
                <a:solidFill>
                  <a:srgbClr val="000099"/>
                </a:solidFill>
                <a:latin typeface="华文楷体" pitchFamily="2" charset="-122"/>
                <a:ea typeface="华文楷体" pitchFamily="2" charset="-122"/>
                <a:sym typeface="Arial" panose="020B0604020202020204" pitchFamily="34" charset="0"/>
              </a:rPr>
              <a:t>求解</a:t>
            </a:r>
            <a:r>
              <a:rPr lang="en-US" altLang="zh-CN" b="1" dirty="0">
                <a:solidFill>
                  <a:srgbClr val="000099"/>
                </a:solidFill>
                <a:latin typeface="华文楷体" pitchFamily="2" charset="-122"/>
                <a:ea typeface="华文楷体" pitchFamily="2" charset="-122"/>
                <a:sym typeface="Arial" panose="020B0604020202020204" pitchFamily="34" charset="0"/>
              </a:rPr>
              <a:t>》 </a:t>
            </a:r>
            <a:r>
              <a:rPr lang="zh-CN" altLang="en-US" b="1" dirty="0">
                <a:solidFill>
                  <a:srgbClr val="000099"/>
                </a:solidFill>
                <a:latin typeface="华文楷体" pitchFamily="2" charset="-122"/>
                <a:ea typeface="华文楷体" pitchFamily="2" charset="-122"/>
                <a:sym typeface="Arial" panose="020B0604020202020204" pitchFamily="34" charset="0"/>
              </a:rPr>
              <a:t>薛定宇等著，清华大学出版社，</a:t>
            </a:r>
            <a:r>
              <a:rPr lang="en-US" altLang="zh-CN" b="1" dirty="0">
                <a:solidFill>
                  <a:srgbClr val="000099"/>
                </a:solidFill>
                <a:latin typeface="华文楷体" pitchFamily="2" charset="-122"/>
                <a:ea typeface="华文楷体" pitchFamily="2" charset="-122"/>
                <a:sym typeface="Arial" panose="020B0604020202020204" pitchFamily="34" charset="0"/>
              </a:rPr>
              <a:t>2004</a:t>
            </a:r>
            <a:r>
              <a:rPr lang="zh-CN" altLang="en-US" b="1" dirty="0">
                <a:solidFill>
                  <a:srgbClr val="000099"/>
                </a:solidFill>
                <a:latin typeface="华文楷体" pitchFamily="2" charset="-122"/>
                <a:ea typeface="华文楷体" pitchFamily="2" charset="-122"/>
                <a:sym typeface="Arial" panose="020B0604020202020204" pitchFamily="34" charset="0"/>
              </a:rPr>
              <a:t>年</a:t>
            </a:r>
            <a:endParaRPr lang="zh-CN" altLang="en-US" b="1" dirty="0">
              <a:solidFill>
                <a:srgbClr val="000099"/>
              </a:solidFill>
              <a:latin typeface="华文楷体" pitchFamily="2" charset="-122"/>
              <a:ea typeface="华文楷体" pitchFamily="2" charset="-122"/>
              <a:sym typeface="Arial" panose="020B0604020202020204" pitchFamily="34" charset="0"/>
            </a:endParaRPr>
          </a:p>
          <a:p>
            <a:pPr marL="0" lvl="0" indent="0" algn="just" eaLnBrk="1" hangingPunct="1">
              <a:buFont typeface="Wingdings" panose="05000000000000000000" pitchFamily="2" charset="2"/>
              <a:buChar char="Ø"/>
            </a:pPr>
            <a:r>
              <a:rPr lang="en-US" altLang="zh-CN" b="1" dirty="0">
                <a:solidFill>
                  <a:srgbClr val="000099"/>
                </a:solidFill>
                <a:latin typeface="华文楷体" pitchFamily="2" charset="-122"/>
                <a:ea typeface="华文楷体" pitchFamily="2" charset="-122"/>
                <a:sym typeface="Arial" panose="020B0604020202020204" pitchFamily="34" charset="0"/>
              </a:rPr>
              <a:t>《 MATLAB</a:t>
            </a:r>
            <a:r>
              <a:rPr lang="zh-CN" altLang="en-US" b="1" dirty="0">
                <a:solidFill>
                  <a:srgbClr val="000099"/>
                </a:solidFill>
                <a:latin typeface="华文楷体" pitchFamily="2" charset="-122"/>
                <a:ea typeface="华文楷体" pitchFamily="2" charset="-122"/>
                <a:sym typeface="Arial" panose="020B0604020202020204" pitchFamily="34" charset="0"/>
              </a:rPr>
              <a:t>程序设计与应用</a:t>
            </a:r>
            <a:r>
              <a:rPr lang="en-US" altLang="zh-CN" b="1" dirty="0">
                <a:solidFill>
                  <a:srgbClr val="000099"/>
                </a:solidFill>
                <a:latin typeface="华文楷体" pitchFamily="2" charset="-122"/>
                <a:ea typeface="华文楷体" pitchFamily="2" charset="-122"/>
                <a:sym typeface="Arial" panose="020B0604020202020204" pitchFamily="34" charset="0"/>
              </a:rPr>
              <a:t>》 </a:t>
            </a:r>
            <a:r>
              <a:rPr lang="zh-CN" altLang="en-US" b="1" dirty="0">
                <a:solidFill>
                  <a:srgbClr val="000099"/>
                </a:solidFill>
                <a:latin typeface="华文楷体" pitchFamily="2" charset="-122"/>
                <a:ea typeface="华文楷体" pitchFamily="2" charset="-122"/>
                <a:sym typeface="Arial" panose="020B0604020202020204" pitchFamily="34" charset="0"/>
              </a:rPr>
              <a:t>刘卫国主编，高等教育出版社，</a:t>
            </a:r>
            <a:r>
              <a:rPr lang="en-US" altLang="zh-CN" b="1" dirty="0">
                <a:solidFill>
                  <a:srgbClr val="000099"/>
                </a:solidFill>
                <a:latin typeface="华文楷体" pitchFamily="2" charset="-122"/>
                <a:ea typeface="华文楷体" pitchFamily="2" charset="-122"/>
                <a:sym typeface="Arial" panose="020B0604020202020204" pitchFamily="34" charset="0"/>
              </a:rPr>
              <a:t>2006</a:t>
            </a:r>
            <a:endParaRPr lang="en-US" altLang="zh-CN" b="1" dirty="0">
              <a:solidFill>
                <a:srgbClr val="000099"/>
              </a:solidFill>
              <a:latin typeface="华文楷体" pitchFamily="2" charset="-122"/>
              <a:ea typeface="华文楷体" pitchFamily="2" charset="-122"/>
              <a:sym typeface="Arial" panose="020B0604020202020204" pitchFamily="34" charset="0"/>
            </a:endParaRPr>
          </a:p>
          <a:p>
            <a:pPr marL="0" lvl="0" indent="0" eaLnBrk="1" hangingPunct="1">
              <a:buFont typeface="Wingdings" panose="05000000000000000000" pitchFamily="2" charset="2"/>
              <a:buChar char="Ø"/>
            </a:pPr>
            <a:endParaRPr lang="zh-CN" altLang="en-US" sz="1400" b="1" dirty="0">
              <a:solidFill>
                <a:srgbClr val="4D009A"/>
              </a:solidFill>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197">
                                            <p:txEl>
                                              <p:charRg st="0" end="12"/>
                                            </p:txEl>
                                          </p:spTgt>
                                        </p:tgtEl>
                                        <p:attrNameLst>
                                          <p:attrName>style.visibility</p:attrName>
                                        </p:attrNameLst>
                                      </p:cBhvr>
                                      <p:to>
                                        <p:strVal val="visible"/>
                                      </p:to>
                                    </p:set>
                                    <p:animEffect transition="in" filter="wipe(up)">
                                      <p:cBhvr>
                                        <p:cTn id="7" dur="500"/>
                                        <p:tgtEl>
                                          <p:spTgt spid="8197">
                                            <p:txEl>
                                              <p:charRg st="0"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197">
                                            <p:txEl>
                                              <p:charRg st="13" end="16"/>
                                            </p:txEl>
                                          </p:spTgt>
                                        </p:tgtEl>
                                        <p:attrNameLst>
                                          <p:attrName>style.visibility</p:attrName>
                                        </p:attrNameLst>
                                      </p:cBhvr>
                                      <p:to>
                                        <p:strVal val="visible"/>
                                      </p:to>
                                    </p:set>
                                    <p:animEffect transition="in" filter="wipe(up)">
                                      <p:cBhvr>
                                        <p:cTn id="12" dur="500"/>
                                        <p:tgtEl>
                                          <p:spTgt spid="8197">
                                            <p:txEl>
                                              <p:charRg st="13" end="1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197">
                                            <p:txEl>
                                              <p:charRg st="16" end="69"/>
                                            </p:txEl>
                                          </p:spTgt>
                                        </p:tgtEl>
                                        <p:attrNameLst>
                                          <p:attrName>style.visibility</p:attrName>
                                        </p:attrNameLst>
                                      </p:cBhvr>
                                      <p:to>
                                        <p:strVal val="visible"/>
                                      </p:to>
                                    </p:set>
                                    <p:animEffect transition="in" filter="wipe(up)">
                                      <p:cBhvr>
                                        <p:cTn id="17" dur="500"/>
                                        <p:tgtEl>
                                          <p:spTgt spid="8197">
                                            <p:txEl>
                                              <p:charRg st="16" end="6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197">
                                            <p:txEl>
                                              <p:charRg st="70" end="76"/>
                                            </p:txEl>
                                          </p:spTgt>
                                        </p:tgtEl>
                                        <p:attrNameLst>
                                          <p:attrName>style.visibility</p:attrName>
                                        </p:attrNameLst>
                                      </p:cBhvr>
                                      <p:to>
                                        <p:strVal val="visible"/>
                                      </p:to>
                                    </p:set>
                                    <p:animEffect transition="in" filter="wipe(up)">
                                      <p:cBhvr>
                                        <p:cTn id="22" dur="500"/>
                                        <p:tgtEl>
                                          <p:spTgt spid="8197">
                                            <p:txEl>
                                              <p:charRg st="70" end="7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197">
                                            <p:txEl>
                                              <p:charRg st="76" end="126"/>
                                            </p:txEl>
                                          </p:spTgt>
                                        </p:tgtEl>
                                        <p:attrNameLst>
                                          <p:attrName>style.visibility</p:attrName>
                                        </p:attrNameLst>
                                      </p:cBhvr>
                                      <p:to>
                                        <p:strVal val="visible"/>
                                      </p:to>
                                    </p:set>
                                    <p:animEffect transition="in" filter="wipe(up)">
                                      <p:cBhvr>
                                        <p:cTn id="27" dur="500"/>
                                        <p:tgtEl>
                                          <p:spTgt spid="8197">
                                            <p:txEl>
                                              <p:charRg st="76" end="12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197">
                                            <p:txEl>
                                              <p:charRg st="126" end="166"/>
                                            </p:txEl>
                                          </p:spTgt>
                                        </p:tgtEl>
                                        <p:attrNameLst>
                                          <p:attrName>style.visibility</p:attrName>
                                        </p:attrNameLst>
                                      </p:cBhvr>
                                      <p:to>
                                        <p:strVal val="visible"/>
                                      </p:to>
                                    </p:set>
                                    <p:animEffect transition="in" filter="wipe(up)">
                                      <p:cBhvr>
                                        <p:cTn id="32" dur="500"/>
                                        <p:tgtEl>
                                          <p:spTgt spid="8197">
                                            <p:txEl>
                                              <p:charRg st="126" end="16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197">
                                            <p:txEl>
                                              <p:charRg st="166" end="202"/>
                                            </p:txEl>
                                          </p:spTgt>
                                        </p:tgtEl>
                                        <p:attrNameLst>
                                          <p:attrName>style.visibility</p:attrName>
                                        </p:attrNameLst>
                                      </p:cBhvr>
                                      <p:to>
                                        <p:strVal val="visible"/>
                                      </p:to>
                                    </p:set>
                                    <p:animEffect transition="in" filter="wipe(up)">
                                      <p:cBhvr>
                                        <p:cTn id="37" dur="500"/>
                                        <p:tgtEl>
                                          <p:spTgt spid="8197">
                                            <p:txEl>
                                              <p:charRg st="166" end="20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p:cNvSpPr>
          <p:nvPr>
            <p:ph type="title" idx="4294967295"/>
          </p:nvPr>
        </p:nvSpPr>
        <p:spPr>
          <a:xfrm>
            <a:off x="1116013" y="260350"/>
            <a:ext cx="7793037" cy="647700"/>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 Matlab矩阵(数组)的表示及运算</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5427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54276"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52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54277" name="Rectangle 3"/>
          <p:cNvSpPr>
            <a:spLocks noGrp="1"/>
          </p:cNvSpPr>
          <p:nvPr>
            <p:ph sz="quarter" idx="1"/>
          </p:nvPr>
        </p:nvSpPr>
        <p:spPr>
          <a:xfrm>
            <a:off x="1079500" y="1304925"/>
            <a:ext cx="7772400" cy="46482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spcBef>
                <a:spcPct val="7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数组的概念</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90000"/>
              </a:lnSpc>
              <a:spcBef>
                <a:spcPct val="7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一维数组变量的创建</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90000"/>
              </a:lnSpc>
              <a:spcBef>
                <a:spcPct val="7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二维数组变量的创建</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90000"/>
              </a:lnSpc>
              <a:spcBef>
                <a:spcPct val="7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数组元素的标识与寻访</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90000"/>
              </a:lnSpc>
              <a:spcBef>
                <a:spcPct val="7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数组运算</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lnSpc>
                <a:spcPct val="90000"/>
              </a:lnSpc>
              <a:spcBef>
                <a:spcPct val="75000"/>
              </a:spcBef>
            </a:pPr>
            <a:r>
              <a:rPr lang="zh-CN" altLang="en-US" sz="2600" b="1" dirty="0">
                <a:solidFill>
                  <a:srgbClr val="0000FF"/>
                </a:solidFill>
                <a:latin typeface="华文楷体" pitchFamily="2" charset="-122"/>
                <a:ea typeface="华文楷体" pitchFamily="2" charset="-122"/>
                <a:sym typeface="Arial" panose="020B0604020202020204" pitchFamily="34" charset="0"/>
              </a:rPr>
              <a:t>多维数组</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eaLnBrk="1" hangingPunct="1">
              <a:lnSpc>
                <a:spcPct val="90000"/>
              </a:lnSpc>
              <a:spcBef>
                <a:spcPct val="75000"/>
              </a:spcBef>
            </a:pPr>
            <a:endParaRPr lang="en-US" altLang="zh-CN" sz="3300" b="1" dirty="0">
              <a:solidFill>
                <a:srgbClr val="4D009A"/>
              </a:solidFill>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77">
                                            <p:txEl>
                                              <p:charRg st="0" end="6"/>
                                            </p:txEl>
                                          </p:spTgt>
                                        </p:tgtEl>
                                        <p:attrNameLst>
                                          <p:attrName>style.visibility</p:attrName>
                                        </p:attrNameLst>
                                      </p:cBhvr>
                                      <p:to>
                                        <p:strVal val="visible"/>
                                      </p:to>
                                    </p:set>
                                    <p:animEffect transition="in" filter="blinds(horizontal)">
                                      <p:cBhvr>
                                        <p:cTn id="7" dur="500"/>
                                        <p:tgtEl>
                                          <p:spTgt spid="54277">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277">
                                            <p:txEl>
                                              <p:charRg st="6" end="16"/>
                                            </p:txEl>
                                          </p:spTgt>
                                        </p:tgtEl>
                                        <p:attrNameLst>
                                          <p:attrName>style.visibility</p:attrName>
                                        </p:attrNameLst>
                                      </p:cBhvr>
                                      <p:to>
                                        <p:strVal val="visible"/>
                                      </p:to>
                                    </p:set>
                                    <p:animEffect transition="in" filter="blinds(horizontal)">
                                      <p:cBhvr>
                                        <p:cTn id="12" dur="500"/>
                                        <p:tgtEl>
                                          <p:spTgt spid="54277">
                                            <p:txEl>
                                              <p:charRg st="6" end="1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277">
                                            <p:txEl>
                                              <p:charRg st="16" end="26"/>
                                            </p:txEl>
                                          </p:spTgt>
                                        </p:tgtEl>
                                        <p:attrNameLst>
                                          <p:attrName>style.visibility</p:attrName>
                                        </p:attrNameLst>
                                      </p:cBhvr>
                                      <p:to>
                                        <p:strVal val="visible"/>
                                      </p:to>
                                    </p:set>
                                    <p:animEffect transition="in" filter="blinds(horizontal)">
                                      <p:cBhvr>
                                        <p:cTn id="17" dur="500"/>
                                        <p:tgtEl>
                                          <p:spTgt spid="54277">
                                            <p:txEl>
                                              <p:charRg st="16" end="2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277">
                                            <p:txEl>
                                              <p:charRg st="26" end="37"/>
                                            </p:txEl>
                                          </p:spTgt>
                                        </p:tgtEl>
                                        <p:attrNameLst>
                                          <p:attrName>style.visibility</p:attrName>
                                        </p:attrNameLst>
                                      </p:cBhvr>
                                      <p:to>
                                        <p:strVal val="visible"/>
                                      </p:to>
                                    </p:set>
                                    <p:animEffect transition="in" filter="blinds(horizontal)">
                                      <p:cBhvr>
                                        <p:cTn id="22" dur="500"/>
                                        <p:tgtEl>
                                          <p:spTgt spid="54277">
                                            <p:txEl>
                                              <p:charRg st="26" end="3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277">
                                            <p:txEl>
                                              <p:charRg st="37" end="42"/>
                                            </p:txEl>
                                          </p:spTgt>
                                        </p:tgtEl>
                                        <p:attrNameLst>
                                          <p:attrName>style.visibility</p:attrName>
                                        </p:attrNameLst>
                                      </p:cBhvr>
                                      <p:to>
                                        <p:strVal val="visible"/>
                                      </p:to>
                                    </p:set>
                                    <p:animEffect transition="in" filter="blinds(horizontal)">
                                      <p:cBhvr>
                                        <p:cTn id="27" dur="500"/>
                                        <p:tgtEl>
                                          <p:spTgt spid="54277">
                                            <p:txEl>
                                              <p:charRg st="37" end="4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4277">
                                            <p:txEl>
                                              <p:charRg st="42" end="47"/>
                                            </p:txEl>
                                          </p:spTgt>
                                        </p:tgtEl>
                                        <p:attrNameLst>
                                          <p:attrName>style.visibility</p:attrName>
                                        </p:attrNameLst>
                                      </p:cBhvr>
                                      <p:to>
                                        <p:strVal val="visible"/>
                                      </p:to>
                                    </p:set>
                                    <p:animEffect transition="in" filter="blinds(horizontal)">
                                      <p:cBhvr>
                                        <p:cTn id="32" dur="500"/>
                                        <p:tgtEl>
                                          <p:spTgt spid="54277">
                                            <p:txEl>
                                              <p:charRg st="42" end="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idx="4294967295"/>
          </p:nvPr>
        </p:nvSpPr>
        <p:spPr>
          <a:xfrm>
            <a:off x="1350963" y="333375"/>
            <a:ext cx="7793037" cy="647700"/>
          </a:xfrm>
          <a:ln/>
        </p:spPr>
        <p:txBody>
          <a:bodyPr vert="horz" wrap="square" lIns="91440" tIns="45720" rIns="91440" bIns="91440" anchor="b" anchorCtr="0"/>
          <a:p>
            <a:pPr marL="838200" indent="-8382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4.1 数组(array)的概念</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55299" name="Rectangle 3"/>
          <p:cNvSpPr>
            <a:spLocks noGrp="1"/>
          </p:cNvSpPr>
          <p:nvPr>
            <p:ph type="body" sz="half" idx="4294967295"/>
          </p:nvPr>
        </p:nvSpPr>
        <p:spPr>
          <a:xfrm>
            <a:off x="539750" y="981075"/>
            <a:ext cx="7277100" cy="4791075"/>
          </a:xfrm>
          <a:ln/>
        </p:spPr>
        <p:txBody>
          <a:bodyPr vert="horz" wrap="square" lIns="91440" tIns="45720" rIns="91440" bIns="45720" anchor="t" anchorCtr="0"/>
          <a:lstStyle>
            <a:lvl1pPr lvl="0">
              <a:buClr>
                <a:schemeClr val="accent1"/>
              </a:buClr>
              <a:buSzPct val="85000"/>
              <a:buFont typeface="Wingdings 2" pitchFamily="18" charset="2"/>
              <a:defRPr sz="2200"/>
            </a:lvl1pPr>
            <a:lvl2pPr lvl="1">
              <a:buClr>
                <a:schemeClr val="accent2"/>
              </a:buClr>
              <a:buSzPct val="85000"/>
              <a:buFont typeface="Wingdings 2" pitchFamily="18" charset="2"/>
              <a:defRPr sz="2000"/>
            </a:lvl2pPr>
            <a:lvl3pPr lvl="2">
              <a:buClr>
                <a:srgbClr val="E6B1AB"/>
              </a:buClr>
              <a:buSzPct val="85000"/>
              <a:buFont typeface="Wingdings 2" pitchFamily="18" charset="2"/>
              <a:defRPr sz="1800"/>
            </a:lvl3pPr>
            <a:lvl4pPr lvl="3">
              <a:buClr>
                <a:srgbClr val="A28E6A"/>
              </a:buClr>
              <a:buSzPct val="80000"/>
              <a:buFont typeface="Wingdings 2" pitchFamily="18" charset="2"/>
              <a:defRPr sz="1800"/>
            </a:lvl4pPr>
            <a:lvl5pPr lvl="4">
              <a:buClr>
                <a:srgbClr val="A28E6A"/>
              </a:buClr>
              <a:buSzTx/>
              <a:buFont typeface="Wingdings 2" pitchFamily="18" charset="2"/>
              <a:defRPr sz="1800"/>
            </a:lvl5pPr>
          </a:lstStyle>
          <a:p>
            <a:pPr lvl="0" algn="just" eaLnBrk="1" hangingPunct="1">
              <a:lnSpc>
                <a:spcPct val="90000"/>
              </a:lnSpc>
            </a:pPr>
            <a:r>
              <a:rPr lang="zh-CN" altLang="en-US" sz="2600" b="1" dirty="0">
                <a:solidFill>
                  <a:srgbClr val="0000FF"/>
                </a:solidFill>
                <a:latin typeface="华文楷体" pitchFamily="2" charset="-122"/>
                <a:ea typeface="华文楷体" pitchFamily="2" charset="-122"/>
                <a:sym typeface="Arial" panose="020B0604020202020204" pitchFamily="34" charset="0"/>
              </a:rPr>
              <a:t>数组定义</a:t>
            </a:r>
            <a:r>
              <a:rPr lang="zh-CN" altLang="en-US" sz="2800" b="1" dirty="0">
                <a:solidFill>
                  <a:srgbClr val="0000FF"/>
                </a:solidFill>
                <a:latin typeface="Times New Roman" panose="02020603050405020304" pitchFamily="18" charset="0"/>
                <a:ea typeface="华文楷体" pitchFamily="2" charset="-122"/>
              </a:rPr>
              <a:t>：</a:t>
            </a:r>
            <a:endParaRPr lang="zh-CN" altLang="en-US" sz="2800" b="1" dirty="0">
              <a:solidFill>
                <a:srgbClr val="0000FF"/>
              </a:solidFill>
              <a:latin typeface="Times New Roman" panose="02020603050405020304" pitchFamily="18" charset="0"/>
              <a:ea typeface="华文楷体" pitchFamily="2" charset="-122"/>
            </a:endParaRPr>
          </a:p>
          <a:p>
            <a:pPr lvl="1" algn="just" eaLnBrk="1" hangingPunct="1">
              <a:lnSpc>
                <a:spcPct val="90000"/>
              </a:lnSpc>
              <a:spcBef>
                <a:spcPct val="45000"/>
              </a:spcBef>
              <a:buFont typeface="Wingdings" panose="05000000000000000000" pitchFamily="2" charset="2"/>
              <a:buNone/>
            </a:pPr>
            <a:r>
              <a:rPr lang="zh-CN" altLang="en-US" sz="2400" b="1" dirty="0">
                <a:solidFill>
                  <a:srgbClr val="4D009A"/>
                </a:solidFill>
                <a:latin typeface="Times New Roman" panose="02020603050405020304" pitchFamily="18" charset="0"/>
                <a:ea typeface="华文楷体" pitchFamily="2" charset="-122"/>
              </a:rPr>
              <a:t>      </a:t>
            </a:r>
            <a:r>
              <a:rPr lang="zh-CN" altLang="en-US" sz="2400" b="1" dirty="0">
                <a:latin typeface="Times New Roman" panose="02020603050405020304" pitchFamily="18" charset="0"/>
                <a:ea typeface="华文楷体" pitchFamily="2" charset="-122"/>
              </a:rPr>
              <a:t>按</a:t>
            </a:r>
            <a:r>
              <a:rPr lang="zh-CN" altLang="en-US" sz="2400" b="1" dirty="0">
                <a:solidFill>
                  <a:srgbClr val="0000FF"/>
                </a:solidFill>
                <a:latin typeface="Times New Roman" panose="02020603050405020304" pitchFamily="18" charset="0"/>
                <a:ea typeface="华文楷体" pitchFamily="2" charset="-122"/>
              </a:rPr>
              <a:t>行</a:t>
            </a:r>
            <a:r>
              <a:rPr lang="en-US" altLang="zh-CN" sz="2400" b="1" dirty="0">
                <a:solidFill>
                  <a:srgbClr val="0000FF"/>
                </a:solidFill>
                <a:latin typeface="Times New Roman" panose="02020603050405020304" pitchFamily="18" charset="0"/>
                <a:ea typeface="华文楷体" pitchFamily="2" charset="-122"/>
              </a:rPr>
              <a:t>(row)</a:t>
            </a:r>
            <a:r>
              <a:rPr lang="zh-CN" altLang="en-US" sz="2400" b="1" dirty="0">
                <a:latin typeface="Times New Roman" panose="02020603050405020304" pitchFamily="18" charset="0"/>
                <a:ea typeface="华文楷体" pitchFamily="2" charset="-122"/>
              </a:rPr>
              <a:t>和</a:t>
            </a:r>
            <a:r>
              <a:rPr lang="zh-CN" altLang="en-US" sz="2400" b="1" dirty="0">
                <a:solidFill>
                  <a:srgbClr val="0000FF"/>
                </a:solidFill>
                <a:latin typeface="Times New Roman" panose="02020603050405020304" pitchFamily="18" charset="0"/>
                <a:ea typeface="华文楷体" pitchFamily="2" charset="-122"/>
              </a:rPr>
              <a:t>列</a:t>
            </a:r>
            <a:r>
              <a:rPr lang="en-US" altLang="zh-CN" sz="2400" b="1" dirty="0">
                <a:solidFill>
                  <a:srgbClr val="0000FF"/>
                </a:solidFill>
                <a:latin typeface="Times New Roman" panose="02020603050405020304" pitchFamily="18" charset="0"/>
                <a:ea typeface="华文楷体" pitchFamily="2" charset="-122"/>
              </a:rPr>
              <a:t>(column)</a:t>
            </a:r>
            <a:r>
              <a:rPr lang="zh-CN" altLang="en-US" sz="2400" b="1" dirty="0">
                <a:latin typeface="Times New Roman" panose="02020603050405020304" pitchFamily="18" charset="0"/>
                <a:ea typeface="华文楷体" pitchFamily="2" charset="-122"/>
              </a:rPr>
              <a:t>顺序排列的实数或复数的有序集，被称为</a:t>
            </a:r>
            <a:r>
              <a:rPr lang="zh-CN" altLang="en-US" sz="2400" b="1" dirty="0">
                <a:solidFill>
                  <a:srgbClr val="0000FF"/>
                </a:solidFill>
                <a:latin typeface="Times New Roman" panose="02020603050405020304" pitchFamily="18" charset="0"/>
                <a:ea typeface="华文楷体" pitchFamily="2" charset="-122"/>
              </a:rPr>
              <a:t>数组</a:t>
            </a:r>
            <a:r>
              <a:rPr lang="zh-CN" altLang="en-US" sz="2400" b="1" dirty="0">
                <a:solidFill>
                  <a:srgbClr val="4D009A"/>
                </a:solidFill>
                <a:latin typeface="Times New Roman" panose="02020603050405020304" pitchFamily="18" charset="0"/>
                <a:ea typeface="华文楷体" pitchFamily="2" charset="-122"/>
              </a:rPr>
              <a:t>。</a:t>
            </a:r>
            <a:endParaRPr lang="zh-CN" altLang="en-US" sz="2400" b="1" dirty="0">
              <a:solidFill>
                <a:srgbClr val="4D009A"/>
              </a:solidFill>
              <a:latin typeface="Times New Roman" panose="02020603050405020304" pitchFamily="18" charset="0"/>
              <a:ea typeface="华文楷体" pitchFamily="2" charset="-122"/>
            </a:endParaRPr>
          </a:p>
          <a:p>
            <a:pPr lvl="1" algn="just" eaLnBrk="1" hangingPunct="1">
              <a:lnSpc>
                <a:spcPct val="90000"/>
              </a:lnSpc>
              <a:spcBef>
                <a:spcPct val="60000"/>
              </a:spcBef>
              <a:buFont typeface="Wingdings" panose="05000000000000000000" pitchFamily="2" charset="2"/>
              <a:buNone/>
            </a:pPr>
            <a:r>
              <a:rPr lang="zh-CN" altLang="en-US" sz="2400" b="1" dirty="0">
                <a:solidFill>
                  <a:srgbClr val="4D009A"/>
                </a:solidFill>
                <a:latin typeface="Times New Roman" panose="02020603050405020304" pitchFamily="18" charset="0"/>
                <a:ea typeface="华文楷体" pitchFamily="2" charset="-122"/>
              </a:rPr>
              <a:t>      </a:t>
            </a:r>
            <a:r>
              <a:rPr lang="zh-CN" altLang="en-US" sz="2400" b="1" dirty="0">
                <a:latin typeface="Times New Roman" panose="02020603050405020304" pitchFamily="18" charset="0"/>
                <a:ea typeface="华文楷体" pitchFamily="2" charset="-122"/>
              </a:rPr>
              <a:t>数组中的任何一个数都被称为这个数组的</a:t>
            </a:r>
            <a:r>
              <a:rPr lang="zh-CN" altLang="en-US" sz="2400" b="1" dirty="0">
                <a:solidFill>
                  <a:srgbClr val="0000FF"/>
                </a:solidFill>
                <a:latin typeface="Times New Roman" panose="02020603050405020304" pitchFamily="18" charset="0"/>
                <a:ea typeface="华文楷体" pitchFamily="2" charset="-122"/>
              </a:rPr>
              <a:t>元素</a:t>
            </a:r>
            <a:r>
              <a:rPr lang="zh-CN" altLang="en-US" sz="2400" b="1" dirty="0">
                <a:latin typeface="Times New Roman" panose="02020603050405020304" pitchFamily="18" charset="0"/>
                <a:ea typeface="华文楷体" pitchFamily="2" charset="-122"/>
              </a:rPr>
              <a:t>，由其所在的行和列标识，这个标识也称为数组元素的</a:t>
            </a:r>
            <a:r>
              <a:rPr lang="zh-CN" altLang="en-US" sz="2400" b="1" dirty="0">
                <a:solidFill>
                  <a:srgbClr val="0000FF"/>
                </a:solidFill>
                <a:latin typeface="Times New Roman" panose="02020603050405020304" pitchFamily="18" charset="0"/>
                <a:ea typeface="华文楷体" pitchFamily="2" charset="-122"/>
              </a:rPr>
              <a:t>下标或索引</a:t>
            </a:r>
            <a:r>
              <a:rPr lang="zh-CN" altLang="en-US" sz="24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Matlab</a:t>
            </a:r>
            <a:r>
              <a:rPr lang="zh-CN" altLang="en-US" sz="2400" b="1" dirty="0">
                <a:latin typeface="Times New Roman" panose="02020603050405020304" pitchFamily="18" charset="0"/>
                <a:ea typeface="华文楷体" pitchFamily="2" charset="-122"/>
              </a:rPr>
              <a:t>将</a:t>
            </a:r>
            <a:r>
              <a:rPr lang="zh-CN" altLang="en-US" sz="2400" b="1" dirty="0">
                <a:solidFill>
                  <a:srgbClr val="0000FF"/>
                </a:solidFill>
                <a:latin typeface="Times New Roman" panose="02020603050405020304" pitchFamily="18" charset="0"/>
                <a:ea typeface="华文楷体" pitchFamily="2" charset="-122"/>
              </a:rPr>
              <a:t>标量</a:t>
            </a:r>
            <a:r>
              <a:rPr lang="zh-CN" altLang="en-US" sz="2400" b="1" dirty="0">
                <a:latin typeface="Times New Roman" panose="02020603050405020304" pitchFamily="18" charset="0"/>
                <a:ea typeface="华文楷体" pitchFamily="2" charset="-122"/>
              </a:rPr>
              <a:t>视为</a:t>
            </a:r>
            <a:r>
              <a:rPr lang="en-US" altLang="zh-CN" sz="2200" b="1" dirty="0">
                <a:latin typeface="Times New Roman" panose="02020603050405020304" pitchFamily="18" charset="0"/>
                <a:ea typeface="华文楷体" pitchFamily="2" charset="-122"/>
              </a:rPr>
              <a:t>1×1</a:t>
            </a:r>
            <a:r>
              <a:rPr lang="zh-CN" altLang="en-US" sz="2200" b="1" dirty="0">
                <a:latin typeface="Times New Roman" panose="02020603050405020304" pitchFamily="18" charset="0"/>
                <a:ea typeface="华文楷体" pitchFamily="2" charset="-122"/>
              </a:rPr>
              <a:t>的数组。</a:t>
            </a:r>
            <a:endParaRPr lang="zh-CN" altLang="en-US" sz="2400" b="1" dirty="0">
              <a:latin typeface="Times New Roman" panose="02020603050405020304" pitchFamily="18" charset="0"/>
              <a:ea typeface="华文楷体" pitchFamily="2" charset="-122"/>
            </a:endParaRPr>
          </a:p>
          <a:p>
            <a:pPr lvl="1" algn="just" eaLnBrk="1" hangingPunct="1">
              <a:lnSpc>
                <a:spcPct val="90000"/>
              </a:lnSpc>
              <a:spcBef>
                <a:spcPct val="40000"/>
              </a:spcBef>
              <a:buFont typeface="Wingdings" panose="05000000000000000000" pitchFamily="2" charset="2"/>
              <a:buNone/>
            </a:pPr>
            <a:r>
              <a:rPr lang="zh-CN" altLang="en-US" sz="2400" b="1" dirty="0">
                <a:solidFill>
                  <a:srgbClr val="4D009A"/>
                </a:solidFill>
                <a:latin typeface="Times New Roman" panose="02020603050405020304" pitchFamily="18" charset="0"/>
                <a:ea typeface="华文楷体" pitchFamily="2" charset="-122"/>
              </a:rPr>
              <a:t> </a:t>
            </a:r>
            <a:r>
              <a:rPr lang="zh-CN" altLang="en-US" sz="1900" b="1" dirty="0">
                <a:latin typeface="Times New Roman" panose="02020603050405020304" pitchFamily="18" charset="0"/>
                <a:ea typeface="华文楷体" pitchFamily="2" charset="-122"/>
                <a:sym typeface="Arial" panose="020B0604020202020204" pitchFamily="34" charset="0"/>
              </a:rPr>
              <a:t>  对</a:t>
            </a:r>
            <a:r>
              <a:rPr lang="en-US" altLang="zh-CN" sz="1900" b="1" dirty="0">
                <a:latin typeface="Times New Roman" panose="02020603050405020304" pitchFamily="18" charset="0"/>
                <a:ea typeface="华文楷体" pitchFamily="2" charset="-122"/>
                <a:sym typeface="Arial" panose="020B0604020202020204" pitchFamily="34" charset="0"/>
              </a:rPr>
              <a:t>m</a:t>
            </a:r>
            <a:r>
              <a:rPr lang="zh-CN" altLang="en-US" sz="1900" b="1" dirty="0">
                <a:latin typeface="Times New Roman" panose="02020603050405020304" pitchFamily="18" charset="0"/>
                <a:ea typeface="华文楷体" pitchFamily="2" charset="-122"/>
                <a:sym typeface="Arial" panose="020B0604020202020204" pitchFamily="34" charset="0"/>
              </a:rPr>
              <a:t>行、</a:t>
            </a:r>
            <a:r>
              <a:rPr lang="en-US" altLang="zh-CN" sz="1900" b="1" dirty="0">
                <a:latin typeface="Times New Roman" panose="02020603050405020304" pitchFamily="18" charset="0"/>
                <a:ea typeface="华文楷体" pitchFamily="2" charset="-122"/>
                <a:sym typeface="Arial" panose="020B0604020202020204" pitchFamily="34" charset="0"/>
              </a:rPr>
              <a:t>n</a:t>
            </a:r>
            <a:r>
              <a:rPr lang="zh-CN" altLang="en-US" sz="1900" b="1" dirty="0">
                <a:latin typeface="Times New Roman" panose="02020603050405020304" pitchFamily="18" charset="0"/>
                <a:ea typeface="华文楷体" pitchFamily="2" charset="-122"/>
                <a:sym typeface="Arial" panose="020B0604020202020204" pitchFamily="34" charset="0"/>
              </a:rPr>
              <a:t>列的</a:t>
            </a:r>
            <a:r>
              <a:rPr lang="en-US" altLang="zh-CN" sz="1900" b="1" dirty="0">
                <a:latin typeface="Times New Roman" panose="02020603050405020304" pitchFamily="18" charset="0"/>
                <a:ea typeface="华文楷体" pitchFamily="2" charset="-122"/>
                <a:sym typeface="Arial" panose="020B0604020202020204" pitchFamily="34" charset="0"/>
              </a:rPr>
              <a:t>2</a:t>
            </a:r>
            <a:r>
              <a:rPr lang="zh-CN" altLang="en-US" sz="1900" b="1" dirty="0">
                <a:latin typeface="Times New Roman" panose="02020603050405020304" pitchFamily="18" charset="0"/>
                <a:ea typeface="华文楷体" pitchFamily="2" charset="-122"/>
                <a:sym typeface="Arial" panose="020B0604020202020204" pitchFamily="34" charset="0"/>
              </a:rPr>
              <a:t>维数组</a:t>
            </a:r>
            <a:r>
              <a:rPr lang="en-US" altLang="zh-CN" sz="1900" b="1" dirty="0">
                <a:latin typeface="Times New Roman" panose="02020603050405020304" pitchFamily="18" charset="0"/>
                <a:ea typeface="华文楷体" pitchFamily="2" charset="-122"/>
                <a:sym typeface="Arial" panose="020B0604020202020204" pitchFamily="34" charset="0"/>
              </a:rPr>
              <a:t>a</a:t>
            </a:r>
            <a:r>
              <a:rPr lang="zh-CN" altLang="en-US" sz="1900" b="1" dirty="0">
                <a:latin typeface="Times New Roman" panose="02020603050405020304" pitchFamily="18" charset="0"/>
                <a:ea typeface="华文楷体" pitchFamily="2" charset="-122"/>
                <a:sym typeface="Arial" panose="020B0604020202020204" pitchFamily="34" charset="0"/>
              </a:rPr>
              <a:t>：</a:t>
            </a:r>
            <a:endParaRPr lang="zh-CN" altLang="en-US" sz="1900" b="1" dirty="0">
              <a:latin typeface="Times New Roman" panose="02020603050405020304" pitchFamily="18" charset="0"/>
              <a:ea typeface="华文楷体" pitchFamily="2" charset="-122"/>
              <a:sym typeface="Arial" panose="020B0604020202020204" pitchFamily="34" charset="0"/>
            </a:endParaRPr>
          </a:p>
          <a:p>
            <a:pPr lvl="2" algn="just" eaLnBrk="1" hangingPunct="1">
              <a:lnSpc>
                <a:spcPct val="90000"/>
              </a:lnSpc>
              <a:spcBef>
                <a:spcPct val="60000"/>
              </a:spcBef>
              <a:buFont typeface="Wingdings" panose="05000000000000000000" pitchFamily="2" charset="2"/>
              <a:buNone/>
            </a:pPr>
            <a:r>
              <a:rPr lang="zh-CN" altLang="en-US" sz="1900" b="1" dirty="0">
                <a:latin typeface="Times New Roman" panose="02020603050405020304" pitchFamily="18" charset="0"/>
                <a:ea typeface="华文楷体" pitchFamily="2" charset="-122"/>
              </a:rPr>
              <a:t>计为</a:t>
            </a:r>
            <a:r>
              <a:rPr lang="en-US" altLang="zh-CN" sz="1900" b="1" dirty="0">
                <a:latin typeface="Times New Roman" panose="02020603050405020304" pitchFamily="18" charset="0"/>
                <a:ea typeface="华文楷体" pitchFamily="2" charset="-122"/>
              </a:rPr>
              <a:t>m×n</a:t>
            </a:r>
            <a:r>
              <a:rPr lang="zh-CN" altLang="en-US" sz="1900" b="1" dirty="0">
                <a:latin typeface="Times New Roman" panose="02020603050405020304" pitchFamily="18" charset="0"/>
                <a:ea typeface="华文楷体" pitchFamily="2" charset="-122"/>
              </a:rPr>
              <a:t>的数组</a:t>
            </a:r>
            <a:r>
              <a:rPr lang="en-US" altLang="zh-CN" sz="1900" b="1" dirty="0">
                <a:latin typeface="Times New Roman" panose="02020603050405020304" pitchFamily="18" charset="0"/>
                <a:ea typeface="华文楷体" pitchFamily="2" charset="-122"/>
              </a:rPr>
              <a:t>a</a:t>
            </a:r>
            <a:r>
              <a:rPr lang="zh-CN" altLang="en-US" sz="1900" b="1" dirty="0">
                <a:latin typeface="Times New Roman" panose="02020603050405020304" pitchFamily="18" charset="0"/>
                <a:ea typeface="华文楷体" pitchFamily="2" charset="-122"/>
              </a:rPr>
              <a:t>；</a:t>
            </a:r>
            <a:endParaRPr lang="zh-CN" altLang="en-US" sz="1900" b="1" dirty="0">
              <a:latin typeface="Times New Roman" panose="02020603050405020304" pitchFamily="18" charset="0"/>
              <a:ea typeface="华文楷体" pitchFamily="2" charset="-122"/>
            </a:endParaRPr>
          </a:p>
          <a:p>
            <a:pPr lvl="2" algn="just" eaLnBrk="1" hangingPunct="1">
              <a:lnSpc>
                <a:spcPct val="90000"/>
              </a:lnSpc>
              <a:spcBef>
                <a:spcPct val="25000"/>
              </a:spcBef>
              <a:buFont typeface="Wingdings" panose="05000000000000000000" pitchFamily="2" charset="2"/>
              <a:buNone/>
            </a:pPr>
            <a:r>
              <a:rPr lang="zh-CN" altLang="en-US" sz="1900" b="1" dirty="0">
                <a:solidFill>
                  <a:srgbClr val="0000FF"/>
                </a:solidFill>
                <a:latin typeface="Times New Roman" panose="02020603050405020304" pitchFamily="18" charset="0"/>
                <a:ea typeface="华文楷体" pitchFamily="2" charset="-122"/>
              </a:rPr>
              <a:t>*</a:t>
            </a:r>
            <a:r>
              <a:rPr lang="zh-CN" altLang="en-US" sz="1900" b="1" dirty="0">
                <a:latin typeface="Times New Roman" panose="02020603050405020304" pitchFamily="18" charset="0"/>
                <a:ea typeface="华文楷体" pitchFamily="2" charset="-122"/>
              </a:rPr>
              <a:t>行标识、列标识均从</a:t>
            </a:r>
            <a:r>
              <a:rPr lang="en-US" altLang="zh-CN" sz="1900" b="1" dirty="0">
                <a:solidFill>
                  <a:srgbClr val="0000FF"/>
                </a:solidFill>
                <a:latin typeface="Times New Roman" panose="02020603050405020304" pitchFamily="18" charset="0"/>
                <a:ea typeface="华文楷体" pitchFamily="2" charset="-122"/>
              </a:rPr>
              <a:t>1</a:t>
            </a:r>
            <a:r>
              <a:rPr lang="zh-CN" altLang="en-US" sz="1900" b="1" dirty="0">
                <a:latin typeface="Times New Roman" panose="02020603050405020304" pitchFamily="18" charset="0"/>
                <a:ea typeface="华文楷体" pitchFamily="2" charset="-122"/>
              </a:rPr>
              <a:t>开始；</a:t>
            </a:r>
            <a:endParaRPr lang="zh-CN" altLang="en-US" sz="1900" b="1" dirty="0">
              <a:latin typeface="Times New Roman" panose="02020603050405020304" pitchFamily="18" charset="0"/>
              <a:ea typeface="华文楷体" pitchFamily="2" charset="-122"/>
            </a:endParaRPr>
          </a:p>
          <a:p>
            <a:pPr lvl="2" algn="just" eaLnBrk="1" hangingPunct="1">
              <a:lnSpc>
                <a:spcPct val="90000"/>
              </a:lnSpc>
              <a:spcBef>
                <a:spcPct val="25000"/>
              </a:spcBef>
              <a:buFont typeface="Wingdings" panose="05000000000000000000" pitchFamily="2" charset="2"/>
              <a:buNone/>
            </a:pPr>
            <a:r>
              <a:rPr lang="zh-CN" altLang="en-US" sz="1900" b="1" dirty="0">
                <a:latin typeface="Times New Roman" panose="02020603050405020304" pitchFamily="18" charset="0"/>
                <a:ea typeface="华文楷体" pitchFamily="2" charset="-122"/>
              </a:rPr>
              <a:t>行标识从上到下递增；</a:t>
            </a:r>
            <a:endParaRPr lang="zh-CN" altLang="en-US" sz="1900" b="1" dirty="0">
              <a:latin typeface="Times New Roman" panose="02020603050405020304" pitchFamily="18" charset="0"/>
              <a:ea typeface="华文楷体" pitchFamily="2" charset="-122"/>
            </a:endParaRPr>
          </a:p>
          <a:p>
            <a:pPr lvl="2" algn="just" eaLnBrk="1" hangingPunct="1">
              <a:lnSpc>
                <a:spcPct val="90000"/>
              </a:lnSpc>
              <a:spcBef>
                <a:spcPct val="25000"/>
              </a:spcBef>
              <a:buFont typeface="Wingdings" panose="05000000000000000000" pitchFamily="2" charset="2"/>
              <a:buNone/>
            </a:pPr>
            <a:r>
              <a:rPr lang="zh-CN" altLang="en-US" sz="1900" b="1" dirty="0">
                <a:latin typeface="Times New Roman" panose="02020603050405020304" pitchFamily="18" charset="0"/>
                <a:ea typeface="华文楷体" pitchFamily="2" charset="-122"/>
              </a:rPr>
              <a:t>列标识从左到右递增。</a:t>
            </a:r>
            <a:endParaRPr lang="zh-CN" altLang="en-US" sz="1900" b="1" dirty="0">
              <a:latin typeface="Times New Roman" panose="02020603050405020304" pitchFamily="18" charset="0"/>
              <a:ea typeface="华文楷体" pitchFamily="2" charset="-122"/>
            </a:endParaRPr>
          </a:p>
        </p:txBody>
      </p:sp>
      <p:graphicFrame>
        <p:nvGraphicFramePr>
          <p:cNvPr id="55300" name="Group 4"/>
          <p:cNvGraphicFramePr>
            <a:graphicFrameLocks noGrp="1"/>
          </p:cNvGraphicFramePr>
          <p:nvPr>
            <p:ph sz="half" idx="1"/>
          </p:nvPr>
        </p:nvGraphicFramePr>
        <p:xfrm>
          <a:off x="5940425" y="4005263"/>
          <a:ext cx="2663825" cy="1627188"/>
        </p:xfrm>
        <a:graphic>
          <a:graphicData uri="http://schemas.openxmlformats.org/drawingml/2006/table">
            <a:tbl>
              <a:tblPr/>
              <a:tblGrid>
                <a:gridCol w="533400"/>
                <a:gridCol w="530225"/>
                <a:gridCol w="536575"/>
                <a:gridCol w="530225"/>
                <a:gridCol w="533400"/>
              </a:tblGrid>
              <a:tr h="396875">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1</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solidFill>
                      <a:srgbClr val="42E109"/>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2</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solidFill>
                      <a:schemeClr val="accent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3</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solidFill>
                      <a:schemeClr val="accent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4</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solidFill>
                      <a:schemeClr val="accent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5</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solidFill>
                      <a:schemeClr val="accent1"/>
                    </a:solidFill>
                  </a:tcPr>
                </a:tc>
              </a:tr>
              <a:tr h="409575">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2</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solidFill>
                      <a:schemeClr val="accent2"/>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22</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23</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24</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25</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noFill/>
                  </a:tcPr>
                </a:tc>
              </a:tr>
              <a:tr h="411163">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3</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solidFill>
                      <a:schemeClr val="accent2"/>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32</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33</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34</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solidFill>
                      <a:srgbClr val="0099FF"/>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35</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noFill/>
                  </a:tcPr>
                </a:tc>
              </a:tr>
              <a:tr h="409575">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4</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solidFill>
                      <a:schemeClr val="accent2"/>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42</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43</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44</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rgbClr val="0000FF"/>
                          </a:solidFill>
                          <a:effectLst/>
                          <a:latin typeface="Tahoma" panose="020B0604030504040204" pitchFamily="34" charset="0"/>
                          <a:ea typeface="宋体" panose="02010600030101010101" pitchFamily="2" charset="-122"/>
                        </a:rPr>
                        <a:t>45</a:t>
                      </a:r>
                      <a:endParaRPr kumimoji="0" lang="en-US" altLang="zh-CN" sz="2000" b="0" i="0" u="none" strike="noStrike" cap="none" normalizeH="0" baseline="0">
                        <a:ln>
                          <a:noFill/>
                        </a:ln>
                        <a:solidFill>
                          <a:srgbClr val="0000FF"/>
                        </a:solidFill>
                        <a:effectLst/>
                        <a:latin typeface="Perpetua" pitchFamily="18" charset="0"/>
                        <a:ea typeface="宋体" panose="02010600030101010101" pitchFamily="2" charset="-122"/>
                      </a:endParaRPr>
                    </a:p>
                  </a:txBody>
                  <a:tcPr marT="45738" marB="45738" horzOverflow="overflow">
                    <a:lnL w="12700" cap="flat" cmpd="sng" algn="ctr">
                      <a:solidFill>
                        <a:srgbClr val="3039E8"/>
                      </a:solidFill>
                      <a:prstDash val="sysDashDot"/>
                      <a:round/>
                      <a:headEnd type="none" w="med" len="med"/>
                      <a:tailEnd type="none" w="med" len="med"/>
                    </a:lnL>
                    <a:lnR w="12700" cap="flat" cmpd="sng" algn="ctr">
                      <a:solidFill>
                        <a:srgbClr val="3039E8"/>
                      </a:solidFill>
                      <a:prstDash val="sysDashDot"/>
                      <a:round/>
                      <a:headEnd type="none" w="med" len="med"/>
                      <a:tailEnd type="none" w="med" len="med"/>
                    </a:lnR>
                    <a:lnT w="12700" cap="flat" cmpd="sng" algn="ctr">
                      <a:solidFill>
                        <a:srgbClr val="3039E8"/>
                      </a:solidFill>
                      <a:prstDash val="sysDashDot"/>
                      <a:round/>
                      <a:headEnd type="none" w="med" len="med"/>
                      <a:tailEnd type="none" w="med" len="med"/>
                    </a:lnT>
                    <a:lnB w="12700" cap="flat" cmpd="sng" algn="ctr">
                      <a:solidFill>
                        <a:srgbClr val="3039E8"/>
                      </a:solidFill>
                      <a:prstDash val="sysDashDot"/>
                      <a:round/>
                      <a:headEnd type="none" w="med" len="med"/>
                      <a:tailEnd type="none" w="med" len="med"/>
                    </a:lnB>
                    <a:lnTlToBr>
                      <a:noFill/>
                    </a:lnTlToBr>
                    <a:lnBlToTr>
                      <a:noFill/>
                    </a:lnBlToTr>
                    <a:noFill/>
                  </a:tcPr>
                </a:tc>
              </a:tr>
            </a:tbl>
          </a:graphicData>
        </a:graphic>
      </p:graphicFrame>
      <p:sp>
        <p:nvSpPr>
          <p:cNvPr id="55332" name="日期占位符 4"/>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55333" name="页脚占位符 5"/>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53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55334" name="Text Box 36"/>
          <p:cNvSpPr txBox="1"/>
          <p:nvPr/>
        </p:nvSpPr>
        <p:spPr>
          <a:xfrm>
            <a:off x="5580063" y="5732463"/>
            <a:ext cx="3095625" cy="427037"/>
          </a:xfrm>
          <a:prstGeom prst="rect">
            <a:avLst/>
          </a:prstGeom>
          <a:noFill/>
          <a:ln w="9525">
            <a:noFill/>
          </a:ln>
        </p:spPr>
        <p:txBody>
          <a:bodyPr>
            <a:spAutoFit/>
          </a:bodyPr>
          <a:p>
            <a:pPr eaLnBrk="1" hangingPunct="1">
              <a:spcBef>
                <a:spcPct val="20000"/>
              </a:spcBef>
            </a:pPr>
            <a:r>
              <a:rPr lang="en-US" altLang="zh-CN" sz="2200" dirty="0">
                <a:latin typeface="Tahoma" panose="020B0604030504040204" pitchFamily="34" charset="0"/>
              </a:rPr>
              <a:t>a(3, 4)=34</a:t>
            </a:r>
            <a:r>
              <a:rPr lang="en-US" altLang="zh-CN" sz="2200" dirty="0">
                <a:solidFill>
                  <a:srgbClr val="3039E8"/>
                </a:solidFill>
                <a:latin typeface="Tahoma" panose="020B0604030504040204" pitchFamily="34" charset="0"/>
              </a:rPr>
              <a:t>  </a:t>
            </a:r>
            <a:r>
              <a:rPr lang="en-US" altLang="zh-CN" sz="2200" dirty="0">
                <a:solidFill>
                  <a:srgbClr val="0000FF"/>
                </a:solidFill>
                <a:latin typeface="Tahoma" panose="020B0604030504040204" pitchFamily="34" charset="0"/>
              </a:rPr>
              <a:t>row is first</a:t>
            </a:r>
            <a:endParaRPr lang="en-US" altLang="zh-CN" sz="2200" dirty="0">
              <a:solidFill>
                <a:srgbClr val="0000FF"/>
              </a:solidFill>
              <a:latin typeface="Tahoma" panose="020B0604030504040204" pitchFamily="34" charset="0"/>
            </a:endParaRPr>
          </a:p>
        </p:txBody>
      </p:sp>
      <p:sp>
        <p:nvSpPr>
          <p:cNvPr id="55335" name="Text Box 37"/>
          <p:cNvSpPr txBox="1"/>
          <p:nvPr/>
        </p:nvSpPr>
        <p:spPr>
          <a:xfrm>
            <a:off x="5364163" y="4437063"/>
            <a:ext cx="576262" cy="457200"/>
          </a:xfrm>
          <a:prstGeom prst="rect">
            <a:avLst/>
          </a:prstGeom>
          <a:noFill/>
          <a:ln w="9525">
            <a:noFill/>
          </a:ln>
        </p:spPr>
        <p:txBody>
          <a:bodyPr>
            <a:spAutoFit/>
          </a:bodyPr>
          <a:p>
            <a:pPr eaLnBrk="1" hangingPunct="1">
              <a:spcBef>
                <a:spcPct val="20000"/>
              </a:spcBef>
            </a:pPr>
            <a:r>
              <a:rPr lang="en-US" altLang="zh-CN" sz="2400" dirty="0">
                <a:latin typeface="Tahoma" panose="020B0604030504040204" pitchFamily="34" charset="0"/>
              </a:rPr>
              <a:t>a=</a:t>
            </a:r>
            <a:endParaRPr lang="en-US" altLang="zh-CN" sz="2400" dirty="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9">
                                            <p:txEl>
                                              <p:charRg st="0" end="6"/>
                                            </p:txEl>
                                          </p:spTgt>
                                        </p:tgtEl>
                                        <p:attrNameLst>
                                          <p:attrName>style.visibility</p:attrName>
                                        </p:attrNameLst>
                                      </p:cBhvr>
                                      <p:to>
                                        <p:strVal val="visible"/>
                                      </p:to>
                                    </p:set>
                                    <p:animEffect transition="in" filter="blinds(horizontal)">
                                      <p:cBhvr>
                                        <p:cTn id="7" dur="500"/>
                                        <p:tgtEl>
                                          <p:spTgt spid="55299">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299">
                                            <p:txEl>
                                              <p:charRg st="6" end="51"/>
                                            </p:txEl>
                                          </p:spTgt>
                                        </p:tgtEl>
                                        <p:attrNameLst>
                                          <p:attrName>style.visibility</p:attrName>
                                        </p:attrNameLst>
                                      </p:cBhvr>
                                      <p:to>
                                        <p:strVal val="visible"/>
                                      </p:to>
                                    </p:set>
                                    <p:animEffect transition="in" filter="blinds(horizontal)">
                                      <p:cBhvr>
                                        <p:cTn id="12" dur="500"/>
                                        <p:tgtEl>
                                          <p:spTgt spid="55299">
                                            <p:txEl>
                                              <p:charRg st="6" end="5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299">
                                            <p:txEl>
                                              <p:charRg st="51" end="126"/>
                                            </p:txEl>
                                          </p:spTgt>
                                        </p:tgtEl>
                                        <p:attrNameLst>
                                          <p:attrName>style.visibility</p:attrName>
                                        </p:attrNameLst>
                                      </p:cBhvr>
                                      <p:to>
                                        <p:strVal val="visible"/>
                                      </p:to>
                                    </p:set>
                                    <p:animEffect transition="in" filter="blinds(horizontal)">
                                      <p:cBhvr>
                                        <p:cTn id="17" dur="500"/>
                                        <p:tgtEl>
                                          <p:spTgt spid="55299">
                                            <p:txEl>
                                              <p:charRg st="51" end="12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299">
                                            <p:txEl>
                                              <p:charRg st="126" end="143"/>
                                            </p:txEl>
                                          </p:spTgt>
                                        </p:tgtEl>
                                        <p:attrNameLst>
                                          <p:attrName>style.visibility</p:attrName>
                                        </p:attrNameLst>
                                      </p:cBhvr>
                                      <p:to>
                                        <p:strVal val="visible"/>
                                      </p:to>
                                    </p:set>
                                    <p:animEffect transition="in" filter="blinds(horizontal)">
                                      <p:cBhvr>
                                        <p:cTn id="22" dur="500"/>
                                        <p:tgtEl>
                                          <p:spTgt spid="55299">
                                            <p:txEl>
                                              <p:charRg st="126" end="14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299">
                                            <p:txEl>
                                              <p:charRg st="143" end="154"/>
                                            </p:txEl>
                                          </p:spTgt>
                                        </p:tgtEl>
                                        <p:attrNameLst>
                                          <p:attrName>style.visibility</p:attrName>
                                        </p:attrNameLst>
                                      </p:cBhvr>
                                      <p:to>
                                        <p:strVal val="visible"/>
                                      </p:to>
                                    </p:set>
                                    <p:animEffect transition="in" filter="blinds(horizontal)">
                                      <p:cBhvr>
                                        <p:cTn id="27" dur="500"/>
                                        <p:tgtEl>
                                          <p:spTgt spid="55299">
                                            <p:txEl>
                                              <p:charRg st="143" end="15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5299">
                                            <p:txEl>
                                              <p:charRg st="154" end="169"/>
                                            </p:txEl>
                                          </p:spTgt>
                                        </p:tgtEl>
                                        <p:attrNameLst>
                                          <p:attrName>style.visibility</p:attrName>
                                        </p:attrNameLst>
                                      </p:cBhvr>
                                      <p:to>
                                        <p:strVal val="visible"/>
                                      </p:to>
                                    </p:set>
                                    <p:animEffect transition="in" filter="blinds(horizontal)">
                                      <p:cBhvr>
                                        <p:cTn id="30" dur="500"/>
                                        <p:tgtEl>
                                          <p:spTgt spid="55299">
                                            <p:txEl>
                                              <p:charRg st="154" end="169"/>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55299">
                                            <p:txEl>
                                              <p:charRg st="169" end="180"/>
                                            </p:txEl>
                                          </p:spTgt>
                                        </p:tgtEl>
                                        <p:attrNameLst>
                                          <p:attrName>style.visibility</p:attrName>
                                        </p:attrNameLst>
                                      </p:cBhvr>
                                      <p:to>
                                        <p:strVal val="visible"/>
                                      </p:to>
                                    </p:set>
                                    <p:animEffect transition="in" filter="blinds(horizontal)">
                                      <p:cBhvr>
                                        <p:cTn id="33" dur="500"/>
                                        <p:tgtEl>
                                          <p:spTgt spid="55299">
                                            <p:txEl>
                                              <p:charRg st="169" end="180"/>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55299">
                                            <p:txEl>
                                              <p:charRg st="180" end="191"/>
                                            </p:txEl>
                                          </p:spTgt>
                                        </p:tgtEl>
                                        <p:attrNameLst>
                                          <p:attrName>style.visibility</p:attrName>
                                        </p:attrNameLst>
                                      </p:cBhvr>
                                      <p:to>
                                        <p:strVal val="visible"/>
                                      </p:to>
                                    </p:set>
                                    <p:animEffect transition="in" filter="blinds(horizontal)">
                                      <p:cBhvr>
                                        <p:cTn id="36" dur="500"/>
                                        <p:tgtEl>
                                          <p:spTgt spid="55299">
                                            <p:txEl>
                                              <p:charRg st="180" end="19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5335"/>
                                        </p:tgtEl>
                                        <p:attrNameLst>
                                          <p:attrName>style.visibility</p:attrName>
                                        </p:attrNameLst>
                                      </p:cBhvr>
                                      <p:to>
                                        <p:strVal val="visible"/>
                                      </p:to>
                                    </p:set>
                                    <p:animEffect transition="in" filter="blinds(horizontal)">
                                      <p:cBhvr>
                                        <p:cTn id="41" dur="500"/>
                                        <p:tgtEl>
                                          <p:spTgt spid="55335"/>
                                        </p:tgtEl>
                                      </p:cBhvr>
                                    </p:animEffect>
                                  </p:childTnLst>
                                </p:cTn>
                              </p:par>
                              <p:par>
                                <p:cTn id="42" presetID="3" presetClass="entr" presetSubtype="10" fill="hold" nodeType="withEffect">
                                  <p:stCondLst>
                                    <p:cond delay="0"/>
                                  </p:stCondLst>
                                  <p:childTnLst>
                                    <p:set>
                                      <p:cBhvr>
                                        <p:cTn id="43" dur="1" fill="hold">
                                          <p:stCondLst>
                                            <p:cond delay="0"/>
                                          </p:stCondLst>
                                        </p:cTn>
                                        <p:tgtEl>
                                          <p:spTgt spid="55300"/>
                                        </p:tgtEl>
                                        <p:attrNameLst>
                                          <p:attrName>style.visibility</p:attrName>
                                        </p:attrNameLst>
                                      </p:cBhvr>
                                      <p:to>
                                        <p:strVal val="visible"/>
                                      </p:to>
                                    </p:set>
                                    <p:animEffect transition="in" filter="blinds(horizontal)">
                                      <p:cBhvr>
                                        <p:cTn id="44" dur="500"/>
                                        <p:tgtEl>
                                          <p:spTgt spid="5530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55334"/>
                                        </p:tgtEl>
                                        <p:attrNameLst>
                                          <p:attrName>style.visibility</p:attrName>
                                        </p:attrNameLst>
                                      </p:cBhvr>
                                      <p:to>
                                        <p:strVal val="visible"/>
                                      </p:to>
                                    </p:set>
                                    <p:animEffect transition="in" filter="blinds(horizontal)">
                                      <p:cBhvr>
                                        <p:cTn id="49" dur="500"/>
                                        <p:tgtEl>
                                          <p:spTgt spid="55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34" grpId="0"/>
      <p:bldP spid="5533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3"/>
          <p:cNvSpPr>
            <a:spLocks noGrp="1"/>
          </p:cNvSpPr>
          <p:nvPr>
            <p:ph type="title" idx="4294967295"/>
          </p:nvPr>
        </p:nvSpPr>
        <p:spPr>
          <a:xfrm>
            <a:off x="1079500" y="260350"/>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4.1 数组(array)的概念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5632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56324"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54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56325" name="Rectangle 2"/>
          <p:cNvSpPr>
            <a:spLocks noGrp="1"/>
          </p:cNvSpPr>
          <p:nvPr>
            <p:ph sz="quarter" idx="1"/>
          </p:nvPr>
        </p:nvSpPr>
        <p:spPr>
          <a:xfrm>
            <a:off x="1182688" y="1341438"/>
            <a:ext cx="7205662"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spcBef>
                <a:spcPct val="55000"/>
              </a:spcBef>
            </a:pPr>
            <a:r>
              <a:rPr lang="zh-CN" altLang="en-US" sz="2600" b="1" dirty="0">
                <a:solidFill>
                  <a:srgbClr val="0000FF"/>
                </a:solidFill>
                <a:latin typeface="Times New Roman" panose="02020603050405020304" pitchFamily="18" charset="0"/>
                <a:ea typeface="华文楷体" pitchFamily="2" charset="-122"/>
              </a:rPr>
              <a:t>数组的分类</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spcBef>
                <a:spcPct val="55000"/>
              </a:spcBef>
            </a:pPr>
            <a:r>
              <a:rPr lang="zh-CN" altLang="en-US" sz="2400" b="1" dirty="0">
                <a:solidFill>
                  <a:srgbClr val="0000FF"/>
                </a:solidFill>
                <a:latin typeface="Times New Roman" panose="02020603050405020304" pitchFamily="18" charset="0"/>
                <a:ea typeface="华文楷体" pitchFamily="2" charset="-122"/>
              </a:rPr>
              <a:t>一维数组，</a:t>
            </a:r>
            <a:r>
              <a:rPr lang="zh-CN" altLang="en-US" sz="2400" b="1" dirty="0">
                <a:latin typeface="Times New Roman" panose="02020603050405020304" pitchFamily="18" charset="0"/>
                <a:ea typeface="华文楷体" pitchFamily="2" charset="-122"/>
              </a:rPr>
              <a:t>也称为向量</a:t>
            </a:r>
            <a:r>
              <a:rPr lang="en-US" altLang="zh-CN" sz="2400" b="1" dirty="0">
                <a:latin typeface="Times New Roman" panose="02020603050405020304" pitchFamily="18" charset="0"/>
                <a:ea typeface="华文楷体" pitchFamily="2" charset="-122"/>
              </a:rPr>
              <a:t>(vector) </a:t>
            </a:r>
            <a:r>
              <a:rPr lang="zh-CN" altLang="en-US" sz="2400" b="1" dirty="0">
                <a:latin typeface="Times New Roman" panose="02020603050405020304" pitchFamily="18" charset="0"/>
                <a:ea typeface="华文楷体" pitchFamily="2" charset="-122"/>
              </a:rPr>
              <a:t>。</a:t>
            </a:r>
            <a:endParaRPr lang="zh-CN" altLang="en-US" sz="2400" b="1" dirty="0">
              <a:latin typeface="Times New Roman" panose="02020603050405020304" pitchFamily="18" charset="0"/>
              <a:ea typeface="华文楷体" pitchFamily="2" charset="-122"/>
            </a:endParaRPr>
          </a:p>
          <a:p>
            <a:pPr lvl="2" algn="just" eaLnBrk="1" hangingPunct="1"/>
            <a:r>
              <a:rPr lang="zh-CN" altLang="en-US" sz="2000" b="1" dirty="0">
                <a:latin typeface="Times New Roman" panose="02020603050405020304" pitchFamily="18" charset="0"/>
                <a:ea typeface="华文楷体" pitchFamily="2" charset="-122"/>
              </a:rPr>
              <a:t>行向量</a:t>
            </a:r>
            <a:r>
              <a:rPr lang="en-US" altLang="zh-CN" sz="2000" b="1" dirty="0">
                <a:latin typeface="Times New Roman" panose="02020603050405020304" pitchFamily="18" charset="0"/>
                <a:ea typeface="华文楷体" pitchFamily="2" charset="-122"/>
              </a:rPr>
              <a:t>(row vector)</a:t>
            </a:r>
            <a:r>
              <a:rPr lang="zh-CN" altLang="en-US" sz="2000" b="1" dirty="0">
                <a:latin typeface="Times New Roman" panose="02020603050405020304" pitchFamily="18" charset="0"/>
                <a:ea typeface="华文楷体" pitchFamily="2" charset="-122"/>
              </a:rPr>
              <a:t>、列向量</a:t>
            </a:r>
            <a:r>
              <a:rPr lang="en-US" altLang="zh-CN" sz="2000" b="1" dirty="0">
                <a:latin typeface="Times New Roman" panose="02020603050405020304" pitchFamily="18" charset="0"/>
                <a:ea typeface="华文楷体" pitchFamily="2" charset="-122"/>
              </a:rPr>
              <a:t>(column vector)</a:t>
            </a:r>
            <a:r>
              <a:rPr lang="zh-CN" altLang="en-US" sz="2000" b="1" dirty="0">
                <a:latin typeface="Times New Roman" panose="02020603050405020304" pitchFamily="18" charset="0"/>
                <a:ea typeface="华文楷体" pitchFamily="2" charset="-122"/>
              </a:rPr>
              <a:t>。</a:t>
            </a:r>
            <a:endParaRPr lang="zh-CN" altLang="en-US" sz="2000" b="1" dirty="0">
              <a:latin typeface="Times New Roman" panose="02020603050405020304" pitchFamily="18" charset="0"/>
              <a:ea typeface="华文楷体" pitchFamily="2" charset="-122"/>
            </a:endParaRPr>
          </a:p>
          <a:p>
            <a:pPr lvl="1" algn="just" eaLnBrk="1" hangingPunct="1">
              <a:spcBef>
                <a:spcPct val="55000"/>
              </a:spcBef>
            </a:pPr>
            <a:r>
              <a:rPr lang="zh-CN" altLang="en-US" sz="2400" b="1" dirty="0">
                <a:solidFill>
                  <a:srgbClr val="0000FF"/>
                </a:solidFill>
                <a:latin typeface="Times New Roman" panose="02020603050405020304" pitchFamily="18" charset="0"/>
                <a:ea typeface="华文楷体" pitchFamily="2" charset="-122"/>
              </a:rPr>
              <a:t>二维数组</a:t>
            </a:r>
            <a:r>
              <a:rPr lang="en-US" altLang="zh-CN" sz="2400" b="1" dirty="0">
                <a:latin typeface="Times New Roman" panose="02020603050405020304" pitchFamily="18" charset="0"/>
                <a:ea typeface="华文楷体" pitchFamily="2" charset="-122"/>
              </a:rPr>
              <a:t>(</a:t>
            </a:r>
            <a:r>
              <a:rPr lang="zh-CN" altLang="en-US" sz="2400" b="1" dirty="0">
                <a:latin typeface="Times New Roman" panose="02020603050405020304" pitchFamily="18" charset="0"/>
                <a:ea typeface="华文楷体" pitchFamily="2" charset="-122"/>
              </a:rPr>
              <a:t>矩阵</a:t>
            </a:r>
            <a:r>
              <a:rPr lang="en-US" altLang="zh-CN" sz="2400" b="1" dirty="0">
                <a:latin typeface="Times New Roman" panose="02020603050405020304" pitchFamily="18" charset="0"/>
                <a:ea typeface="华文楷体" pitchFamily="2" charset="-122"/>
              </a:rPr>
              <a:t>matrix)</a:t>
            </a:r>
            <a:r>
              <a:rPr lang="zh-CN" altLang="en-US" sz="2400" b="1" dirty="0">
                <a:latin typeface="Times New Roman" panose="02020603050405020304" pitchFamily="18" charset="0"/>
                <a:ea typeface="华文楷体" pitchFamily="2" charset="-122"/>
              </a:rPr>
              <a:t>。</a:t>
            </a:r>
            <a:endParaRPr lang="zh-CN" altLang="en-US" sz="2400" b="1" dirty="0">
              <a:latin typeface="Times New Roman" panose="02020603050405020304" pitchFamily="18" charset="0"/>
              <a:ea typeface="华文楷体" pitchFamily="2" charset="-122"/>
            </a:endParaRPr>
          </a:p>
          <a:p>
            <a:pPr lvl="1" algn="just" eaLnBrk="1" hangingPunct="1">
              <a:spcBef>
                <a:spcPct val="55000"/>
              </a:spcBef>
            </a:pPr>
            <a:r>
              <a:rPr lang="zh-CN" altLang="en-US" sz="2400" b="1" dirty="0">
                <a:solidFill>
                  <a:srgbClr val="0000FF"/>
                </a:solidFill>
                <a:latin typeface="Times New Roman" panose="02020603050405020304" pitchFamily="18" charset="0"/>
                <a:ea typeface="华文楷体" pitchFamily="2" charset="-122"/>
              </a:rPr>
              <a:t>多维数组。</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spcBef>
                <a:spcPct val="55000"/>
              </a:spcBef>
              <a:buNone/>
            </a:pPr>
            <a:endParaRPr lang="zh-CN" altLang="en-US" b="1" dirty="0">
              <a:solidFill>
                <a:srgbClr val="0000FF"/>
              </a:solidFill>
              <a:latin typeface="Times New Roman" panose="02020603050405020304" pitchFamily="18" charset="0"/>
              <a:ea typeface="华文楷体" pitchFamily="2" charset="-122"/>
            </a:endParaRPr>
          </a:p>
          <a:p>
            <a:pPr lvl="0" algn="just" eaLnBrk="1" hangingPunct="1">
              <a:spcBef>
                <a:spcPct val="50000"/>
              </a:spcBef>
              <a:buNone/>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有效矩阵：</a:t>
            </a:r>
            <a:r>
              <a:rPr lang="zh-CN" altLang="en-US" sz="2600" b="1" dirty="0">
                <a:latin typeface="Times New Roman" panose="02020603050405020304" pitchFamily="18" charset="0"/>
                <a:ea typeface="华文楷体" pitchFamily="2" charset="-122"/>
                <a:sym typeface="Arial" panose="020B0604020202020204" pitchFamily="34" charset="0"/>
              </a:rPr>
              <a:t>每行元素的个数必须相同，每列元素的个数也必须相同。</a:t>
            </a:r>
            <a:endParaRPr lang="zh-CN" altLang="en-US" sz="26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5">
                                            <p:txEl>
                                              <p:charRg st="0" end="6"/>
                                            </p:txEl>
                                          </p:spTgt>
                                        </p:tgtEl>
                                        <p:attrNameLst>
                                          <p:attrName>style.visibility</p:attrName>
                                        </p:attrNameLst>
                                      </p:cBhvr>
                                      <p:to>
                                        <p:strVal val="visible"/>
                                      </p:to>
                                    </p:set>
                                    <p:animEffect transition="in" filter="blinds(horizontal)">
                                      <p:cBhvr>
                                        <p:cTn id="7" dur="500"/>
                                        <p:tgtEl>
                                          <p:spTgt spid="56325">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5">
                                            <p:txEl>
                                              <p:charRg st="6" end="27"/>
                                            </p:txEl>
                                          </p:spTgt>
                                        </p:tgtEl>
                                        <p:attrNameLst>
                                          <p:attrName>style.visibility</p:attrName>
                                        </p:attrNameLst>
                                      </p:cBhvr>
                                      <p:to>
                                        <p:strVal val="visible"/>
                                      </p:to>
                                    </p:set>
                                    <p:animEffect transition="in" filter="blinds(horizontal)">
                                      <p:cBhvr>
                                        <p:cTn id="12" dur="500"/>
                                        <p:tgtEl>
                                          <p:spTgt spid="56325">
                                            <p:txEl>
                                              <p:charRg st="6" end="27"/>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6325">
                                            <p:txEl>
                                              <p:charRg st="27" end="63"/>
                                            </p:txEl>
                                          </p:spTgt>
                                        </p:tgtEl>
                                        <p:attrNameLst>
                                          <p:attrName>style.visibility</p:attrName>
                                        </p:attrNameLst>
                                      </p:cBhvr>
                                      <p:to>
                                        <p:strVal val="visible"/>
                                      </p:to>
                                    </p:set>
                                    <p:animEffect transition="in" filter="blinds(horizontal)">
                                      <p:cBhvr>
                                        <p:cTn id="15" dur="500"/>
                                        <p:tgtEl>
                                          <p:spTgt spid="56325">
                                            <p:txEl>
                                              <p:charRg st="27" end="6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6325">
                                            <p:txEl>
                                              <p:charRg st="63" end="79"/>
                                            </p:txEl>
                                          </p:spTgt>
                                        </p:tgtEl>
                                        <p:attrNameLst>
                                          <p:attrName>style.visibility</p:attrName>
                                        </p:attrNameLst>
                                      </p:cBhvr>
                                      <p:to>
                                        <p:strVal val="visible"/>
                                      </p:to>
                                    </p:set>
                                    <p:animEffect transition="in" filter="blinds(horizontal)">
                                      <p:cBhvr>
                                        <p:cTn id="20" dur="500"/>
                                        <p:tgtEl>
                                          <p:spTgt spid="56325">
                                            <p:txEl>
                                              <p:charRg st="63" end="7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6325">
                                            <p:txEl>
                                              <p:charRg st="79" end="85"/>
                                            </p:txEl>
                                          </p:spTgt>
                                        </p:tgtEl>
                                        <p:attrNameLst>
                                          <p:attrName>style.visibility</p:attrName>
                                        </p:attrNameLst>
                                      </p:cBhvr>
                                      <p:to>
                                        <p:strVal val="visible"/>
                                      </p:to>
                                    </p:set>
                                    <p:animEffect transition="in" filter="blinds(horizontal)">
                                      <p:cBhvr>
                                        <p:cTn id="25" dur="500"/>
                                        <p:tgtEl>
                                          <p:spTgt spid="56325">
                                            <p:txEl>
                                              <p:charRg st="79" end="8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6325">
                                            <p:txEl>
                                              <p:charRg st="86" end="117"/>
                                            </p:txEl>
                                          </p:spTgt>
                                        </p:tgtEl>
                                        <p:attrNameLst>
                                          <p:attrName>style.visibility</p:attrName>
                                        </p:attrNameLst>
                                      </p:cBhvr>
                                      <p:to>
                                        <p:strVal val="visible"/>
                                      </p:to>
                                    </p:set>
                                    <p:animEffect transition="in" filter="blinds(horizontal)">
                                      <p:cBhvr>
                                        <p:cTn id="30" dur="500"/>
                                        <p:tgtEl>
                                          <p:spTgt spid="56325">
                                            <p:txEl>
                                              <p:charRg st="86" end="1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ph type="title" idx="4294967295"/>
          </p:nvPr>
        </p:nvSpPr>
        <p:spPr>
          <a:xfrm>
            <a:off x="1079500" y="260350"/>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4.1 数组(array)的概念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5734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57348" name="页脚占位符 4"/>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55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57349" name="Picture 3"/>
          <p:cNvPicPr>
            <a:picLocks noGrp="1" noChangeAspect="1"/>
          </p:cNvPicPr>
          <p:nvPr>
            <p:ph sz="quarter" idx="1"/>
          </p:nvPr>
        </p:nvPicPr>
        <p:blipFill>
          <a:blip r:embed="rId1"/>
          <a:srcRect l="18526" t="28529" r="27737" b="21869"/>
          <a:stretch>
            <a:fillRect/>
          </a:stretch>
        </p:blipFill>
        <p:spPr>
          <a:xfrm>
            <a:off x="1547813" y="1412875"/>
            <a:ext cx="6119812" cy="3482975"/>
          </a:xfrm>
          <a:ln/>
        </p:spPr>
      </p:pic>
      <p:sp>
        <p:nvSpPr>
          <p:cNvPr id="57350" name="Text Box 4"/>
          <p:cNvSpPr txBox="1"/>
          <p:nvPr/>
        </p:nvSpPr>
        <p:spPr>
          <a:xfrm>
            <a:off x="7596188" y="3141663"/>
            <a:ext cx="1368425" cy="457200"/>
          </a:xfrm>
          <a:prstGeom prst="rect">
            <a:avLst/>
          </a:prstGeom>
          <a:noFill/>
          <a:ln w="9525">
            <a:noFill/>
          </a:ln>
        </p:spPr>
        <p:txBody>
          <a:bodyPr>
            <a:spAutoFit/>
          </a:bodyPr>
          <a:p>
            <a:pPr eaLnBrk="1" hangingPunct="1">
              <a:spcBef>
                <a:spcPct val="20000"/>
              </a:spcBef>
            </a:pPr>
            <a:r>
              <a:rPr lang="zh-CN" altLang="en-US" sz="2400" b="1" dirty="0">
                <a:latin typeface="Tahoma" panose="020B0604030504040204" pitchFamily="34" charset="0"/>
                <a:ea typeface="楷体_GB2312" pitchFamily="1" charset="-122"/>
              </a:rPr>
              <a:t>行向量</a:t>
            </a:r>
            <a:endParaRPr lang="zh-CN" altLang="en-US" sz="2400" b="1" dirty="0">
              <a:latin typeface="Tahoma" panose="020B0604030504040204" pitchFamily="34" charset="0"/>
              <a:ea typeface="楷体_GB2312" pitchFamily="1" charset="-122"/>
            </a:endParaRPr>
          </a:p>
        </p:txBody>
      </p:sp>
      <p:sp>
        <p:nvSpPr>
          <p:cNvPr id="57351" name="Text Box 5"/>
          <p:cNvSpPr txBox="1"/>
          <p:nvPr/>
        </p:nvSpPr>
        <p:spPr>
          <a:xfrm>
            <a:off x="7596188" y="4005263"/>
            <a:ext cx="1296987" cy="457200"/>
          </a:xfrm>
          <a:prstGeom prst="rect">
            <a:avLst/>
          </a:prstGeom>
          <a:noFill/>
          <a:ln w="9525">
            <a:noFill/>
          </a:ln>
        </p:spPr>
        <p:txBody>
          <a:bodyPr>
            <a:spAutoFit/>
          </a:bodyPr>
          <a:p>
            <a:pPr eaLnBrk="1" hangingPunct="1">
              <a:spcBef>
                <a:spcPct val="20000"/>
              </a:spcBef>
            </a:pPr>
            <a:r>
              <a:rPr lang="zh-CN" altLang="en-US" sz="2400" b="1" dirty="0">
                <a:latin typeface="Tahoma" panose="020B0604030504040204" pitchFamily="34" charset="0"/>
                <a:ea typeface="楷体_GB2312" pitchFamily="1" charset="-122"/>
              </a:rPr>
              <a:t>列向量</a:t>
            </a:r>
            <a:endParaRPr lang="zh-CN" altLang="en-US" sz="2400" b="1" dirty="0">
              <a:latin typeface="Tahoma" panose="020B0604030504040204" pitchFamily="34" charset="0"/>
              <a:ea typeface="楷体_GB2312" pitchFamily="1" charset="-122"/>
            </a:endParaRPr>
          </a:p>
        </p:txBody>
      </p:sp>
      <p:sp>
        <p:nvSpPr>
          <p:cNvPr id="57352" name="Text Box 6"/>
          <p:cNvSpPr txBox="1"/>
          <p:nvPr/>
        </p:nvSpPr>
        <p:spPr>
          <a:xfrm>
            <a:off x="1692275" y="5300663"/>
            <a:ext cx="1568450" cy="457200"/>
          </a:xfrm>
          <a:prstGeom prst="rect">
            <a:avLst/>
          </a:prstGeom>
          <a:noFill/>
          <a:ln w="9525">
            <a:noFill/>
          </a:ln>
        </p:spPr>
        <p:txBody>
          <a:bodyPr wrap="none">
            <a:spAutoFit/>
          </a:bodyPr>
          <a:p>
            <a:pPr eaLnBrk="1" hangingPunct="1">
              <a:spcBef>
                <a:spcPct val="20000"/>
              </a:spcBef>
            </a:pPr>
            <a:r>
              <a:rPr lang="en-US" altLang="zh-CN" sz="2400" b="1" dirty="0">
                <a:latin typeface="Tahoma" panose="020B0604030504040204" pitchFamily="34" charset="0"/>
                <a:ea typeface="楷体_GB2312" pitchFamily="1" charset="-122"/>
              </a:rPr>
              <a:t>a(2,1)=3</a:t>
            </a:r>
            <a:endParaRPr lang="en-US" altLang="zh-CN" sz="2400" b="1" dirty="0">
              <a:latin typeface="Tahoma" panose="020B0604030504040204" pitchFamily="34" charset="0"/>
              <a:ea typeface="楷体_GB2312" pitchFamily="1" charset="-122"/>
            </a:endParaRPr>
          </a:p>
        </p:txBody>
      </p:sp>
      <p:sp>
        <p:nvSpPr>
          <p:cNvPr id="57353" name="Text Box 7"/>
          <p:cNvSpPr txBox="1"/>
          <p:nvPr/>
        </p:nvSpPr>
        <p:spPr>
          <a:xfrm>
            <a:off x="3635375" y="5300663"/>
            <a:ext cx="1568450" cy="457200"/>
          </a:xfrm>
          <a:prstGeom prst="rect">
            <a:avLst/>
          </a:prstGeom>
          <a:noFill/>
          <a:ln w="9525">
            <a:noFill/>
          </a:ln>
        </p:spPr>
        <p:txBody>
          <a:bodyPr wrap="none">
            <a:spAutoFit/>
          </a:bodyPr>
          <a:p>
            <a:pPr eaLnBrk="1" hangingPunct="1">
              <a:spcBef>
                <a:spcPct val="20000"/>
              </a:spcBef>
            </a:pPr>
            <a:r>
              <a:rPr lang="en-US" altLang="zh-CN" sz="2400" b="1" dirty="0">
                <a:latin typeface="Tahoma" panose="020B0604030504040204" pitchFamily="34" charset="0"/>
                <a:ea typeface="楷体_GB2312" pitchFamily="1" charset="-122"/>
              </a:rPr>
              <a:t>a(1,2)=2</a:t>
            </a:r>
            <a:endParaRPr lang="en-US" altLang="zh-CN" sz="2400" b="1" dirty="0">
              <a:latin typeface="Tahoma" panose="020B0604030504040204" pitchFamily="34" charset="0"/>
              <a:ea typeface="楷体_GB2312" pitchFamily="1" charset="-122"/>
            </a:endParaRPr>
          </a:p>
        </p:txBody>
      </p:sp>
      <p:sp>
        <p:nvSpPr>
          <p:cNvPr id="57354" name="Text Box 8"/>
          <p:cNvSpPr txBox="1"/>
          <p:nvPr/>
        </p:nvSpPr>
        <p:spPr>
          <a:xfrm>
            <a:off x="5508625" y="5300663"/>
            <a:ext cx="1289050" cy="457200"/>
          </a:xfrm>
          <a:prstGeom prst="rect">
            <a:avLst/>
          </a:prstGeom>
          <a:noFill/>
          <a:ln w="9525">
            <a:noFill/>
          </a:ln>
        </p:spPr>
        <p:txBody>
          <a:bodyPr wrap="none">
            <a:spAutoFit/>
          </a:bodyPr>
          <a:p>
            <a:pPr eaLnBrk="1" hangingPunct="1">
              <a:spcBef>
                <a:spcPct val="20000"/>
              </a:spcBef>
            </a:pPr>
            <a:r>
              <a:rPr lang="en-US" altLang="zh-CN" sz="2400" b="1" dirty="0">
                <a:latin typeface="Tahoma" panose="020B0604030504040204" pitchFamily="34" charset="0"/>
                <a:ea typeface="楷体_GB2312" pitchFamily="1" charset="-122"/>
              </a:rPr>
              <a:t>b(3)=3</a:t>
            </a:r>
            <a:endParaRPr lang="en-US" altLang="zh-CN" sz="2400" b="1" dirty="0">
              <a:latin typeface="Tahoma" panose="020B0604030504040204" pitchFamily="34" charset="0"/>
              <a:ea typeface="楷体_GB2312" pitchFamily="1" charset="-122"/>
            </a:endParaRPr>
          </a:p>
        </p:txBody>
      </p:sp>
      <p:sp>
        <p:nvSpPr>
          <p:cNvPr id="57355" name="Text Box 9"/>
          <p:cNvSpPr txBox="1"/>
          <p:nvPr/>
        </p:nvSpPr>
        <p:spPr>
          <a:xfrm>
            <a:off x="7092950" y="5300663"/>
            <a:ext cx="1257300" cy="457200"/>
          </a:xfrm>
          <a:prstGeom prst="rect">
            <a:avLst/>
          </a:prstGeom>
          <a:noFill/>
          <a:ln w="9525">
            <a:noFill/>
          </a:ln>
        </p:spPr>
        <p:txBody>
          <a:bodyPr wrap="none">
            <a:spAutoFit/>
          </a:bodyPr>
          <a:p>
            <a:pPr eaLnBrk="1" hangingPunct="1">
              <a:spcBef>
                <a:spcPct val="20000"/>
              </a:spcBef>
            </a:pPr>
            <a:r>
              <a:rPr lang="en-US" altLang="zh-CN" sz="2400" b="1" dirty="0">
                <a:latin typeface="Tahoma" panose="020B0604030504040204" pitchFamily="34" charset="0"/>
                <a:ea typeface="楷体_GB2312" pitchFamily="1" charset="-122"/>
              </a:rPr>
              <a:t>c(2)=2</a:t>
            </a:r>
            <a:endParaRPr lang="en-US" altLang="zh-CN" sz="2400" b="1" dirty="0">
              <a:latin typeface="Tahoma" panose="020B0604030504040204" pitchFamily="34"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3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3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p:bldP spid="57351" grpId="0"/>
      <p:bldP spid="57352" grpId="0"/>
      <p:bldP spid="57353" grpId="0"/>
      <p:bldP spid="57354" grpId="0"/>
      <p:bldP spid="5735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a:spLocks noGrp="1"/>
          </p:cNvSpPr>
          <p:nvPr>
            <p:ph type="title" idx="4294967295"/>
          </p:nvPr>
        </p:nvSpPr>
        <p:spPr>
          <a:xfrm>
            <a:off x="1079500" y="333375"/>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4.2 创建一维数组变量</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5837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58372" name="页脚占位符 4"/>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56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5837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zh-CN" altLang="en-US" sz="2600" b="1" dirty="0">
                <a:solidFill>
                  <a:srgbClr val="0000FF"/>
                </a:solidFill>
                <a:latin typeface="Times New Roman" panose="02020603050405020304" pitchFamily="18" charset="0"/>
                <a:ea typeface="华文楷体" pitchFamily="2" charset="-122"/>
              </a:rPr>
              <a:t>第一种方法：使用方括号“</a:t>
            </a:r>
            <a:r>
              <a:rPr lang="en-US" altLang="zh-CN" sz="2600" b="1" dirty="0">
                <a:solidFill>
                  <a:srgbClr val="0000FF"/>
                </a:solidFill>
                <a:latin typeface="Times New Roman" panose="02020603050405020304" pitchFamily="18" charset="0"/>
                <a:ea typeface="华文楷体" pitchFamily="2" charset="-122"/>
              </a:rPr>
              <a:t>[ ]”</a:t>
            </a:r>
            <a:r>
              <a:rPr lang="zh-CN" altLang="en-US" sz="2600" b="1" dirty="0">
                <a:solidFill>
                  <a:srgbClr val="0000FF"/>
                </a:solidFill>
                <a:latin typeface="Times New Roman" panose="02020603050405020304" pitchFamily="18" charset="0"/>
                <a:ea typeface="华文楷体" pitchFamily="2" charset="-122"/>
              </a:rPr>
              <a:t>操作符</a:t>
            </a:r>
            <a:endParaRPr lang="zh-CN" altLang="en-US" sz="2600" b="1" dirty="0">
              <a:solidFill>
                <a:srgbClr val="0000FF"/>
              </a:solidFill>
              <a:latin typeface="Times New Roman" panose="02020603050405020304" pitchFamily="18" charset="0"/>
              <a:ea typeface="华文楷体" pitchFamily="2" charset="-122"/>
            </a:endParaRPr>
          </a:p>
          <a:p>
            <a:pPr lvl="0" algn="just" eaLnBrk="1" hangingPunct="1">
              <a:lnSpc>
                <a:spcPct val="90000"/>
              </a:lnSpc>
              <a:buNone/>
            </a:pPr>
            <a:r>
              <a:rPr lang="zh-CN" altLang="en-US" sz="2400" b="1" dirty="0">
                <a:solidFill>
                  <a:srgbClr val="0000FF"/>
                </a:solidFill>
                <a:latin typeface="Times New Roman" panose="02020603050405020304" pitchFamily="18" charset="0"/>
                <a:ea typeface="华文楷体" pitchFamily="2" charset="-122"/>
              </a:rPr>
              <a:t>  </a:t>
            </a: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4.2-1】</a:t>
            </a:r>
            <a:r>
              <a:rPr lang="zh-CN" altLang="en-US" sz="2400" b="1" dirty="0">
                <a:solidFill>
                  <a:srgbClr val="0000FF"/>
                </a:solidFill>
                <a:latin typeface="Times New Roman" panose="02020603050405020304" pitchFamily="18" charset="0"/>
                <a:ea typeface="华文楷体" pitchFamily="2" charset="-122"/>
              </a:rPr>
              <a:t>创建数组</a:t>
            </a: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行向量</a:t>
            </a:r>
            <a:r>
              <a:rPr lang="en-US" altLang="zh-CN" sz="2400" b="1" dirty="0">
                <a:solidFill>
                  <a:srgbClr val="0000FF"/>
                </a:solidFill>
                <a:latin typeface="Times New Roman" panose="02020603050405020304" pitchFamily="18" charset="0"/>
                <a:ea typeface="华文楷体" pitchFamily="2" charset="-122"/>
              </a:rPr>
              <a:t>)a=[1 3 pi 3+5i] </a:t>
            </a:r>
            <a:endParaRPr lang="en-US" altLang="zh-CN" sz="2400" b="1" dirty="0">
              <a:solidFill>
                <a:srgbClr val="0000FF"/>
              </a:solidFill>
              <a:latin typeface="Times New Roman" panose="02020603050405020304" pitchFamily="18" charset="0"/>
              <a:ea typeface="华文楷体" pitchFamily="2" charset="-122"/>
            </a:endParaRPr>
          </a:p>
          <a:p>
            <a:pPr lvl="1" algn="just" eaLnBrk="1" hangingPunct="1">
              <a:lnSpc>
                <a:spcPct val="90000"/>
              </a:lnSpc>
              <a:spcBef>
                <a:spcPct val="45000"/>
              </a:spcBef>
              <a:buFont typeface="Wingdings" panose="05000000000000000000" pitchFamily="2" charset="2"/>
              <a:buNone/>
            </a:pPr>
            <a:r>
              <a:rPr lang="en-US" altLang="zh-CN" sz="2400" b="1" dirty="0">
                <a:latin typeface="Times New Roman" panose="02020603050405020304" pitchFamily="18" charset="0"/>
                <a:ea typeface="华文楷体" pitchFamily="2" charset="-122"/>
              </a:rPr>
              <a:t>&gt;&gt;a=[1 3 pi 3+5*i]  %or a=[1, 3, pi, 3+5*i] </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a= 1.0000      3.0000      3.1416       3.0000 + 5.0000i</a:t>
            </a:r>
            <a:endParaRPr lang="en-US" altLang="zh-CN" sz="2400" b="1" dirty="0">
              <a:latin typeface="Times New Roman" panose="02020603050405020304" pitchFamily="18" charset="0"/>
              <a:ea typeface="华文楷体" pitchFamily="2" charset="-122"/>
            </a:endParaRPr>
          </a:p>
          <a:p>
            <a:pPr lvl="1" algn="just" eaLnBrk="1" hangingPunct="1">
              <a:lnSpc>
                <a:spcPct val="90000"/>
              </a:lnSpc>
              <a:spcBef>
                <a:spcPct val="50000"/>
              </a:spcBef>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所有的向量元素必须在操作符“</a:t>
            </a:r>
            <a:r>
              <a:rPr lang="en-US" altLang="zh-CN" sz="2400" b="1" dirty="0">
                <a:latin typeface="Times New Roman" panose="02020603050405020304" pitchFamily="18" charset="0"/>
                <a:ea typeface="华文楷体" pitchFamily="2" charset="-122"/>
                <a:sym typeface="Arial" panose="020B0604020202020204" pitchFamily="34" charset="0"/>
              </a:rPr>
              <a:t>[ ]”</a:t>
            </a:r>
            <a:r>
              <a:rPr lang="zh-CN" altLang="en-US" sz="2400" b="1" dirty="0">
                <a:latin typeface="Times New Roman" panose="02020603050405020304" pitchFamily="18" charset="0"/>
                <a:ea typeface="华文楷体" pitchFamily="2" charset="-122"/>
                <a:sym typeface="Arial" panose="020B0604020202020204" pitchFamily="34" charset="0"/>
              </a:rPr>
              <a:t>之内；</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1"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向量元素间用空格或英文的逗点“</a:t>
            </a:r>
            <a:r>
              <a:rPr lang="en-US" altLang="zh-CN" sz="2400" b="1" dirty="0">
                <a:latin typeface="Times New Roman" panose="02020603050405020304" pitchFamily="18" charset="0"/>
                <a:ea typeface="华文楷体" pitchFamily="2" charset="-122"/>
                <a:sym typeface="Arial" panose="020B0604020202020204" pitchFamily="34" charset="0"/>
              </a:rPr>
              <a:t>,”</a:t>
            </a:r>
            <a:r>
              <a:rPr lang="zh-CN" altLang="en-US" sz="2400" b="1" dirty="0">
                <a:latin typeface="Times New Roman" panose="02020603050405020304" pitchFamily="18" charset="0"/>
                <a:ea typeface="华文楷体" pitchFamily="2" charset="-122"/>
                <a:sym typeface="Arial" panose="020B0604020202020204" pitchFamily="34" charset="0"/>
              </a:rPr>
              <a:t>分开。</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90000"/>
              </a:lnSpc>
              <a:buFont typeface="Wingdings 2" pitchFamily="18" charset="2"/>
              <a:buChar char=""/>
            </a:pPr>
            <a:r>
              <a:rPr lang="zh-CN" altLang="en-US" sz="2600" b="1" dirty="0">
                <a:solidFill>
                  <a:srgbClr val="0000FF"/>
                </a:solidFill>
                <a:latin typeface="Times New Roman" panose="02020603050405020304" pitchFamily="18" charset="0"/>
                <a:ea typeface="华文楷体" pitchFamily="2" charset="-122"/>
              </a:rPr>
              <a:t>第二种方法：使用冒号“</a:t>
            </a:r>
            <a:r>
              <a:rPr lang="en-US" altLang="zh-CN" sz="2600" b="1" dirty="0">
                <a:solidFill>
                  <a:srgbClr val="0000FF"/>
                </a:solidFill>
                <a:latin typeface="Times New Roman" panose="02020603050405020304" pitchFamily="18" charset="0"/>
                <a:ea typeface="华文楷体" pitchFamily="2" charset="-122"/>
              </a:rPr>
              <a:t>:”</a:t>
            </a:r>
            <a:r>
              <a:rPr lang="zh-CN" altLang="en-US" sz="2600" b="1" dirty="0">
                <a:solidFill>
                  <a:srgbClr val="0000FF"/>
                </a:solidFill>
                <a:latin typeface="Times New Roman" panose="02020603050405020304" pitchFamily="18" charset="0"/>
                <a:ea typeface="华文楷体" pitchFamily="2" charset="-122"/>
              </a:rPr>
              <a:t>操作符</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4.2-2】</a:t>
            </a:r>
            <a:r>
              <a:rPr lang="zh-CN" altLang="en-US" sz="2400" b="1" dirty="0">
                <a:solidFill>
                  <a:srgbClr val="0000FF"/>
                </a:solidFill>
                <a:latin typeface="Times New Roman" panose="02020603050405020304" pitchFamily="18" charset="0"/>
                <a:ea typeface="华文楷体" pitchFamily="2" charset="-122"/>
              </a:rPr>
              <a:t>创建以</a:t>
            </a:r>
            <a:r>
              <a:rPr lang="en-US" altLang="zh-CN" sz="2400" b="1" dirty="0">
                <a:solidFill>
                  <a:srgbClr val="0000FF"/>
                </a:solidFill>
                <a:latin typeface="Times New Roman" panose="02020603050405020304" pitchFamily="18" charset="0"/>
                <a:ea typeface="华文楷体" pitchFamily="2" charset="-122"/>
              </a:rPr>
              <a:t>1~10</a:t>
            </a:r>
            <a:r>
              <a:rPr lang="zh-CN" altLang="en-US" sz="2400" b="1" dirty="0">
                <a:solidFill>
                  <a:srgbClr val="0000FF"/>
                </a:solidFill>
                <a:latin typeface="Times New Roman" panose="02020603050405020304" pitchFamily="18" charset="0"/>
                <a:ea typeface="华文楷体" pitchFamily="2" charset="-122"/>
              </a:rPr>
              <a:t>顺序排列整数为元素的行向量</a:t>
            </a:r>
            <a:r>
              <a:rPr lang="en-US" altLang="zh-CN" sz="2400" b="1" dirty="0">
                <a:solidFill>
                  <a:srgbClr val="0000FF"/>
                </a:solidFill>
                <a:latin typeface="Times New Roman" panose="02020603050405020304" pitchFamily="18" charset="0"/>
                <a:ea typeface="华文楷体" pitchFamily="2" charset="-122"/>
              </a:rPr>
              <a:t>b</a:t>
            </a:r>
            <a:r>
              <a:rPr lang="zh-CN" altLang="en-US" sz="2400" b="1" dirty="0">
                <a:solidFill>
                  <a:srgbClr val="0000FF"/>
                </a:solidFill>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&gt;&gt;b=1:10</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rPr>
              <a:t>b=1 2 3 4 5 6 7 8 9 10</a:t>
            </a:r>
            <a:endParaRPr lang="en-US" altLang="zh-CN" sz="2400" b="1" dirty="0">
              <a:latin typeface="Times New Roman" panose="02020603050405020304" pitchFamily="18" charset="0"/>
              <a:ea typeface="华文楷体" pitchFamily="2" charset="-122"/>
            </a:endParaRPr>
          </a:p>
          <a:p>
            <a:pPr lvl="1" eaLnBrk="1" hangingPunct="1">
              <a:lnSpc>
                <a:spcPct val="90000"/>
              </a:lnSpc>
              <a:buFont typeface="Wingdings" panose="05000000000000000000" pitchFamily="2" charset="2"/>
              <a:buNone/>
            </a:pPr>
            <a:endParaRPr lang="en-US" altLang="zh-CN" sz="2400" b="1" dirty="0">
              <a:solidFill>
                <a:srgbClr val="000099"/>
              </a:solidFill>
              <a:latin typeface="Times New Roman" panose="02020603050405020304" pitchFamily="18" charset="0"/>
              <a:ea typeface="华文楷体" pitchFamily="2" charset="-122"/>
            </a:endParaRPr>
          </a:p>
          <a:p>
            <a:pPr lvl="1" eaLnBrk="1" hangingPunct="1">
              <a:lnSpc>
                <a:spcPct val="90000"/>
              </a:lnSpc>
              <a:buFont typeface="Wingdings" panose="05000000000000000000" pitchFamily="2" charset="2"/>
              <a:buNone/>
            </a:pPr>
            <a:endParaRPr lang="en-US" altLang="zh-CN" sz="2400" b="1" dirty="0">
              <a:solidFill>
                <a:srgbClr val="49009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3">
                                            <p:txEl>
                                              <p:charRg st="56" end="10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3">
                                            <p:txEl>
                                              <p:charRg st="101" end="15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3">
                                            <p:txEl>
                                              <p:charRg st="158" end="18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373">
                                            <p:txEl>
                                              <p:charRg st="180" end="20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373">
                                            <p:txEl>
                                              <p:charRg st="201" end="21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373">
                                            <p:txEl>
                                              <p:charRg st="218" end="25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373">
                                            <p:txEl>
                                              <p:charRg st="257" end="28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title" idx="4294967295"/>
          </p:nvPr>
        </p:nvSpPr>
        <p:spPr>
          <a:xfrm>
            <a:off x="1116013" y="296863"/>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4.2 创建一维数组变量</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5939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59396"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57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59397" name="Rectangle 3"/>
          <p:cNvSpPr>
            <a:spLocks noGrp="1"/>
          </p:cNvSpPr>
          <p:nvPr>
            <p:ph sz="quarter" idx="1"/>
          </p:nvPr>
        </p:nvSpPr>
        <p:spPr>
          <a:xfrm>
            <a:off x="1008063" y="1233488"/>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lnSpc>
                <a:spcPct val="80000"/>
              </a:lnSpc>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4.2-3】</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键入并执行</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c=1:2:10</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和</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d=1:2:9</a:t>
            </a:r>
            <a:endPar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&gt;&gt; c=1:2:10</a:t>
            </a:r>
            <a:endParaRPr lang="en-US" altLang="zh-CN" sz="2400" b="1" dirty="0">
              <a:latin typeface="Times New Roman" panose="02020603050405020304" pitchFamily="18" charset="0"/>
              <a:ea typeface="华文楷体" pitchFamily="2" charset="-122"/>
            </a:endParaRPr>
          </a:p>
          <a:p>
            <a:pPr lvl="2" algn="just" eaLnBrk="1" hangingPunct="1">
              <a:lnSpc>
                <a:spcPct val="80000"/>
              </a:lnSpc>
              <a:buFont typeface="Wingdings" panose="05000000000000000000" pitchFamily="2" charset="2"/>
              <a:buNone/>
            </a:pPr>
            <a:r>
              <a:rPr lang="en-US" altLang="zh-CN" sz="2800" b="1" dirty="0">
                <a:latin typeface="Times New Roman" panose="02020603050405020304" pitchFamily="18" charset="0"/>
                <a:ea typeface="华文楷体" pitchFamily="2" charset="-122"/>
              </a:rPr>
              <a:t>c=1 3 5 7 9</a:t>
            </a:r>
            <a:endParaRPr lang="en-US" altLang="zh-CN" sz="28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&gt;&gt;d=1:2:9</a:t>
            </a:r>
            <a:endParaRPr lang="en-US" altLang="zh-CN" sz="2400" b="1" dirty="0">
              <a:latin typeface="Times New Roman" panose="02020603050405020304" pitchFamily="18" charset="0"/>
              <a:ea typeface="华文楷体" pitchFamily="2" charset="-122"/>
            </a:endParaRPr>
          </a:p>
          <a:p>
            <a:pPr lvl="2" algn="just" eaLnBrk="1" hangingPunct="1">
              <a:lnSpc>
                <a:spcPct val="80000"/>
              </a:lnSpc>
              <a:buFont typeface="Wingdings" panose="05000000000000000000" pitchFamily="2" charset="2"/>
              <a:buNone/>
            </a:pPr>
            <a:r>
              <a:rPr lang="en-US" altLang="zh-CN" sz="2800" b="1" dirty="0">
                <a:latin typeface="Times New Roman" panose="02020603050405020304" pitchFamily="18" charset="0"/>
                <a:ea typeface="华文楷体" pitchFamily="2" charset="-122"/>
              </a:rPr>
              <a:t>d= 1 3 5 7 9</a:t>
            </a:r>
            <a:endParaRPr lang="en-US" altLang="zh-CN" sz="2800" b="1" dirty="0">
              <a:latin typeface="Times New Roman" panose="02020603050405020304" pitchFamily="18" charset="0"/>
              <a:ea typeface="华文楷体" pitchFamily="2" charset="-122"/>
            </a:endParaRPr>
          </a:p>
          <a:p>
            <a:pPr lvl="1" algn="just" eaLnBrk="1" hangingPunct="1">
              <a:lnSpc>
                <a:spcPct val="80000"/>
              </a:lnSpc>
              <a:spcBef>
                <a:spcPct val="45000"/>
              </a:spcBef>
              <a:buFont typeface="Wingdings" panose="05000000000000000000" pitchFamily="2" charset="2"/>
              <a:buNone/>
            </a:pPr>
            <a:r>
              <a:rPr lang="zh-CN" altLang="en-US" sz="2400" b="1" dirty="0">
                <a:solidFill>
                  <a:srgbClr val="0000FF"/>
                </a:solidFill>
                <a:latin typeface="Times New Roman" panose="02020603050405020304" pitchFamily="18" charset="0"/>
                <a:ea typeface="华文楷体" pitchFamily="2" charset="-122"/>
              </a:rPr>
              <a:t>利用冒号“</a:t>
            </a: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操作符创建行向量的基本语法格式：</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x=Start:Increment:End</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sz="2400" b="1" dirty="0">
                <a:solidFill>
                  <a:srgbClr val="0000FF"/>
                </a:solidFill>
                <a:latin typeface="Times New Roman" panose="02020603050405020304" pitchFamily="18" charset="0"/>
                <a:ea typeface="华文楷体" pitchFamily="2" charset="-122"/>
              </a:rPr>
              <a:t>Start</a:t>
            </a:r>
            <a:r>
              <a:rPr lang="zh-CN" altLang="en-US" sz="2400" b="1" dirty="0">
                <a:latin typeface="Times New Roman" panose="02020603050405020304" pitchFamily="18" charset="0"/>
                <a:ea typeface="华文楷体" pitchFamily="2" charset="-122"/>
              </a:rPr>
              <a:t>表示新向量</a:t>
            </a:r>
            <a:r>
              <a:rPr lang="en-US" altLang="zh-CN" sz="2400" b="1" dirty="0">
                <a:latin typeface="Times New Roman" panose="02020603050405020304" pitchFamily="18" charset="0"/>
                <a:ea typeface="华文楷体" pitchFamily="2" charset="-122"/>
              </a:rPr>
              <a:t>x</a:t>
            </a:r>
            <a:r>
              <a:rPr lang="zh-CN" altLang="en-US" sz="2400" b="1" dirty="0">
                <a:latin typeface="Times New Roman" panose="02020603050405020304" pitchFamily="18" charset="0"/>
                <a:ea typeface="华文楷体" pitchFamily="2" charset="-122"/>
              </a:rPr>
              <a:t>的第一个元素；</a:t>
            </a:r>
            <a:endParaRPr lang="zh-CN" altLang="en-US" sz="2400"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zh-CN" altLang="en-US" sz="2400" b="1" dirty="0">
                <a:latin typeface="Times New Roman" panose="02020603050405020304" pitchFamily="18" charset="0"/>
                <a:ea typeface="华文楷体" pitchFamily="2" charset="-122"/>
              </a:rPr>
              <a:t>新向量</a:t>
            </a:r>
            <a:r>
              <a:rPr lang="en-US" altLang="zh-CN" sz="2400" b="1" dirty="0">
                <a:latin typeface="Times New Roman" panose="02020603050405020304" pitchFamily="18" charset="0"/>
                <a:ea typeface="华文楷体" pitchFamily="2" charset="-122"/>
              </a:rPr>
              <a:t>x</a:t>
            </a:r>
            <a:r>
              <a:rPr lang="zh-CN" altLang="en-US" sz="2400" b="1" dirty="0">
                <a:latin typeface="Times New Roman" panose="02020603050405020304" pitchFamily="18" charset="0"/>
                <a:ea typeface="华文楷体" pitchFamily="2" charset="-122"/>
              </a:rPr>
              <a:t>的最后一个元素不能大于</a:t>
            </a:r>
            <a:r>
              <a:rPr lang="en-US" altLang="zh-CN" sz="2400" b="1" dirty="0">
                <a:solidFill>
                  <a:srgbClr val="0000FF"/>
                </a:solidFill>
                <a:latin typeface="Times New Roman" panose="02020603050405020304" pitchFamily="18" charset="0"/>
                <a:ea typeface="华文楷体" pitchFamily="2" charset="-122"/>
              </a:rPr>
              <a:t>End</a:t>
            </a:r>
            <a:r>
              <a:rPr lang="en-US" altLang="zh-CN" sz="2400" b="1" dirty="0">
                <a:solidFill>
                  <a:schemeClr val="hlink"/>
                </a:solidFill>
                <a:latin typeface="Times New Roman" panose="02020603050405020304" pitchFamily="18" charset="0"/>
                <a:ea typeface="华文楷体" pitchFamily="2" charset="-122"/>
              </a:rPr>
              <a:t> </a:t>
            </a:r>
            <a:r>
              <a:rPr lang="zh-CN" altLang="en-US" sz="2400" b="1" dirty="0">
                <a:solidFill>
                  <a:srgbClr val="0000FF"/>
                </a:solidFill>
                <a:latin typeface="Times New Roman" panose="02020603050405020304" pitchFamily="18" charset="0"/>
                <a:ea typeface="华文楷体" pitchFamily="2" charset="-122"/>
              </a:rPr>
              <a:t>；</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sz="2400" b="1" dirty="0">
                <a:solidFill>
                  <a:srgbClr val="0000FF"/>
                </a:solidFill>
                <a:latin typeface="Times New Roman" panose="02020603050405020304" pitchFamily="18" charset="0"/>
                <a:ea typeface="华文楷体" pitchFamily="2" charset="-122"/>
              </a:rPr>
              <a:t>Increment</a:t>
            </a:r>
            <a:r>
              <a:rPr lang="zh-CN" altLang="en-US" sz="2400" b="1" dirty="0">
                <a:latin typeface="Times New Roman" panose="02020603050405020304" pitchFamily="18" charset="0"/>
                <a:ea typeface="华文楷体" pitchFamily="2" charset="-122"/>
              </a:rPr>
              <a:t>可正可负，若负，则必须</a:t>
            </a:r>
            <a:r>
              <a:rPr lang="en-US" altLang="zh-CN" sz="2400" b="1" dirty="0">
                <a:solidFill>
                  <a:srgbClr val="0000FF"/>
                </a:solidFill>
                <a:latin typeface="Times New Roman" panose="02020603050405020304" pitchFamily="18" charset="0"/>
                <a:ea typeface="华文楷体" pitchFamily="2" charset="-122"/>
              </a:rPr>
              <a:t>Start&gt;End</a:t>
            </a:r>
            <a:r>
              <a:rPr lang="zh-CN" altLang="en-US" sz="2400" b="1" dirty="0">
                <a:latin typeface="Times New Roman" panose="02020603050405020304" pitchFamily="18" charset="0"/>
                <a:ea typeface="华文楷体" pitchFamily="2" charset="-122"/>
              </a:rPr>
              <a:t>；若正，则必须</a:t>
            </a:r>
            <a:r>
              <a:rPr lang="en-US" altLang="zh-CN" sz="2400" b="1" dirty="0">
                <a:solidFill>
                  <a:srgbClr val="0000FF"/>
                </a:solidFill>
                <a:latin typeface="Times New Roman" panose="02020603050405020304" pitchFamily="18" charset="0"/>
                <a:ea typeface="华文楷体" pitchFamily="2" charset="-122"/>
              </a:rPr>
              <a:t>Start&lt;End</a:t>
            </a:r>
            <a:r>
              <a:rPr lang="zh-CN" altLang="en-US" sz="2400" b="1" dirty="0">
                <a:latin typeface="Times New Roman" panose="02020603050405020304" pitchFamily="18" charset="0"/>
                <a:ea typeface="华文楷体" pitchFamily="2" charset="-122"/>
              </a:rPr>
              <a:t>，否则创建的为空向量。</a:t>
            </a:r>
            <a:endParaRPr lang="zh-CN" altLang="en-US" sz="2400"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zh-CN" altLang="en-US" sz="2400" b="1" dirty="0">
                <a:latin typeface="Times New Roman" panose="02020603050405020304" pitchFamily="18" charset="0"/>
                <a:ea typeface="华文楷体" pitchFamily="2" charset="-122"/>
              </a:rPr>
              <a:t>若</a:t>
            </a:r>
            <a:r>
              <a:rPr lang="en-US" altLang="zh-CN" sz="2400" b="1" dirty="0">
                <a:solidFill>
                  <a:srgbClr val="0000FF"/>
                </a:solidFill>
                <a:latin typeface="Times New Roman" panose="02020603050405020304" pitchFamily="18" charset="0"/>
                <a:ea typeface="华文楷体" pitchFamily="2" charset="-122"/>
              </a:rPr>
              <a:t>Increment=1</a:t>
            </a:r>
            <a:r>
              <a:rPr lang="en-US" altLang="zh-CN" sz="2400" b="1" dirty="0">
                <a:latin typeface="Times New Roman" panose="02020603050405020304" pitchFamily="18" charset="0"/>
                <a:ea typeface="华文楷体" pitchFamily="2" charset="-122"/>
              </a:rPr>
              <a:t>,</a:t>
            </a:r>
            <a:r>
              <a:rPr lang="zh-CN" altLang="en-US" sz="2400" b="1" dirty="0">
                <a:latin typeface="Times New Roman" panose="02020603050405020304" pitchFamily="18" charset="0"/>
                <a:ea typeface="华文楷体" pitchFamily="2" charset="-122"/>
              </a:rPr>
              <a:t>则可简写为：</a:t>
            </a:r>
            <a:r>
              <a:rPr lang="en-US" altLang="zh-CN" sz="2400" b="1" dirty="0">
                <a:solidFill>
                  <a:srgbClr val="0000FF"/>
                </a:solidFill>
                <a:latin typeface="Times New Roman" panose="02020603050405020304" pitchFamily="18" charset="0"/>
                <a:ea typeface="华文楷体" pitchFamily="2" charset="-122"/>
              </a:rPr>
              <a:t>x=Start:End</a:t>
            </a:r>
            <a:r>
              <a:rPr lang="zh-CN" altLang="en-US" sz="2400" b="1" dirty="0">
                <a:solidFill>
                  <a:srgbClr val="0000FF"/>
                </a:solidFill>
                <a:latin typeface="Times New Roman" panose="02020603050405020304" pitchFamily="18" charset="0"/>
                <a:ea typeface="华文楷体" pitchFamily="2" charset="-122"/>
              </a:rPr>
              <a:t>。</a:t>
            </a:r>
            <a:endParaRPr lang="zh-CN" altLang="en-US" sz="2400" b="1" dirty="0">
              <a:solidFill>
                <a:srgbClr val="0000FF"/>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7">
                                            <p:txEl>
                                              <p:charRg st="30" end="4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7">
                                            <p:txEl>
                                              <p:charRg st="42" end="5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7">
                                            <p:txEl>
                                              <p:charRg st="54" end="6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7">
                                            <p:txEl>
                                              <p:charRg st="64" end="7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7">
                                            <p:txEl>
                                              <p:charRg st="77" end="10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397">
                                            <p:txEl>
                                              <p:charRg st="101" end="12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397">
                                            <p:txEl>
                                              <p:charRg st="123" end="14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9397">
                                            <p:txEl>
                                              <p:charRg st="142" end="16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397">
                                            <p:txEl>
                                              <p:charRg st="163" end="22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9397">
                                            <p:txEl>
                                              <p:charRg st="220" end="25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2"/>
          <p:cNvSpPr>
            <a:spLocks noGrp="1"/>
          </p:cNvSpPr>
          <p:nvPr>
            <p:ph type="title" idx="4294967295"/>
          </p:nvPr>
        </p:nvSpPr>
        <p:spPr>
          <a:xfrm>
            <a:off x="1350963" y="296863"/>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4.2 创建一维数组变量</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6041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60420" name="页脚占位符 4"/>
          <p:cNvSpPr txBox="1">
            <a:spLocks noGrp="1"/>
          </p:cNvSpPr>
          <p:nvPr/>
        </p:nvSpPr>
        <p:spPr>
          <a:xfrm>
            <a:off x="611188"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58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60421"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zh-CN" altLang="en-US" sz="2600" b="1" dirty="0">
                <a:solidFill>
                  <a:srgbClr val="0000FF"/>
                </a:solidFill>
                <a:latin typeface="Times New Roman" panose="02020603050405020304" pitchFamily="18" charset="0"/>
                <a:ea typeface="华文楷体" pitchFamily="2" charset="-122"/>
              </a:rPr>
              <a:t>第三种方法：利用函数</a:t>
            </a:r>
            <a:r>
              <a:rPr lang="en-US" altLang="zh-CN" sz="2600" b="1" dirty="0">
                <a:solidFill>
                  <a:srgbClr val="0000FF"/>
                </a:solidFill>
                <a:latin typeface="Times New Roman" panose="02020603050405020304" pitchFamily="18" charset="0"/>
                <a:ea typeface="华文楷体" pitchFamily="2" charset="-122"/>
              </a:rPr>
              <a:t>linspace</a:t>
            </a:r>
            <a:endParaRPr lang="en-US" altLang="zh-CN" sz="26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函数</a:t>
            </a:r>
            <a:r>
              <a:rPr lang="en-US" altLang="zh-CN" sz="2400" b="1" dirty="0">
                <a:latin typeface="Times New Roman" panose="02020603050405020304" pitchFamily="18" charset="0"/>
                <a:ea typeface="华文楷体" pitchFamily="2" charset="-122"/>
              </a:rPr>
              <a:t>linspace</a:t>
            </a:r>
            <a:r>
              <a:rPr lang="zh-CN" altLang="en-US" sz="2400" b="1" dirty="0">
                <a:latin typeface="Times New Roman" panose="02020603050405020304" pitchFamily="18" charset="0"/>
                <a:ea typeface="华文楷体" pitchFamily="2" charset="-122"/>
              </a:rPr>
              <a:t>的基本语法</a:t>
            </a:r>
            <a:endParaRPr lang="zh-CN" altLang="en-US"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x= linspace(x1, x2, n)</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zh-CN" altLang="en-US" sz="2400" b="1" dirty="0">
                <a:latin typeface="Times New Roman" panose="02020603050405020304" pitchFamily="18" charset="0"/>
                <a:ea typeface="华文楷体" pitchFamily="2" charset="-122"/>
              </a:rPr>
              <a:t>该函数生成一个由</a:t>
            </a:r>
            <a:r>
              <a:rPr lang="en-US" altLang="zh-CN" sz="2400" b="1" dirty="0">
                <a:latin typeface="Times New Roman" panose="02020603050405020304" pitchFamily="18" charset="0"/>
                <a:ea typeface="华文楷体" pitchFamily="2" charset="-122"/>
              </a:rPr>
              <a:t>n</a:t>
            </a:r>
            <a:r>
              <a:rPr lang="zh-CN" altLang="en-US" sz="2400" b="1" dirty="0">
                <a:latin typeface="Times New Roman" panose="02020603050405020304" pitchFamily="18" charset="0"/>
                <a:ea typeface="华文楷体" pitchFamily="2" charset="-122"/>
              </a:rPr>
              <a:t>个元素组成的行向量；</a:t>
            </a:r>
            <a:endParaRPr lang="zh-CN" altLang="en-US" sz="2400"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sz="2400" b="1" dirty="0">
                <a:solidFill>
                  <a:srgbClr val="0000FF"/>
                </a:solidFill>
                <a:latin typeface="Times New Roman" panose="02020603050405020304" pitchFamily="18" charset="0"/>
                <a:ea typeface="华文楷体" pitchFamily="2" charset="-122"/>
              </a:rPr>
              <a:t>x1</a:t>
            </a:r>
            <a:r>
              <a:rPr lang="zh-CN" altLang="en-US" sz="2400" b="1" dirty="0">
                <a:latin typeface="Times New Roman" panose="02020603050405020304" pitchFamily="18" charset="0"/>
                <a:ea typeface="华文楷体" pitchFamily="2" charset="-122"/>
              </a:rPr>
              <a:t>为其第一个元素；</a:t>
            </a:r>
            <a:endParaRPr lang="zh-CN" altLang="en-US" sz="2400"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sz="2400" b="1" dirty="0">
                <a:solidFill>
                  <a:srgbClr val="0000FF"/>
                </a:solidFill>
                <a:latin typeface="Times New Roman" panose="02020603050405020304" pitchFamily="18" charset="0"/>
                <a:ea typeface="华文楷体" pitchFamily="2" charset="-122"/>
              </a:rPr>
              <a:t>x2</a:t>
            </a:r>
            <a:r>
              <a:rPr lang="zh-CN" altLang="en-US" sz="2400" b="1" dirty="0">
                <a:latin typeface="Times New Roman" panose="02020603050405020304" pitchFamily="18" charset="0"/>
                <a:ea typeface="华文楷体" pitchFamily="2" charset="-122"/>
              </a:rPr>
              <a:t>为其最后一个元素；</a:t>
            </a:r>
            <a:endParaRPr lang="zh-CN" altLang="en-US" sz="2400"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en-US" altLang="zh-CN" sz="2400" b="1" dirty="0">
                <a:latin typeface="Times New Roman" panose="02020603050405020304" pitchFamily="18" charset="0"/>
                <a:ea typeface="华文楷体" pitchFamily="2" charset="-122"/>
              </a:rPr>
              <a:t>x1</a:t>
            </a:r>
            <a:r>
              <a:rPr lang="zh-CN" altLang="en-US" sz="24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x2</a:t>
            </a:r>
            <a:r>
              <a:rPr lang="zh-CN" altLang="en-US" sz="2400" b="1" dirty="0">
                <a:latin typeface="Times New Roman" panose="02020603050405020304" pitchFamily="18" charset="0"/>
                <a:ea typeface="华文楷体" pitchFamily="2" charset="-122"/>
              </a:rPr>
              <a:t>之间元素的</a:t>
            </a:r>
            <a:r>
              <a:rPr lang="zh-CN" altLang="en-US" sz="2400" b="1" dirty="0">
                <a:solidFill>
                  <a:srgbClr val="0000FF"/>
                </a:solidFill>
                <a:latin typeface="Times New Roman" panose="02020603050405020304" pitchFamily="18" charset="0"/>
                <a:ea typeface="华文楷体" pitchFamily="2" charset="-122"/>
              </a:rPr>
              <a:t>间隔</a:t>
            </a:r>
            <a:r>
              <a:rPr lang="en-US" altLang="zh-CN" sz="2400" b="1" dirty="0">
                <a:solidFill>
                  <a:srgbClr val="0000FF"/>
                </a:solidFill>
                <a:latin typeface="Times New Roman" panose="02020603050405020304" pitchFamily="18" charset="0"/>
                <a:ea typeface="华文楷体" pitchFamily="2" charset="-122"/>
              </a:rPr>
              <a:t>=(x2-x1)/(n-1)</a:t>
            </a:r>
            <a:r>
              <a:rPr lang="zh-CN" altLang="en-US" sz="2400" b="1" dirty="0">
                <a:solidFill>
                  <a:srgbClr val="0000FF"/>
                </a:solidFill>
                <a:latin typeface="Times New Roman" panose="02020603050405020304" pitchFamily="18" charset="0"/>
                <a:ea typeface="华文楷体" pitchFamily="2" charset="-122"/>
              </a:rPr>
              <a:t>。</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zh-CN" altLang="en-US" sz="2400" b="1" dirty="0">
                <a:latin typeface="Times New Roman" panose="02020603050405020304" pitchFamily="18" charset="0"/>
                <a:ea typeface="华文楷体" pitchFamily="2" charset="-122"/>
              </a:rPr>
              <a:t>如果忽略参数</a:t>
            </a:r>
            <a:r>
              <a:rPr lang="en-US" altLang="zh-CN" sz="2400" b="1" dirty="0">
                <a:latin typeface="Times New Roman" panose="02020603050405020304" pitchFamily="18" charset="0"/>
                <a:ea typeface="华文楷体" pitchFamily="2" charset="-122"/>
              </a:rPr>
              <a:t>n</a:t>
            </a:r>
            <a:r>
              <a:rPr lang="zh-CN" altLang="en-US" sz="2400" b="1" dirty="0">
                <a:latin typeface="Times New Roman" panose="02020603050405020304" pitchFamily="18" charset="0"/>
                <a:ea typeface="华文楷体" pitchFamily="2" charset="-122"/>
              </a:rPr>
              <a:t>，则系统默认生成</a:t>
            </a:r>
            <a:r>
              <a:rPr lang="en-US" altLang="zh-CN" sz="2400" b="1" dirty="0">
                <a:solidFill>
                  <a:srgbClr val="0000FF"/>
                </a:solidFill>
                <a:latin typeface="Times New Roman" panose="02020603050405020304" pitchFamily="18" charset="0"/>
                <a:ea typeface="华文楷体" pitchFamily="2" charset="-122"/>
              </a:rPr>
              <a:t>100</a:t>
            </a:r>
            <a:r>
              <a:rPr lang="zh-CN" altLang="en-US" sz="2400" b="1" dirty="0">
                <a:solidFill>
                  <a:srgbClr val="0000FF"/>
                </a:solidFill>
                <a:latin typeface="Times New Roman" panose="02020603050405020304" pitchFamily="18" charset="0"/>
                <a:ea typeface="华文楷体" pitchFamily="2" charset="-122"/>
              </a:rPr>
              <a:t>个</a:t>
            </a:r>
            <a:r>
              <a:rPr lang="zh-CN" altLang="en-US" sz="2400" b="1" dirty="0">
                <a:latin typeface="Times New Roman" panose="02020603050405020304" pitchFamily="18" charset="0"/>
                <a:ea typeface="华文楷体" pitchFamily="2" charset="-122"/>
              </a:rPr>
              <a:t>元素的行向量。</a:t>
            </a:r>
            <a:endParaRPr lang="zh-CN" altLang="en-US" sz="2400" b="1" dirty="0">
              <a:latin typeface="Times New Roman" panose="02020603050405020304" pitchFamily="18" charset="0"/>
              <a:ea typeface="华文楷体" pitchFamily="2" charset="-122"/>
            </a:endParaRPr>
          </a:p>
          <a:p>
            <a:pPr lvl="1" algn="just" eaLnBrk="1" hangingPunct="1">
              <a:lnSpc>
                <a:spcPct val="90000"/>
              </a:lnSpc>
              <a:spcBef>
                <a:spcPct val="55000"/>
              </a:spcBef>
              <a:buClrTx/>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4.2-4】</a:t>
            </a:r>
            <a:r>
              <a:rPr lang="zh-CN" altLang="en-US" sz="2400" b="1" dirty="0">
                <a:solidFill>
                  <a:srgbClr val="0000FF"/>
                </a:solidFill>
                <a:latin typeface="Times New Roman" panose="02020603050405020304" pitchFamily="18" charset="0"/>
                <a:ea typeface="华文楷体" pitchFamily="2" charset="-122"/>
              </a:rPr>
              <a:t>键入并执行</a:t>
            </a:r>
            <a:r>
              <a:rPr lang="en-US" altLang="zh-CN" sz="2400" b="1" dirty="0">
                <a:solidFill>
                  <a:srgbClr val="0000FF"/>
                </a:solidFill>
                <a:latin typeface="Times New Roman" panose="02020603050405020304" pitchFamily="18" charset="0"/>
                <a:ea typeface="华文楷体" pitchFamily="2" charset="-122"/>
              </a:rPr>
              <a:t>x= linspace(1,2,5)</a:t>
            </a:r>
            <a:endParaRPr lang="en-US" altLang="zh-CN" sz="2400" b="1" dirty="0">
              <a:solidFill>
                <a:srgbClr val="0000FF"/>
              </a:solidFill>
              <a:latin typeface="Times New Roman" panose="02020603050405020304" pitchFamily="18" charset="0"/>
              <a:ea typeface="华文楷体" pitchFamily="2" charset="-122"/>
            </a:endParaRPr>
          </a:p>
          <a:p>
            <a:pPr lvl="1" algn="just" eaLnBrk="1" hangingPunct="1">
              <a:lnSpc>
                <a:spcPct val="90000"/>
              </a:lnSpc>
              <a:buClrTx/>
              <a:buFont typeface="Wingdings" panose="05000000000000000000" pitchFamily="2" charset="2"/>
              <a:buNone/>
            </a:pPr>
            <a:r>
              <a:rPr lang="en-US" altLang="zh-CN" sz="2400" b="1" dirty="0">
                <a:latin typeface="Times New Roman" panose="02020603050405020304" pitchFamily="18" charset="0"/>
                <a:ea typeface="华文楷体" pitchFamily="2" charset="-122"/>
              </a:rPr>
              <a:t>x=1.0000    1.2500    1.5000    1.7500    2.0000</a:t>
            </a:r>
            <a:endParaRPr lang="en-US" altLang="zh-CN" sz="2400" b="1" dirty="0">
              <a:latin typeface="Times New Roman" panose="02020603050405020304" pitchFamily="18" charset="0"/>
              <a:ea typeface="华文楷体" pitchFamily="2" charset="-122"/>
            </a:endParaRPr>
          </a:p>
          <a:p>
            <a:pPr lvl="1" algn="just" eaLnBrk="1" hangingPunct="1">
              <a:lnSpc>
                <a:spcPct val="90000"/>
              </a:lnSpc>
              <a:spcBef>
                <a:spcPct val="50000"/>
              </a:spcBef>
              <a:buClrTx/>
              <a:buFont typeface="Wingdings" panose="05000000000000000000" pitchFamily="2" charset="2"/>
              <a:buNone/>
            </a:pPr>
            <a:r>
              <a:rPr lang="zh-CN" altLang="en-US" sz="2400" b="1" dirty="0">
                <a:latin typeface="Times New Roman" panose="02020603050405020304" pitchFamily="18" charset="0"/>
                <a:ea typeface="华文楷体" pitchFamily="2" charset="-122"/>
              </a:rPr>
              <a:t>同学们可以在实验时察看</a:t>
            </a:r>
            <a:r>
              <a:rPr lang="en-US" altLang="zh-CN" sz="2400" b="1" dirty="0">
                <a:latin typeface="Times New Roman" panose="02020603050405020304" pitchFamily="18" charset="0"/>
                <a:ea typeface="华文楷体" pitchFamily="2" charset="-122"/>
              </a:rPr>
              <a:t>x= linspace(1,2)</a:t>
            </a:r>
            <a:r>
              <a:rPr lang="zh-CN" altLang="en-US" sz="2400" b="1" dirty="0">
                <a:latin typeface="Times New Roman" panose="02020603050405020304" pitchFamily="18" charset="0"/>
                <a:ea typeface="华文楷体" pitchFamily="2" charset="-122"/>
              </a:rPr>
              <a:t>执行结果。</a:t>
            </a:r>
            <a:endParaRPr lang="zh-CN" altLang="en-US" sz="24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21">
                                            <p:txEl>
                                              <p:charRg st="19" end="3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21">
                                            <p:txEl>
                                              <p:charRg st="35" end="5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421">
                                            <p:txEl>
                                              <p:charRg st="58" end="7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421">
                                            <p:txEl>
                                              <p:charRg st="78" end="8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421">
                                            <p:txEl>
                                              <p:charRg st="89" end="10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421">
                                            <p:txEl>
                                              <p:charRg st="101" end="12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421">
                                            <p:txEl>
                                              <p:charRg st="129" end="15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0421">
                                            <p:txEl>
                                              <p:charRg st="156" end="18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0421">
                                            <p:txEl>
                                              <p:charRg st="188" end="23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0421">
                                            <p:txEl>
                                              <p:charRg st="237" end="27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idx="4294967295"/>
          </p:nvPr>
        </p:nvSpPr>
        <p:spPr>
          <a:xfrm>
            <a:off x="1079500" y="368300"/>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4.2 创建一维数组变量</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6144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61444"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59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6144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80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第四种方法：利用函数</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logspace</a:t>
            </a:r>
            <a:endPar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80000"/>
              </a:lnSpc>
              <a:spcBef>
                <a:spcPct val="50000"/>
              </a:spcBef>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通过实验认识该函数的功能。</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lnSpc>
                <a:spcPct val="80000"/>
              </a:lnSpc>
              <a:spcBef>
                <a:spcPct val="50000"/>
              </a:spcBef>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列向量的创建</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80000"/>
              </a:lnSpc>
              <a:spcBef>
                <a:spcPct val="50000"/>
              </a:spcBef>
            </a:pPr>
            <a:r>
              <a:rPr lang="zh-CN" altLang="en-US" sz="2400" b="1" dirty="0">
                <a:latin typeface="Times New Roman" panose="02020603050405020304" pitchFamily="18" charset="0"/>
                <a:ea typeface="华文楷体" pitchFamily="2" charset="-122"/>
                <a:sym typeface="Arial" panose="020B0604020202020204" pitchFamily="34" charset="0"/>
              </a:rPr>
              <a:t>使用方括号“</a:t>
            </a:r>
            <a:r>
              <a:rPr lang="en-US" altLang="zh-CN" sz="2400" b="1" dirty="0">
                <a:latin typeface="Times New Roman" panose="02020603050405020304" pitchFamily="18" charset="0"/>
                <a:ea typeface="华文楷体" pitchFamily="2" charset="-122"/>
                <a:sym typeface="Arial" panose="020B0604020202020204" pitchFamily="34" charset="0"/>
              </a:rPr>
              <a:t>[ ]”</a:t>
            </a:r>
            <a:r>
              <a:rPr lang="zh-CN" altLang="en-US" sz="2400" b="1" dirty="0">
                <a:latin typeface="Times New Roman" panose="02020603050405020304" pitchFamily="18" charset="0"/>
                <a:ea typeface="华文楷体" pitchFamily="2" charset="-122"/>
                <a:sym typeface="Arial" panose="020B0604020202020204" pitchFamily="34" charset="0"/>
              </a:rPr>
              <a:t>操作符，使用分号“</a:t>
            </a:r>
            <a:r>
              <a:rPr lang="en-US" altLang="zh-CN" sz="2400" b="1" dirty="0">
                <a:latin typeface="Times New Roman" panose="02020603050405020304" pitchFamily="18" charset="0"/>
                <a:ea typeface="华文楷体" pitchFamily="2" charset="-122"/>
                <a:sym typeface="Arial" panose="020B0604020202020204" pitchFamily="34" charset="0"/>
              </a:rPr>
              <a:t>;”</a:t>
            </a:r>
            <a:r>
              <a:rPr lang="zh-CN" altLang="en-US" sz="2400" b="1" dirty="0">
                <a:latin typeface="Times New Roman" panose="02020603050405020304" pitchFamily="18" charset="0"/>
                <a:ea typeface="华文楷体" pitchFamily="2" charset="-122"/>
                <a:sym typeface="Arial" panose="020B0604020202020204" pitchFamily="34" charset="0"/>
              </a:rPr>
              <a:t>分割行。</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1" algn="just" eaLnBrk="1" hangingPunct="1">
              <a:lnSpc>
                <a:spcPct val="80000"/>
              </a:lnSpc>
              <a:spcBef>
                <a:spcPct val="50000"/>
              </a:spcBef>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4.2-5】</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键入并执行</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x= [1; 2; 3]</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80000"/>
              </a:lnSpc>
              <a:spcBef>
                <a:spcPct val="55000"/>
              </a:spcBef>
              <a:buClrTx/>
              <a:buFont typeface="Wingdings" panose="05000000000000000000" pitchFamily="2" charset="2"/>
              <a:buNone/>
            </a:pPr>
            <a:r>
              <a:rPr lang="zh-CN"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X=1</a:t>
            </a:r>
            <a:endParaRPr lang="en-US" altLang="zh-CN" sz="2200" b="1" dirty="0">
              <a:latin typeface="Times New Roman" panose="02020603050405020304" pitchFamily="18" charset="0"/>
              <a:ea typeface="华文楷体" pitchFamily="2" charset="-122"/>
            </a:endParaRPr>
          </a:p>
          <a:p>
            <a:pPr lvl="1" algn="just" eaLnBrk="1" hangingPunct="1">
              <a:lnSpc>
                <a:spcPct val="80000"/>
              </a:lnSpc>
              <a:spcBef>
                <a:spcPct val="0"/>
              </a:spcBef>
              <a:buClrTx/>
              <a:buFont typeface="Wingdings" panose="05000000000000000000" pitchFamily="2" charset="2"/>
              <a:buNone/>
            </a:pPr>
            <a:r>
              <a:rPr lang="en-US" altLang="zh-CN" sz="2200" b="1" dirty="0">
                <a:latin typeface="Times New Roman" panose="02020603050405020304" pitchFamily="18" charset="0"/>
                <a:ea typeface="华文楷体" pitchFamily="2" charset="-122"/>
              </a:rPr>
              <a:t>  </a:t>
            </a:r>
            <a:r>
              <a:rPr lang="zh-CN"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  2</a:t>
            </a:r>
            <a:endParaRPr lang="en-US" altLang="zh-CN" sz="2200" b="1" dirty="0">
              <a:latin typeface="Times New Roman" panose="02020603050405020304" pitchFamily="18" charset="0"/>
              <a:ea typeface="华文楷体" pitchFamily="2" charset="-122"/>
            </a:endParaRPr>
          </a:p>
          <a:p>
            <a:pPr lvl="1" algn="just" eaLnBrk="1" hangingPunct="1">
              <a:lnSpc>
                <a:spcPct val="80000"/>
              </a:lnSpc>
              <a:spcBef>
                <a:spcPct val="0"/>
              </a:spcBef>
              <a:buClrTx/>
              <a:buFont typeface="Wingdings" panose="05000000000000000000" pitchFamily="2" charset="2"/>
              <a:buNone/>
            </a:pPr>
            <a:r>
              <a:rPr lang="en-US" altLang="zh-CN" sz="2200" b="1" dirty="0">
                <a:latin typeface="Times New Roman" panose="02020603050405020304" pitchFamily="18" charset="0"/>
                <a:ea typeface="华文楷体" pitchFamily="2" charset="-122"/>
              </a:rPr>
              <a:t> </a:t>
            </a:r>
            <a:r>
              <a:rPr lang="zh-CN" altLang="en-US" sz="22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   3</a:t>
            </a:r>
            <a:endParaRPr lang="en-US" altLang="zh-CN" sz="2200" b="1" dirty="0">
              <a:latin typeface="Times New Roman" panose="02020603050405020304" pitchFamily="18" charset="0"/>
              <a:ea typeface="华文楷体" pitchFamily="2" charset="-122"/>
            </a:endParaRPr>
          </a:p>
          <a:p>
            <a:pPr lvl="1" algn="just" eaLnBrk="1" hangingPunct="1">
              <a:lnSpc>
                <a:spcPct val="80000"/>
              </a:lnSpc>
              <a:spcBef>
                <a:spcPct val="55000"/>
              </a:spcBef>
            </a:pPr>
            <a:r>
              <a:rPr lang="zh-CN" altLang="en-US" sz="2200" b="1" dirty="0">
                <a:solidFill>
                  <a:srgbClr val="0000FF"/>
                </a:solidFill>
                <a:latin typeface="Times New Roman" panose="02020603050405020304" pitchFamily="18" charset="0"/>
                <a:ea typeface="华文楷体" pitchFamily="2" charset="-122"/>
              </a:rPr>
              <a:t>使用冒号操作符</a:t>
            </a:r>
            <a:endParaRPr lang="zh-CN" altLang="en-US" sz="2200" b="1" dirty="0">
              <a:solidFill>
                <a:srgbClr val="0000FF"/>
              </a:solidFill>
              <a:latin typeface="Times New Roman" panose="02020603050405020304" pitchFamily="18" charset="0"/>
              <a:ea typeface="华文楷体" pitchFamily="2" charset="-122"/>
            </a:endParaRPr>
          </a:p>
          <a:p>
            <a:pPr lvl="1" algn="just" eaLnBrk="1" hangingPunct="1">
              <a:lnSpc>
                <a:spcPct val="80000"/>
              </a:lnSpc>
              <a:spcBef>
                <a:spcPct val="55000"/>
              </a:spcBef>
              <a:buClrTx/>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4.2-6】</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键入并执行</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x= (1:3)’  </a:t>
            </a:r>
            <a:r>
              <a:rPr lang="en-US" altLang="zh-CN" sz="2200" b="1" dirty="0">
                <a:solidFill>
                  <a:srgbClr val="490092"/>
                </a:solidFill>
                <a:latin typeface="Times New Roman" panose="02020603050405020304" pitchFamily="18" charset="0"/>
                <a:ea typeface="华文楷体" pitchFamily="2" charset="-122"/>
              </a:rPr>
              <a:t>  </a:t>
            </a:r>
            <a:r>
              <a:rPr lang="en-US" altLang="zh-CN" b="1" dirty="0">
                <a:solidFill>
                  <a:srgbClr val="008000"/>
                </a:solidFill>
                <a:latin typeface="Times New Roman" panose="02020603050405020304" pitchFamily="18" charset="0"/>
                <a:ea typeface="华文楷体" pitchFamily="2" charset="-122"/>
              </a:rPr>
              <a:t>% “ ’ ”</a:t>
            </a:r>
            <a:r>
              <a:rPr lang="zh-CN" altLang="en-US" b="1" dirty="0">
                <a:solidFill>
                  <a:srgbClr val="008000"/>
                </a:solidFill>
                <a:latin typeface="Times New Roman" panose="02020603050405020304" pitchFamily="18" charset="0"/>
                <a:ea typeface="华文楷体" pitchFamily="2" charset="-122"/>
              </a:rPr>
              <a:t>表示矩阵的转置</a:t>
            </a:r>
            <a:endParaRPr lang="zh-CN" altLang="en-US" b="1" dirty="0">
              <a:solidFill>
                <a:srgbClr val="008000"/>
              </a:solidFill>
              <a:latin typeface="Times New Roman" panose="02020603050405020304" pitchFamily="18" charset="0"/>
              <a:ea typeface="华文楷体" pitchFamily="2" charset="-122"/>
            </a:endParaRPr>
          </a:p>
          <a:p>
            <a:pPr lvl="1" eaLnBrk="1" hangingPunct="1">
              <a:lnSpc>
                <a:spcPct val="80000"/>
              </a:lnSpc>
              <a:spcBef>
                <a:spcPct val="50000"/>
              </a:spcBef>
            </a:pPr>
            <a:endParaRPr lang="en-US" altLang="zh-CN" b="1" dirty="0">
              <a:solidFill>
                <a:srgbClr val="008000"/>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5">
                                            <p:txEl>
                                              <p:charRg st="33" end="4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5">
                                            <p:txEl>
                                              <p:charRg st="40" end="6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5">
                                            <p:txEl>
                                              <p:charRg st="66" end="9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45">
                                            <p:txEl>
                                              <p:charRg st="92" end="10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45">
                                            <p:txEl>
                                              <p:charRg st="101" end="1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45">
                                            <p:txEl>
                                              <p:charRg st="113" end="12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45">
                                            <p:txEl>
                                              <p:charRg st="125" end="13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45">
                                            <p:txEl>
                                              <p:charRg st="133" end="17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a:spLocks noGrp="1"/>
          </p:cNvSpPr>
          <p:nvPr>
            <p:ph type="title" idx="4294967295"/>
          </p:nvPr>
        </p:nvSpPr>
        <p:spPr>
          <a:xfrm>
            <a:off x="1116013" y="260350"/>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4.2 创建一维数组变量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6246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62468"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60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62469" name="Rectangle 3"/>
          <p:cNvSpPr>
            <a:spLocks noGrp="1"/>
          </p:cNvSpPr>
          <p:nvPr>
            <p:ph sz="quarter" idx="1"/>
          </p:nvPr>
        </p:nvSpPr>
        <p:spPr>
          <a:xfrm>
            <a:off x="1182688" y="1341438"/>
            <a:ext cx="7566025"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2600" b="1" dirty="0">
                <a:solidFill>
                  <a:srgbClr val="0000FF"/>
                </a:solidFill>
                <a:latin typeface="Times New Roman" panose="02020603050405020304" pitchFamily="18" charset="0"/>
                <a:ea typeface="华文楷体" pitchFamily="2" charset="-122"/>
              </a:rPr>
              <a:t>创建数组变量的一般方法</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r>
              <a:rPr lang="zh-CN" altLang="en-US" sz="2400" b="1" dirty="0">
                <a:solidFill>
                  <a:srgbClr val="0000FF"/>
                </a:solidFill>
                <a:latin typeface="Times New Roman" panose="02020603050405020304" pitchFamily="18" charset="0"/>
                <a:ea typeface="华文楷体" pitchFamily="2" charset="-122"/>
              </a:rPr>
              <a:t>创建变量的赋值语句的一般格式</a:t>
            </a:r>
            <a:endParaRPr lang="zh-CN" altLang="en-US" sz="2400" b="1" dirty="0">
              <a:solidFill>
                <a:srgbClr val="0000FF"/>
              </a:solidFill>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200" b="1" dirty="0">
                <a:latin typeface="Times New Roman" panose="02020603050405020304" pitchFamily="18" charset="0"/>
                <a:ea typeface="华文楷体" pitchFamily="2" charset="-122"/>
                <a:sym typeface="Arial" panose="020B0604020202020204" pitchFamily="34" charset="0"/>
              </a:rPr>
              <a:t>var=expression</a:t>
            </a:r>
            <a:endParaRPr lang="en-US" altLang="zh-CN" sz="2200" b="1" dirty="0">
              <a:latin typeface="Times New Roman" panose="02020603050405020304" pitchFamily="18" charset="0"/>
              <a:ea typeface="华文楷体" pitchFamily="2" charset="-122"/>
              <a:sym typeface="Arial" panose="020B0604020202020204" pitchFamily="34" charset="0"/>
            </a:endParaRPr>
          </a:p>
          <a:p>
            <a:pPr lvl="2" algn="just" eaLnBrk="1" hangingPunct="1"/>
            <a:r>
              <a:rPr lang="en-US" altLang="zh-CN" sz="2400" b="1" dirty="0">
                <a:latin typeface="Times New Roman" panose="02020603050405020304" pitchFamily="18" charset="0"/>
                <a:ea typeface="华文楷体" pitchFamily="2" charset="-122"/>
                <a:sym typeface="Arial" panose="020B0604020202020204" pitchFamily="34" charset="0"/>
              </a:rPr>
              <a:t>var</a:t>
            </a:r>
            <a:r>
              <a:rPr lang="zh-CN" altLang="en-US" sz="2400" b="1" dirty="0">
                <a:latin typeface="Times New Roman" panose="02020603050405020304" pitchFamily="18" charset="0"/>
                <a:ea typeface="华文楷体" pitchFamily="2" charset="-122"/>
                <a:sym typeface="Arial" panose="020B0604020202020204" pitchFamily="34" charset="0"/>
              </a:rPr>
              <a:t>为变量名</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2" algn="just" eaLnBrk="1" hangingPunct="1"/>
            <a:r>
              <a:rPr lang="en-US" altLang="zh-CN" sz="2400" b="1" dirty="0">
                <a:latin typeface="Times New Roman" panose="02020603050405020304" pitchFamily="18" charset="0"/>
                <a:ea typeface="华文楷体" pitchFamily="2" charset="-122"/>
                <a:sym typeface="Arial" panose="020B0604020202020204" pitchFamily="34" charset="0"/>
              </a:rPr>
              <a:t>expression</a:t>
            </a:r>
            <a:r>
              <a:rPr lang="zh-CN" altLang="en-US" sz="2400" b="1" dirty="0">
                <a:latin typeface="Times New Roman" panose="02020603050405020304" pitchFamily="18" charset="0"/>
                <a:ea typeface="华文楷体" pitchFamily="2" charset="-122"/>
                <a:sym typeface="Arial" panose="020B0604020202020204" pitchFamily="34" charset="0"/>
              </a:rPr>
              <a:t>为</a:t>
            </a:r>
            <a:r>
              <a:rPr lang="en-US" altLang="zh-CN" sz="2400" b="1" dirty="0">
                <a:latin typeface="Times New Roman" panose="02020603050405020304" pitchFamily="18" charset="0"/>
                <a:ea typeface="华文楷体" pitchFamily="2" charset="-122"/>
                <a:sym typeface="Arial" panose="020B0604020202020204" pitchFamily="34" charset="0"/>
              </a:rPr>
              <a:t>MATLAB</a:t>
            </a:r>
            <a:r>
              <a:rPr lang="zh-CN" altLang="en-US" sz="2400" b="1" dirty="0">
                <a:latin typeface="Times New Roman" panose="02020603050405020304" pitchFamily="18" charset="0"/>
                <a:ea typeface="华文楷体" pitchFamily="2" charset="-122"/>
                <a:sym typeface="Arial" panose="020B0604020202020204" pitchFamily="34" charset="0"/>
              </a:rPr>
              <a:t>合法表达式</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3" algn="just" eaLnBrk="1" hangingPunct="1"/>
            <a:r>
              <a:rPr lang="zh-CN" altLang="en-US" sz="2200" b="1" dirty="0">
                <a:latin typeface="Times New Roman" panose="02020603050405020304" pitchFamily="18" charset="0"/>
                <a:ea typeface="华文楷体" pitchFamily="2" charset="-122"/>
              </a:rPr>
              <a:t>可以是单独的常数值或数值数组；</a:t>
            </a:r>
            <a:endParaRPr lang="zh-CN" altLang="en-US" sz="2200" b="1" dirty="0">
              <a:latin typeface="Times New Roman" panose="02020603050405020304" pitchFamily="18" charset="0"/>
              <a:ea typeface="华文楷体" pitchFamily="2" charset="-122"/>
            </a:endParaRPr>
          </a:p>
          <a:p>
            <a:pPr lvl="3" algn="just" eaLnBrk="1" hangingPunct="1"/>
            <a:r>
              <a:rPr lang="zh-CN" altLang="en-US" sz="2200" b="1" dirty="0">
                <a:latin typeface="Times New Roman" panose="02020603050405020304" pitchFamily="18" charset="0"/>
                <a:ea typeface="华文楷体" pitchFamily="2" charset="-122"/>
                <a:sym typeface="Arial" panose="020B0604020202020204" pitchFamily="34" charset="0"/>
              </a:rPr>
              <a:t>也可以由常数值、其他变量（部分或全部）、数值数组和运算符（</a:t>
            </a:r>
            <a:r>
              <a:rPr lang="en-US" altLang="zh-CN" sz="2200" b="1" dirty="0">
                <a:latin typeface="Times New Roman" panose="02020603050405020304" pitchFamily="18" charset="0"/>
                <a:ea typeface="华文楷体" pitchFamily="2" charset="-122"/>
                <a:sym typeface="Arial" panose="020B0604020202020204" pitchFamily="34" charset="0"/>
              </a:rPr>
              <a:t>+</a:t>
            </a:r>
            <a:r>
              <a:rPr lang="zh-CN" altLang="en-US" sz="2200" b="1" dirty="0">
                <a:latin typeface="Times New Roman" panose="02020603050405020304" pitchFamily="18" charset="0"/>
                <a:ea typeface="华文楷体" pitchFamily="2" charset="-122"/>
                <a:sym typeface="Arial" panose="020B0604020202020204" pitchFamily="34" charset="0"/>
              </a:rPr>
              <a:t>、</a:t>
            </a:r>
            <a:r>
              <a:rPr lang="en-US" altLang="zh-CN" sz="2200" b="1" dirty="0">
                <a:latin typeface="Times New Roman" panose="02020603050405020304" pitchFamily="18" charset="0"/>
                <a:ea typeface="华文楷体" pitchFamily="2" charset="-122"/>
                <a:sym typeface="Arial" panose="020B0604020202020204" pitchFamily="34" charset="0"/>
              </a:rPr>
              <a:t>-</a:t>
            </a:r>
            <a:r>
              <a:rPr lang="zh-CN" altLang="en-US" sz="2200" b="1" dirty="0">
                <a:latin typeface="Times New Roman" panose="02020603050405020304" pitchFamily="18" charset="0"/>
                <a:ea typeface="华文楷体" pitchFamily="2" charset="-122"/>
                <a:sym typeface="Arial" panose="020B0604020202020204" pitchFamily="34" charset="0"/>
              </a:rPr>
              <a:t>等）构成。</a:t>
            </a:r>
            <a:endParaRPr lang="zh-CN" altLang="en-US" sz="2200" b="1" dirty="0">
              <a:latin typeface="Times New Roman" panose="02020603050405020304" pitchFamily="18" charset="0"/>
              <a:ea typeface="华文楷体" pitchFamily="2" charset="-122"/>
              <a:sym typeface="Arial" panose="020B0604020202020204" pitchFamily="34" charset="0"/>
            </a:endParaRPr>
          </a:p>
          <a:p>
            <a:pPr lvl="1" algn="just" eaLnBrk="1" hangingPunct="1">
              <a:spcBef>
                <a:spcPct val="50000"/>
              </a:spcBef>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4.2-7】</a:t>
            </a:r>
            <a:r>
              <a:rPr lang="zh-CN" altLang="en-US" sz="2400" b="1" dirty="0">
                <a:solidFill>
                  <a:srgbClr val="0000FF"/>
                </a:solidFill>
                <a:latin typeface="Times New Roman" panose="02020603050405020304" pitchFamily="18" charset="0"/>
                <a:ea typeface="华文楷体" pitchFamily="2" charset="-122"/>
              </a:rPr>
              <a:t>键入并执行</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a=[0 1+6]; b=[a 6 7]; c=[6 a 7]; d=[6 a 7 a];</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9">
                                            <p:txEl>
                                              <p:charRg st="0" end="12"/>
                                            </p:txEl>
                                          </p:spTgt>
                                        </p:tgtEl>
                                        <p:attrNameLst>
                                          <p:attrName>style.visibility</p:attrName>
                                        </p:attrNameLst>
                                      </p:cBhvr>
                                      <p:to>
                                        <p:strVal val="visible"/>
                                      </p:to>
                                    </p:set>
                                    <p:animEffect transition="in" filter="blinds(horizontal)">
                                      <p:cBhvr>
                                        <p:cTn id="7" dur="500"/>
                                        <p:tgtEl>
                                          <p:spTgt spid="62469">
                                            <p:txEl>
                                              <p:charRg st="0"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469">
                                            <p:txEl>
                                              <p:charRg st="12" end="27"/>
                                            </p:txEl>
                                          </p:spTgt>
                                        </p:tgtEl>
                                        <p:attrNameLst>
                                          <p:attrName>style.visibility</p:attrName>
                                        </p:attrNameLst>
                                      </p:cBhvr>
                                      <p:to>
                                        <p:strVal val="visible"/>
                                      </p:to>
                                    </p:set>
                                    <p:animEffect transition="in" filter="blinds(horizontal)">
                                      <p:cBhvr>
                                        <p:cTn id="12" dur="500"/>
                                        <p:tgtEl>
                                          <p:spTgt spid="62469">
                                            <p:txEl>
                                              <p:charRg st="12" end="27"/>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2469">
                                            <p:txEl>
                                              <p:charRg st="27" end="42"/>
                                            </p:txEl>
                                          </p:spTgt>
                                        </p:tgtEl>
                                        <p:attrNameLst>
                                          <p:attrName>style.visibility</p:attrName>
                                        </p:attrNameLst>
                                      </p:cBhvr>
                                      <p:to>
                                        <p:strVal val="visible"/>
                                      </p:to>
                                    </p:set>
                                    <p:animEffect transition="in" filter="blinds(horizontal)">
                                      <p:cBhvr>
                                        <p:cTn id="15" dur="500"/>
                                        <p:tgtEl>
                                          <p:spTgt spid="62469">
                                            <p:txEl>
                                              <p:charRg st="27" end="4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2469">
                                            <p:txEl>
                                              <p:charRg st="42" end="50"/>
                                            </p:txEl>
                                          </p:spTgt>
                                        </p:tgtEl>
                                        <p:attrNameLst>
                                          <p:attrName>style.visibility</p:attrName>
                                        </p:attrNameLst>
                                      </p:cBhvr>
                                      <p:to>
                                        <p:strVal val="visible"/>
                                      </p:to>
                                    </p:set>
                                    <p:animEffect transition="in" filter="blinds(horizontal)">
                                      <p:cBhvr>
                                        <p:cTn id="20" dur="500"/>
                                        <p:tgtEl>
                                          <p:spTgt spid="62469">
                                            <p:txEl>
                                              <p:charRg st="42" end="5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2469">
                                            <p:txEl>
                                              <p:charRg st="50" end="73"/>
                                            </p:txEl>
                                          </p:spTgt>
                                        </p:tgtEl>
                                        <p:attrNameLst>
                                          <p:attrName>style.visibility</p:attrName>
                                        </p:attrNameLst>
                                      </p:cBhvr>
                                      <p:to>
                                        <p:strVal val="visible"/>
                                      </p:to>
                                    </p:set>
                                    <p:animEffect transition="in" filter="blinds(horizontal)">
                                      <p:cBhvr>
                                        <p:cTn id="25" dur="500"/>
                                        <p:tgtEl>
                                          <p:spTgt spid="62469">
                                            <p:txEl>
                                              <p:charRg st="50" end="7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2469">
                                            <p:txEl>
                                              <p:charRg st="73" end="89"/>
                                            </p:txEl>
                                          </p:spTgt>
                                        </p:tgtEl>
                                        <p:attrNameLst>
                                          <p:attrName>style.visibility</p:attrName>
                                        </p:attrNameLst>
                                      </p:cBhvr>
                                      <p:to>
                                        <p:strVal val="visible"/>
                                      </p:to>
                                    </p:set>
                                    <p:animEffect transition="in" filter="blinds(horizontal)">
                                      <p:cBhvr>
                                        <p:cTn id="30" dur="500"/>
                                        <p:tgtEl>
                                          <p:spTgt spid="62469">
                                            <p:txEl>
                                              <p:charRg st="73" end="8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2469">
                                            <p:txEl>
                                              <p:charRg st="89" end="127"/>
                                            </p:txEl>
                                          </p:spTgt>
                                        </p:tgtEl>
                                        <p:attrNameLst>
                                          <p:attrName>style.visibility</p:attrName>
                                        </p:attrNameLst>
                                      </p:cBhvr>
                                      <p:to>
                                        <p:strVal val="visible"/>
                                      </p:to>
                                    </p:set>
                                    <p:animEffect transition="in" filter="blinds(horizontal)">
                                      <p:cBhvr>
                                        <p:cTn id="35" dur="500"/>
                                        <p:tgtEl>
                                          <p:spTgt spid="62469">
                                            <p:txEl>
                                              <p:charRg st="89" end="12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2469">
                                            <p:txEl>
                                              <p:charRg st="127" end="141"/>
                                            </p:txEl>
                                          </p:spTgt>
                                        </p:tgtEl>
                                        <p:attrNameLst>
                                          <p:attrName>style.visibility</p:attrName>
                                        </p:attrNameLst>
                                      </p:cBhvr>
                                      <p:to>
                                        <p:strVal val="visible"/>
                                      </p:to>
                                    </p:set>
                                    <p:animEffect transition="in" filter="blinds(horizontal)">
                                      <p:cBhvr>
                                        <p:cTn id="40" dur="500"/>
                                        <p:tgtEl>
                                          <p:spTgt spid="62469">
                                            <p:txEl>
                                              <p:charRg st="127" end="141"/>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62469">
                                            <p:txEl>
                                              <p:charRg st="141" end="187"/>
                                            </p:txEl>
                                          </p:spTgt>
                                        </p:tgtEl>
                                        <p:attrNameLst>
                                          <p:attrName>style.visibility</p:attrName>
                                        </p:attrNameLst>
                                      </p:cBhvr>
                                      <p:to>
                                        <p:strVal val="visible"/>
                                      </p:to>
                                    </p:set>
                                    <p:animEffect transition="in" filter="blinds(horizontal)">
                                      <p:cBhvr>
                                        <p:cTn id="43" dur="500"/>
                                        <p:tgtEl>
                                          <p:spTgt spid="62469">
                                            <p:txEl>
                                              <p:charRg st="141" end="18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title" idx="4294967295"/>
          </p:nvPr>
        </p:nvSpPr>
        <p:spPr>
          <a:xfrm>
            <a:off x="1116013" y="260350"/>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4.2 创建一维数组变量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6349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63492" name="页脚占位符 4"/>
          <p:cNvSpPr txBox="1">
            <a:spLocks noGrp="1"/>
          </p:cNvSpPr>
          <p:nvPr/>
        </p:nvSpPr>
        <p:spPr>
          <a:xfrm>
            <a:off x="755650"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61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6349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70000"/>
              </a:lnSpc>
            </a:pPr>
            <a:r>
              <a:rPr lang="zh-CN" altLang="en-US" sz="2600" b="1" dirty="0">
                <a:latin typeface="Times New Roman" panose="02020603050405020304" pitchFamily="18" charset="0"/>
                <a:ea typeface="华文楷体" pitchFamily="2" charset="-122"/>
              </a:rPr>
              <a:t>一旦被创建，变量就被存储在工作空间，可以通过“</a:t>
            </a:r>
            <a:r>
              <a:rPr lang="en-US" altLang="zh-CN" sz="2600" b="1" dirty="0">
                <a:solidFill>
                  <a:srgbClr val="0000FF"/>
                </a:solidFill>
                <a:latin typeface="Times New Roman" panose="02020603050405020304" pitchFamily="18" charset="0"/>
                <a:ea typeface="华文楷体" pitchFamily="2" charset="-122"/>
              </a:rPr>
              <a:t>Workspace</a:t>
            </a:r>
            <a:r>
              <a:rPr lang="en-US" altLang="zh-CN" sz="2600" b="1" dirty="0">
                <a:latin typeface="Times New Roman" panose="02020603050405020304" pitchFamily="18" charset="0"/>
                <a:ea typeface="华文楷体" pitchFamily="2" charset="-122"/>
              </a:rPr>
              <a:t>”</a:t>
            </a:r>
            <a:r>
              <a:rPr lang="zh-CN" altLang="en-US" sz="2600" b="1" dirty="0">
                <a:latin typeface="Times New Roman" panose="02020603050405020304" pitchFamily="18" charset="0"/>
                <a:ea typeface="华文楷体" pitchFamily="2" charset="-122"/>
              </a:rPr>
              <a:t>窗口或在“</a:t>
            </a:r>
            <a:r>
              <a:rPr lang="en-US" altLang="zh-CN" sz="2600" b="1" dirty="0">
                <a:solidFill>
                  <a:srgbClr val="0000FF"/>
                </a:solidFill>
                <a:latin typeface="Times New Roman" panose="02020603050405020304" pitchFamily="18" charset="0"/>
                <a:ea typeface="华文楷体" pitchFamily="2" charset="-122"/>
              </a:rPr>
              <a:t>Command Window</a:t>
            </a:r>
            <a:r>
              <a:rPr lang="en-US" altLang="zh-CN" sz="2600" b="1" dirty="0">
                <a:latin typeface="Times New Roman" panose="02020603050405020304" pitchFamily="18" charset="0"/>
                <a:ea typeface="华文楷体" pitchFamily="2" charset="-122"/>
              </a:rPr>
              <a:t>”</a:t>
            </a:r>
            <a:r>
              <a:rPr lang="zh-CN" altLang="en-US" sz="2600" b="1" dirty="0">
                <a:latin typeface="Times New Roman" panose="02020603050405020304" pitchFamily="18" charset="0"/>
                <a:ea typeface="华文楷体" pitchFamily="2" charset="-122"/>
              </a:rPr>
              <a:t>执行“</a:t>
            </a:r>
            <a:r>
              <a:rPr lang="en-US" altLang="zh-CN" sz="2600" b="1" dirty="0">
                <a:latin typeface="Times New Roman" panose="02020603050405020304" pitchFamily="18" charset="0"/>
                <a:ea typeface="华文楷体" pitchFamily="2" charset="-122"/>
              </a:rPr>
              <a:t>whos”</a:t>
            </a:r>
            <a:r>
              <a:rPr lang="zh-CN" altLang="en-US" sz="2600" b="1" dirty="0">
                <a:latin typeface="Times New Roman" panose="02020603050405020304" pitchFamily="18" charset="0"/>
                <a:ea typeface="华文楷体" pitchFamily="2" charset="-122"/>
              </a:rPr>
              <a:t>命令察看。</a:t>
            </a:r>
            <a:endParaRPr lang="zh-CN" altLang="en-US" sz="2600" b="1" dirty="0">
              <a:latin typeface="Times New Roman" panose="02020603050405020304" pitchFamily="18" charset="0"/>
              <a:ea typeface="华文楷体" pitchFamily="2" charset="-122"/>
            </a:endParaRPr>
          </a:p>
          <a:p>
            <a:pPr lvl="1" algn="just" eaLnBrk="1" hangingPunct="1">
              <a:lnSpc>
                <a:spcPct val="170000"/>
              </a:lnSpc>
            </a:pPr>
            <a:r>
              <a:rPr lang="zh-CN" altLang="en-US" sz="2400" b="1" dirty="0">
                <a:latin typeface="Times New Roman" panose="02020603050405020304" pitchFamily="18" charset="0"/>
                <a:ea typeface="华文楷体" pitchFamily="2" charset="-122"/>
              </a:rPr>
              <a:t>操作一： 使用“</a:t>
            </a:r>
            <a:r>
              <a:rPr lang="en-US" altLang="zh-CN" sz="2400" b="1" dirty="0">
                <a:latin typeface="Times New Roman" panose="02020603050405020304" pitchFamily="18" charset="0"/>
                <a:ea typeface="华文楷体" pitchFamily="2" charset="-122"/>
              </a:rPr>
              <a:t>Workspace”</a:t>
            </a:r>
            <a:r>
              <a:rPr lang="zh-CN" altLang="en-US" sz="2400" b="1" dirty="0">
                <a:latin typeface="Times New Roman" panose="02020603050405020304" pitchFamily="18" charset="0"/>
                <a:ea typeface="华文楷体" pitchFamily="2" charset="-122"/>
              </a:rPr>
              <a:t>窗口察看变量</a:t>
            </a:r>
            <a:endParaRPr lang="zh-CN" altLang="en-US" sz="2400" b="1" dirty="0">
              <a:latin typeface="Times New Roman" panose="02020603050405020304" pitchFamily="18" charset="0"/>
              <a:ea typeface="华文楷体" pitchFamily="2" charset="-122"/>
            </a:endParaRPr>
          </a:p>
          <a:p>
            <a:pPr lvl="1" algn="just" eaLnBrk="1" hangingPunct="1">
              <a:lnSpc>
                <a:spcPct val="170000"/>
              </a:lnSpc>
            </a:pPr>
            <a:r>
              <a:rPr lang="zh-CN" altLang="en-US" sz="2400" b="1" dirty="0">
                <a:latin typeface="Times New Roman" panose="02020603050405020304" pitchFamily="18" charset="0"/>
                <a:ea typeface="华文楷体" pitchFamily="2" charset="-122"/>
              </a:rPr>
              <a:t>操作二： 使用“</a:t>
            </a:r>
            <a:r>
              <a:rPr lang="en-US" altLang="zh-CN" sz="2400" b="1" dirty="0">
                <a:latin typeface="Times New Roman" panose="02020603050405020304" pitchFamily="18" charset="0"/>
                <a:ea typeface="华文楷体" pitchFamily="2" charset="-122"/>
              </a:rPr>
              <a:t>whos”</a:t>
            </a:r>
            <a:r>
              <a:rPr lang="zh-CN" altLang="en-US" sz="2400" b="1" dirty="0">
                <a:latin typeface="Times New Roman" panose="02020603050405020304" pitchFamily="18" charset="0"/>
                <a:ea typeface="华文楷体" pitchFamily="2" charset="-122"/>
              </a:rPr>
              <a:t>命令察看变量</a:t>
            </a:r>
            <a:endParaRPr lang="zh-CN" altLang="en-US" sz="24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493">
                                            <p:txEl>
                                              <p:charRg st="0" end="67"/>
                                            </p:txEl>
                                          </p:spTgt>
                                        </p:tgtEl>
                                        <p:attrNameLst>
                                          <p:attrName>style.visibility</p:attrName>
                                        </p:attrNameLst>
                                      </p:cBhvr>
                                      <p:to>
                                        <p:strVal val="visible"/>
                                      </p:to>
                                    </p:set>
                                    <p:animEffect transition="in" filter="blinds(horizontal)">
                                      <p:cBhvr>
                                        <p:cTn id="7" dur="500"/>
                                        <p:tgtEl>
                                          <p:spTgt spid="63493">
                                            <p:txEl>
                                              <p:charRg st="0" end="6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3493">
                                            <p:txEl>
                                              <p:charRg st="67" end="92"/>
                                            </p:txEl>
                                          </p:spTgt>
                                        </p:tgtEl>
                                        <p:attrNameLst>
                                          <p:attrName>style.visibility</p:attrName>
                                        </p:attrNameLst>
                                      </p:cBhvr>
                                      <p:to>
                                        <p:strVal val="visible"/>
                                      </p:to>
                                    </p:set>
                                    <p:animEffect transition="in" filter="blinds(horizontal)">
                                      <p:cBhvr>
                                        <p:cTn id="12" dur="500"/>
                                        <p:tgtEl>
                                          <p:spTgt spid="63493">
                                            <p:txEl>
                                              <p:charRg st="67" end="9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3493">
                                            <p:txEl>
                                              <p:charRg st="92" end="112"/>
                                            </p:txEl>
                                          </p:spTgt>
                                        </p:tgtEl>
                                        <p:attrNameLst>
                                          <p:attrName>style.visibility</p:attrName>
                                        </p:attrNameLst>
                                      </p:cBhvr>
                                      <p:to>
                                        <p:strVal val="visible"/>
                                      </p:to>
                                    </p:set>
                                    <p:animEffect transition="in" filter="blinds(horizontal)">
                                      <p:cBhvr>
                                        <p:cTn id="17" dur="500"/>
                                        <p:tgtEl>
                                          <p:spTgt spid="63493">
                                            <p:txEl>
                                              <p:charRg st="92" end="1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9219"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9220" name="Rectangle 4"/>
          <p:cNvSpPr/>
          <p:nvPr/>
        </p:nvSpPr>
        <p:spPr>
          <a:xfrm>
            <a:off x="611188" y="1773238"/>
            <a:ext cx="8153400" cy="3600450"/>
          </a:xfrm>
          <a:prstGeom prst="rect">
            <a:avLst/>
          </a:prstGeom>
          <a:noFill/>
          <a:ln w="9525">
            <a:noFill/>
          </a:ln>
        </p:spPr>
        <p:txBody>
          <a:bodyPr>
            <a:spAutoFit/>
          </a:bodyPr>
          <a:p>
            <a:pPr algn="just" eaLnBrk="1" hangingPunct="1">
              <a:lnSpc>
                <a:spcPct val="160000"/>
              </a:lnSpc>
              <a:buFont typeface="Arial" panose="020B0604020202020204" pitchFamily="34" charset="0"/>
              <a:buChar char="•"/>
            </a:pPr>
            <a:r>
              <a:rPr lang="en-US" altLang="zh-CN" sz="2400" b="1" dirty="0">
                <a:solidFill>
                  <a:srgbClr val="000099"/>
                </a:solidFill>
                <a:latin typeface="华文楷体" pitchFamily="2" charset="-122"/>
                <a:ea typeface="华文楷体" pitchFamily="2" charset="-122"/>
              </a:rPr>
              <a:t> </a:t>
            </a:r>
            <a:r>
              <a:rPr lang="zh-CN" altLang="en-US" sz="2400" b="1" dirty="0">
                <a:solidFill>
                  <a:srgbClr val="000099"/>
                </a:solidFill>
                <a:latin typeface="华文楷体" pitchFamily="2" charset="-122"/>
                <a:ea typeface="华文楷体" pitchFamily="2" charset="-122"/>
              </a:rPr>
              <a:t>讲授</a:t>
            </a:r>
            <a:r>
              <a:rPr lang="en-US" altLang="zh-CN" sz="2400" b="1" dirty="0">
                <a:solidFill>
                  <a:srgbClr val="000099"/>
                </a:solidFill>
                <a:latin typeface="Times New Roman" panose="02020603050405020304" pitchFamily="18" charset="0"/>
                <a:ea typeface="华文楷体" pitchFamily="2" charset="-122"/>
              </a:rPr>
              <a:t>MATLAB</a:t>
            </a:r>
            <a:r>
              <a:rPr lang="zh-CN" altLang="en-US" sz="2400" b="1" dirty="0">
                <a:solidFill>
                  <a:srgbClr val="000099"/>
                </a:solidFill>
                <a:latin typeface="华文楷体" pitchFamily="2" charset="-122"/>
                <a:ea typeface="华文楷体" pitchFamily="2" charset="-122"/>
              </a:rPr>
              <a:t>的通用功能。</a:t>
            </a:r>
            <a:endParaRPr lang="zh-CN" altLang="en-US" sz="2400" b="1" dirty="0">
              <a:solidFill>
                <a:srgbClr val="000099"/>
              </a:solidFill>
              <a:latin typeface="华文楷体" pitchFamily="2" charset="-122"/>
              <a:ea typeface="华文楷体" pitchFamily="2" charset="-122"/>
            </a:endParaRPr>
          </a:p>
          <a:p>
            <a:pPr algn="just" eaLnBrk="1" hangingPunct="1">
              <a:lnSpc>
                <a:spcPct val="160000"/>
              </a:lnSpc>
            </a:pPr>
            <a:endParaRPr lang="zh-CN" altLang="en-US" sz="2400" b="1" dirty="0">
              <a:solidFill>
                <a:srgbClr val="000099"/>
              </a:solidFill>
              <a:latin typeface="华文楷体" pitchFamily="2" charset="-122"/>
              <a:ea typeface="华文楷体" pitchFamily="2" charset="-122"/>
            </a:endParaRPr>
          </a:p>
          <a:p>
            <a:pPr algn="just" eaLnBrk="1" hangingPunct="1">
              <a:lnSpc>
                <a:spcPct val="160000"/>
              </a:lnSpc>
              <a:buFont typeface="Arial" panose="020B0604020202020204" pitchFamily="34" charset="0"/>
              <a:buChar char="•"/>
            </a:pPr>
            <a:r>
              <a:rPr lang="zh-CN" altLang="en-US" sz="2400" b="1" dirty="0">
                <a:solidFill>
                  <a:srgbClr val="000099"/>
                </a:solidFill>
                <a:latin typeface="华文楷体" pitchFamily="2" charset="-122"/>
                <a:ea typeface="华文楷体" pitchFamily="2" charset="-122"/>
              </a:rPr>
              <a:t> 寓教于例，由浅入深。</a:t>
            </a:r>
            <a:endParaRPr lang="zh-CN" altLang="en-US" sz="2400" b="1" dirty="0">
              <a:solidFill>
                <a:srgbClr val="000099"/>
              </a:solidFill>
              <a:latin typeface="华文楷体" pitchFamily="2" charset="-122"/>
              <a:ea typeface="华文楷体" pitchFamily="2" charset="-122"/>
            </a:endParaRPr>
          </a:p>
          <a:p>
            <a:pPr algn="just" eaLnBrk="1" hangingPunct="1">
              <a:lnSpc>
                <a:spcPct val="160000"/>
              </a:lnSpc>
            </a:pPr>
            <a:endParaRPr lang="zh-CN" altLang="en-US" sz="2400" b="1" dirty="0">
              <a:solidFill>
                <a:srgbClr val="000099"/>
              </a:solidFill>
              <a:latin typeface="华文楷体" pitchFamily="2" charset="-122"/>
              <a:ea typeface="华文楷体" pitchFamily="2" charset="-122"/>
            </a:endParaRPr>
          </a:p>
          <a:p>
            <a:pPr algn="just" eaLnBrk="1" hangingPunct="1">
              <a:lnSpc>
                <a:spcPct val="160000"/>
              </a:lnSpc>
              <a:buFont typeface="Arial" panose="020B0604020202020204" pitchFamily="34" charset="0"/>
              <a:buChar char="•"/>
            </a:pPr>
            <a:r>
              <a:rPr lang="zh-CN" altLang="en-US" sz="2400" b="1" dirty="0">
                <a:solidFill>
                  <a:srgbClr val="000099"/>
                </a:solidFill>
                <a:latin typeface="华文楷体" pitchFamily="2" charset="-122"/>
                <a:ea typeface="华文楷体" pitchFamily="2" charset="-122"/>
              </a:rPr>
              <a:t> 关于科学计算，着重强调理论概念、算法和实际计算三者          之间的关系。</a:t>
            </a:r>
            <a:endParaRPr lang="zh-CN" altLang="en-US" sz="2400" b="1" dirty="0">
              <a:solidFill>
                <a:srgbClr val="000099"/>
              </a:solidFill>
              <a:latin typeface="华文楷体" pitchFamily="2" charset="-122"/>
              <a:ea typeface="华文楷体" pitchFamily="2" charset="-122"/>
            </a:endParaRPr>
          </a:p>
        </p:txBody>
      </p:sp>
      <p:pic>
        <p:nvPicPr>
          <p:cNvPr id="9221" name="Picture 9" descr="logo1"/>
          <p:cNvPicPr>
            <a:picLocks noChangeAspect="1"/>
          </p:cNvPicPr>
          <p:nvPr/>
        </p:nvPicPr>
        <p:blipFill>
          <a:blip r:embed="rId1"/>
          <a:stretch>
            <a:fillRect/>
          </a:stretch>
        </p:blipFill>
        <p:spPr>
          <a:xfrm>
            <a:off x="8208963" y="276225"/>
            <a:ext cx="533400" cy="476250"/>
          </a:xfrm>
          <a:prstGeom prst="rect">
            <a:avLst/>
          </a:prstGeom>
          <a:noFill/>
          <a:ln w="9525">
            <a:noFill/>
          </a:ln>
        </p:spPr>
      </p:pic>
      <p:sp>
        <p:nvSpPr>
          <p:cNvPr id="9222" name="Rectangle 2"/>
          <p:cNvSpPr>
            <a:spLocks noGrp="1"/>
          </p:cNvSpPr>
          <p:nvPr/>
        </p:nvSpPr>
        <p:spPr>
          <a:xfrm>
            <a:off x="1187450" y="-26987"/>
            <a:ext cx="7793038" cy="982662"/>
          </a:xfrm>
          <a:prstGeom prst="rect">
            <a:avLst/>
          </a:prstGeom>
          <a:noFill/>
          <a:ln w="9525">
            <a:noFill/>
          </a:ln>
        </p:spPr>
        <p:txBody>
          <a:bodyPr bIns="91440" anchor="b" anchorCtr="0"/>
          <a:p>
            <a:pPr eaLnBrk="1" hangingPunct="1"/>
            <a:r>
              <a:rPr lang="zh-CN" altLang="en-US" sz="4000" b="1" dirty="0">
                <a:solidFill>
                  <a:srgbClr val="CC0000"/>
                </a:solidFill>
                <a:latin typeface="Franklin Gothic Book" pitchFamily="34" charset="0"/>
                <a:ea typeface="华文楷体" pitchFamily="2" charset="-122"/>
              </a:rPr>
              <a:t>授课宗旨</a:t>
            </a:r>
            <a:endParaRPr lang="zh-CN" altLang="en-US" sz="4000" b="1" dirty="0">
              <a:solidFill>
                <a:srgbClr val="CC0000"/>
              </a:solidFill>
              <a:latin typeface="Franklin Gothic Book" pitchFamily="34"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20">
                                            <p:txEl>
                                              <p:charRg st="0" end="16"/>
                                            </p:txEl>
                                          </p:spTgt>
                                        </p:tgtEl>
                                        <p:attrNameLst>
                                          <p:attrName>style.visibility</p:attrName>
                                        </p:attrNameLst>
                                      </p:cBhvr>
                                      <p:to>
                                        <p:strVal val="visible"/>
                                      </p:to>
                                    </p:set>
                                    <p:animEffect transition="in" filter="wipe(up)">
                                      <p:cBhvr>
                                        <p:cTn id="7" dur="500"/>
                                        <p:tgtEl>
                                          <p:spTgt spid="9220">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220">
                                            <p:txEl>
                                              <p:charRg st="17" end="29"/>
                                            </p:txEl>
                                          </p:spTgt>
                                        </p:tgtEl>
                                        <p:attrNameLst>
                                          <p:attrName>style.visibility</p:attrName>
                                        </p:attrNameLst>
                                      </p:cBhvr>
                                      <p:to>
                                        <p:strVal val="visible"/>
                                      </p:to>
                                    </p:set>
                                    <p:animEffect transition="in" filter="wipe(up)">
                                      <p:cBhvr>
                                        <p:cTn id="12" dur="500"/>
                                        <p:tgtEl>
                                          <p:spTgt spid="9220">
                                            <p:txEl>
                                              <p:charRg st="17" end="2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220">
                                            <p:txEl>
                                              <p:charRg st="30" end="73"/>
                                            </p:txEl>
                                          </p:spTgt>
                                        </p:tgtEl>
                                        <p:attrNameLst>
                                          <p:attrName>style.visibility</p:attrName>
                                        </p:attrNameLst>
                                      </p:cBhvr>
                                      <p:to>
                                        <p:strVal val="visible"/>
                                      </p:to>
                                    </p:set>
                                    <p:animEffect transition="in" filter="wipe(up)">
                                      <p:cBhvr>
                                        <p:cTn id="17" dur="500"/>
                                        <p:tgtEl>
                                          <p:spTgt spid="9220">
                                            <p:txEl>
                                              <p:charRg st="30" end="7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idx="4294967295"/>
          </p:nvPr>
        </p:nvSpPr>
        <p:spPr>
          <a:xfrm>
            <a:off x="1116013" y="260350"/>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4.3 创建二维数组变量</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6451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64516" name="页脚占位符 4"/>
          <p:cNvSpPr txBox="1">
            <a:spLocks noGrp="1"/>
          </p:cNvSpPr>
          <p:nvPr/>
        </p:nvSpPr>
        <p:spPr>
          <a:xfrm>
            <a:off x="755650"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62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6451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第一种方法：使用方括号“</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 ]”</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操作符</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90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使用规则</a:t>
            </a:r>
            <a:endParaRPr lang="zh-CN" altLang="en-US" sz="2400"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zh-CN" altLang="en-US" sz="2400" b="1" dirty="0">
                <a:latin typeface="Times New Roman" panose="02020603050405020304" pitchFamily="18" charset="0"/>
                <a:ea typeface="华文楷体" pitchFamily="2" charset="-122"/>
              </a:rPr>
              <a:t>数组元素必须在“</a:t>
            </a:r>
            <a:r>
              <a:rPr lang="en-US" altLang="zh-CN" sz="2400" b="1" dirty="0">
                <a:latin typeface="Times New Roman" panose="02020603050405020304" pitchFamily="18" charset="0"/>
                <a:ea typeface="华文楷体" pitchFamily="2" charset="-122"/>
              </a:rPr>
              <a:t>[ ]”</a:t>
            </a:r>
            <a:r>
              <a:rPr lang="zh-CN" altLang="en-US" sz="2400" b="1" dirty="0">
                <a:latin typeface="Times New Roman" panose="02020603050405020304" pitchFamily="18" charset="0"/>
                <a:ea typeface="华文楷体" pitchFamily="2" charset="-122"/>
              </a:rPr>
              <a:t>内键入；</a:t>
            </a:r>
            <a:endParaRPr lang="zh-CN" altLang="en-US" sz="2400"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zh-CN" altLang="en-US" sz="2400" b="1" dirty="0">
                <a:latin typeface="Times New Roman" panose="02020603050405020304" pitchFamily="18" charset="0"/>
                <a:ea typeface="华文楷体" pitchFamily="2" charset="-122"/>
              </a:rPr>
              <a:t>行与行之间须用分号“</a:t>
            </a:r>
            <a:r>
              <a:rPr lang="en-US" altLang="zh-CN" sz="2400" b="1" dirty="0">
                <a:latin typeface="Times New Roman" panose="02020603050405020304" pitchFamily="18" charset="0"/>
                <a:ea typeface="华文楷体" pitchFamily="2" charset="-122"/>
              </a:rPr>
              <a:t>;” </a:t>
            </a:r>
            <a:r>
              <a:rPr lang="zh-CN" altLang="en-US" sz="2400" b="1" dirty="0">
                <a:latin typeface="Times New Roman" panose="02020603050405020304" pitchFamily="18" charset="0"/>
                <a:ea typeface="华文楷体" pitchFamily="2" charset="-122"/>
              </a:rPr>
              <a:t>间隔，也可以在分行处用回车键间隔；</a:t>
            </a:r>
            <a:endParaRPr lang="zh-CN" altLang="en-US" sz="2400" b="1" dirty="0">
              <a:latin typeface="Times New Roman" panose="02020603050405020304" pitchFamily="18" charset="0"/>
              <a:ea typeface="华文楷体" pitchFamily="2" charset="-122"/>
            </a:endParaRPr>
          </a:p>
          <a:p>
            <a:pPr lvl="1" algn="just" eaLnBrk="1" hangingPunct="1">
              <a:lnSpc>
                <a:spcPct val="90000"/>
              </a:lnSpc>
              <a:buFont typeface="Wingdings 2" pitchFamily="18" charset="2"/>
              <a:buChar char=""/>
            </a:pPr>
            <a:r>
              <a:rPr lang="zh-CN" altLang="en-US" sz="2400" b="1" dirty="0">
                <a:latin typeface="Times New Roman" panose="02020603050405020304" pitchFamily="18" charset="0"/>
                <a:ea typeface="华文楷体" pitchFamily="2" charset="-122"/>
              </a:rPr>
              <a:t>行内元素用空格或逗号“</a:t>
            </a:r>
            <a:r>
              <a:rPr lang="en-US" altLang="zh-CN" sz="2400" b="1" dirty="0">
                <a:latin typeface="Times New Roman" panose="02020603050405020304" pitchFamily="18" charset="0"/>
                <a:ea typeface="华文楷体" pitchFamily="2" charset="-122"/>
              </a:rPr>
              <a:t>,”</a:t>
            </a:r>
            <a:r>
              <a:rPr lang="zh-CN" altLang="en-US" sz="2400" b="1" dirty="0">
                <a:latin typeface="Times New Roman" panose="02020603050405020304" pitchFamily="18" charset="0"/>
                <a:ea typeface="华文楷体" pitchFamily="2" charset="-122"/>
              </a:rPr>
              <a:t>间隔。</a:t>
            </a:r>
            <a:endParaRPr lang="zh-CN" altLang="en-US"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4.3-1】</a:t>
            </a:r>
            <a:r>
              <a:rPr lang="zh-CN" altLang="en-US" sz="2400" b="1" dirty="0">
                <a:solidFill>
                  <a:srgbClr val="0000FF"/>
                </a:solidFill>
                <a:latin typeface="Times New Roman" panose="02020603050405020304" pitchFamily="18" charset="0"/>
                <a:ea typeface="华文楷体" pitchFamily="2" charset="-122"/>
              </a:rPr>
              <a:t>键入并执行</a:t>
            </a:r>
            <a:r>
              <a:rPr lang="en-US" altLang="zh-CN" sz="2400" b="1" dirty="0">
                <a:solidFill>
                  <a:srgbClr val="0000FF"/>
                </a:solidFill>
                <a:latin typeface="Times New Roman" panose="02020603050405020304" pitchFamily="18" charset="0"/>
                <a:ea typeface="华文楷体" pitchFamily="2" charset="-122"/>
              </a:rPr>
              <a:t>a2=[1 2 3;4 5 6;7 8 9]</a:t>
            </a:r>
            <a:endParaRPr lang="en-US" altLang="zh-CN" sz="2400" b="1" dirty="0">
              <a:solidFill>
                <a:srgbClr val="0000FF"/>
              </a:solidFill>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a2=</a:t>
            </a:r>
            <a:endParaRPr lang="en-US" altLang="zh-CN" sz="2400" b="1" dirty="0">
              <a:latin typeface="Times New Roman" panose="02020603050405020304" pitchFamily="18" charset="0"/>
              <a:ea typeface="华文楷体" pitchFamily="2" charset="-122"/>
            </a:endParaRPr>
          </a:p>
          <a:p>
            <a:pPr lvl="1" algn="just" eaLnBrk="1" hangingPunct="1">
              <a:lnSpc>
                <a:spcPct val="90000"/>
              </a:lnSpc>
              <a:spcBef>
                <a:spcPct val="0"/>
              </a:spcBef>
              <a:buFont typeface="Wingdings" panose="05000000000000000000" pitchFamily="2" charset="2"/>
              <a:buNone/>
            </a:pPr>
            <a:r>
              <a:rPr lang="en-US" altLang="zh-CN" sz="2400" b="1" dirty="0">
                <a:latin typeface="Times New Roman" panose="02020603050405020304" pitchFamily="18" charset="0"/>
                <a:ea typeface="华文楷体" pitchFamily="2" charset="-122"/>
              </a:rPr>
              <a:t>      1  2  3</a:t>
            </a:r>
            <a:endParaRPr lang="en-US" altLang="zh-CN" sz="2400" b="1" dirty="0">
              <a:latin typeface="Times New Roman" panose="02020603050405020304" pitchFamily="18" charset="0"/>
              <a:ea typeface="华文楷体" pitchFamily="2" charset="-122"/>
            </a:endParaRPr>
          </a:p>
          <a:p>
            <a:pPr lvl="1" algn="just" eaLnBrk="1" hangingPunct="1">
              <a:lnSpc>
                <a:spcPct val="90000"/>
              </a:lnSpc>
              <a:spcBef>
                <a:spcPct val="0"/>
              </a:spcBef>
              <a:buFont typeface="Wingdings" panose="05000000000000000000" pitchFamily="2" charset="2"/>
              <a:buNone/>
            </a:pPr>
            <a:r>
              <a:rPr lang="en-US" altLang="zh-CN" sz="2400" b="1" dirty="0">
                <a:latin typeface="Times New Roman" panose="02020603050405020304" pitchFamily="18" charset="0"/>
                <a:ea typeface="华文楷体" pitchFamily="2" charset="-122"/>
              </a:rPr>
              <a:t>      4  5  6</a:t>
            </a:r>
            <a:endParaRPr lang="en-US" altLang="zh-CN" sz="2400" b="1" dirty="0">
              <a:latin typeface="Times New Roman" panose="02020603050405020304" pitchFamily="18" charset="0"/>
              <a:ea typeface="华文楷体" pitchFamily="2" charset="-122"/>
            </a:endParaRPr>
          </a:p>
          <a:p>
            <a:pPr lvl="1" algn="just" eaLnBrk="1" hangingPunct="1">
              <a:lnSpc>
                <a:spcPct val="90000"/>
              </a:lnSpc>
              <a:spcBef>
                <a:spcPct val="0"/>
              </a:spcBef>
              <a:buFont typeface="Wingdings" panose="05000000000000000000" pitchFamily="2" charset="2"/>
              <a:buNone/>
            </a:pPr>
            <a:r>
              <a:rPr lang="en-US" altLang="zh-CN" sz="2400" b="1" dirty="0">
                <a:latin typeface="Times New Roman" panose="02020603050405020304" pitchFamily="18" charset="0"/>
                <a:ea typeface="华文楷体" pitchFamily="2" charset="-122"/>
              </a:rPr>
              <a:t>      7  8  9</a:t>
            </a:r>
            <a:endParaRPr lang="en-US" altLang="zh-CN" sz="2400" b="1" dirty="0">
              <a:latin typeface="Times New Roman" panose="02020603050405020304" pitchFamily="18" charset="0"/>
              <a:ea typeface="华文楷体" pitchFamily="2" charset="-122"/>
            </a:endParaRPr>
          </a:p>
          <a:p>
            <a:pPr lvl="1" algn="just" eaLnBrk="1" hangingPunct="1">
              <a:lnSpc>
                <a:spcPct val="9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4.3-2】</a:t>
            </a:r>
            <a:r>
              <a:rPr lang="zh-CN" altLang="en-US" sz="2400" b="1" dirty="0">
                <a:solidFill>
                  <a:srgbClr val="0000FF"/>
                </a:solidFill>
                <a:latin typeface="Times New Roman" panose="02020603050405020304" pitchFamily="18" charset="0"/>
                <a:ea typeface="华文楷体" pitchFamily="2" charset="-122"/>
              </a:rPr>
              <a:t>键入并执行</a:t>
            </a:r>
            <a:r>
              <a:rPr lang="en-US" altLang="zh-CN" sz="2400" b="1" dirty="0">
                <a:solidFill>
                  <a:srgbClr val="0000FF"/>
                </a:solidFill>
                <a:latin typeface="Times New Roman" panose="02020603050405020304" pitchFamily="18" charset="0"/>
                <a:ea typeface="华文楷体" pitchFamily="2" charset="-122"/>
              </a:rPr>
              <a:t>a2=[1:3;4:6;7:9]</a:t>
            </a:r>
            <a:r>
              <a:rPr lang="en-US" altLang="zh-CN" sz="2400" b="1" dirty="0">
                <a:solidFill>
                  <a:srgbClr val="490092"/>
                </a:solidFill>
                <a:latin typeface="Times New Roman" panose="02020603050405020304" pitchFamily="18" charset="0"/>
                <a:ea typeface="华文楷体" pitchFamily="2" charset="-122"/>
              </a:rPr>
              <a:t>  </a:t>
            </a:r>
            <a:r>
              <a:rPr lang="en-US" altLang="zh-CN" sz="2400" b="1" dirty="0">
                <a:solidFill>
                  <a:srgbClr val="008000"/>
                </a:solidFill>
                <a:latin typeface="Times New Roman" panose="02020603050405020304" pitchFamily="18" charset="0"/>
                <a:ea typeface="华文楷体" pitchFamily="2" charset="-122"/>
              </a:rPr>
              <a:t>%</a:t>
            </a:r>
            <a:r>
              <a:rPr lang="zh-CN" altLang="en-US" sz="2400" b="1" dirty="0">
                <a:solidFill>
                  <a:srgbClr val="008000"/>
                </a:solidFill>
                <a:latin typeface="Times New Roman" panose="02020603050405020304" pitchFamily="18" charset="0"/>
                <a:ea typeface="华文楷体" pitchFamily="2" charset="-122"/>
              </a:rPr>
              <a:t>结果同上</a:t>
            </a:r>
            <a:endParaRPr lang="zh-CN" altLang="en-US" sz="2400" b="1" dirty="0">
              <a:solidFill>
                <a:srgbClr val="008000"/>
              </a:solidFill>
              <a:latin typeface="Times New Roman" panose="02020603050405020304" pitchFamily="18" charset="0"/>
              <a:ea typeface="华文楷体" pitchFamily="2" charset="-122"/>
            </a:endParaRPr>
          </a:p>
          <a:p>
            <a:pPr lvl="1" eaLnBrk="1" hangingPunct="1">
              <a:lnSpc>
                <a:spcPct val="90000"/>
              </a:lnSpc>
              <a:spcBef>
                <a:spcPct val="0"/>
              </a:spcBef>
              <a:buFont typeface="Wingdings" panose="05000000000000000000" pitchFamily="2" charset="2"/>
              <a:buNone/>
            </a:pPr>
            <a:endParaRPr lang="en-US" altLang="zh-CN" sz="2400" b="1" dirty="0">
              <a:solidFill>
                <a:srgbClr val="008000"/>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17">
                                            <p:txEl>
                                              <p:charRg st="0" end="20"/>
                                            </p:txEl>
                                          </p:spTgt>
                                        </p:tgtEl>
                                        <p:attrNameLst>
                                          <p:attrName>style.visibility</p:attrName>
                                        </p:attrNameLst>
                                      </p:cBhvr>
                                      <p:to>
                                        <p:strVal val="visible"/>
                                      </p:to>
                                    </p:set>
                                    <p:animEffect transition="in" filter="blinds(horizontal)">
                                      <p:cBhvr>
                                        <p:cTn id="7" dur="500"/>
                                        <p:tgtEl>
                                          <p:spTgt spid="64517">
                                            <p:txEl>
                                              <p:charRg st="0" end="2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4517">
                                            <p:txEl>
                                              <p:charRg st="20" end="25"/>
                                            </p:txEl>
                                          </p:spTgt>
                                        </p:tgtEl>
                                        <p:attrNameLst>
                                          <p:attrName>style.visibility</p:attrName>
                                        </p:attrNameLst>
                                      </p:cBhvr>
                                      <p:to>
                                        <p:strVal val="visible"/>
                                      </p:to>
                                    </p:set>
                                    <p:animEffect transition="in" filter="wipe(up)">
                                      <p:cBhvr>
                                        <p:cTn id="12" dur="500"/>
                                        <p:tgtEl>
                                          <p:spTgt spid="64517">
                                            <p:txEl>
                                              <p:charRg st="20" end="2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517">
                                            <p:txEl>
                                              <p:charRg st="25" end="42"/>
                                            </p:txEl>
                                          </p:spTgt>
                                        </p:tgtEl>
                                        <p:attrNameLst>
                                          <p:attrName>style.visibility</p:attrName>
                                        </p:attrNameLst>
                                      </p:cBhvr>
                                      <p:to>
                                        <p:strVal val="visible"/>
                                      </p:to>
                                    </p:set>
                                    <p:animEffect transition="in" filter="blinds(horizontal)">
                                      <p:cBhvr>
                                        <p:cTn id="17" dur="500"/>
                                        <p:tgtEl>
                                          <p:spTgt spid="64517">
                                            <p:txEl>
                                              <p:charRg st="25" end="4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517">
                                            <p:txEl>
                                              <p:charRg st="42" end="73"/>
                                            </p:txEl>
                                          </p:spTgt>
                                        </p:tgtEl>
                                        <p:attrNameLst>
                                          <p:attrName>style.visibility</p:attrName>
                                        </p:attrNameLst>
                                      </p:cBhvr>
                                      <p:to>
                                        <p:strVal val="visible"/>
                                      </p:to>
                                    </p:set>
                                    <p:animEffect transition="in" filter="blinds(horizontal)">
                                      <p:cBhvr>
                                        <p:cTn id="22" dur="500"/>
                                        <p:tgtEl>
                                          <p:spTgt spid="64517">
                                            <p:txEl>
                                              <p:charRg st="42" end="7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4517">
                                            <p:txEl>
                                              <p:charRg st="73" end="90"/>
                                            </p:txEl>
                                          </p:spTgt>
                                        </p:tgtEl>
                                        <p:attrNameLst>
                                          <p:attrName>style.visibility</p:attrName>
                                        </p:attrNameLst>
                                      </p:cBhvr>
                                      <p:to>
                                        <p:strVal val="visible"/>
                                      </p:to>
                                    </p:set>
                                    <p:animEffect transition="in" filter="blinds(horizontal)">
                                      <p:cBhvr>
                                        <p:cTn id="27" dur="500"/>
                                        <p:tgtEl>
                                          <p:spTgt spid="64517">
                                            <p:txEl>
                                              <p:charRg st="73" end="9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4517">
                                            <p:txEl>
                                              <p:charRg st="90" end="126"/>
                                            </p:txEl>
                                          </p:spTgt>
                                        </p:tgtEl>
                                        <p:attrNameLst>
                                          <p:attrName>style.visibility</p:attrName>
                                        </p:attrNameLst>
                                      </p:cBhvr>
                                      <p:to>
                                        <p:strVal val="visible"/>
                                      </p:to>
                                    </p:set>
                                    <p:animEffect transition="in" filter="wipe(up)">
                                      <p:cBhvr>
                                        <p:cTn id="32" dur="1000"/>
                                        <p:tgtEl>
                                          <p:spTgt spid="64517">
                                            <p:txEl>
                                              <p:charRg st="90" end="12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4517">
                                            <p:txEl>
                                              <p:charRg st="126" end="130"/>
                                            </p:txEl>
                                          </p:spTgt>
                                        </p:tgtEl>
                                        <p:attrNameLst>
                                          <p:attrName>style.visibility</p:attrName>
                                        </p:attrNameLst>
                                      </p:cBhvr>
                                      <p:to>
                                        <p:strVal val="visible"/>
                                      </p:to>
                                    </p:set>
                                    <p:animEffect transition="in" filter="wipe(up)">
                                      <p:cBhvr>
                                        <p:cTn id="37" dur="1000"/>
                                        <p:tgtEl>
                                          <p:spTgt spid="64517">
                                            <p:txEl>
                                              <p:charRg st="126" end="130"/>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64517">
                                            <p:txEl>
                                              <p:charRg st="130" end="144"/>
                                            </p:txEl>
                                          </p:spTgt>
                                        </p:tgtEl>
                                        <p:attrNameLst>
                                          <p:attrName>style.visibility</p:attrName>
                                        </p:attrNameLst>
                                      </p:cBhvr>
                                      <p:to>
                                        <p:strVal val="visible"/>
                                      </p:to>
                                    </p:set>
                                    <p:animEffect transition="in" filter="wipe(up)">
                                      <p:cBhvr>
                                        <p:cTn id="40" dur="1000"/>
                                        <p:tgtEl>
                                          <p:spTgt spid="64517">
                                            <p:txEl>
                                              <p:charRg st="130" end="144"/>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64517">
                                            <p:txEl>
                                              <p:charRg st="144" end="158"/>
                                            </p:txEl>
                                          </p:spTgt>
                                        </p:tgtEl>
                                        <p:attrNameLst>
                                          <p:attrName>style.visibility</p:attrName>
                                        </p:attrNameLst>
                                      </p:cBhvr>
                                      <p:to>
                                        <p:strVal val="visible"/>
                                      </p:to>
                                    </p:set>
                                    <p:animEffect transition="in" filter="wipe(up)">
                                      <p:cBhvr>
                                        <p:cTn id="43" dur="1000"/>
                                        <p:tgtEl>
                                          <p:spTgt spid="64517">
                                            <p:txEl>
                                              <p:charRg st="144" end="158"/>
                                            </p:txEl>
                                          </p:spTgt>
                                        </p:tgtEl>
                                      </p:cBhvr>
                                    </p:animEffect>
                                  </p:childTnLst>
                                </p:cTn>
                              </p:par>
                              <p:par>
                                <p:cTn id="44" presetID="22" presetClass="entr" presetSubtype="1" fill="hold" nodeType="withEffect">
                                  <p:stCondLst>
                                    <p:cond delay="0"/>
                                  </p:stCondLst>
                                  <p:childTnLst>
                                    <p:set>
                                      <p:cBhvr>
                                        <p:cTn id="45" dur="1" fill="hold">
                                          <p:stCondLst>
                                            <p:cond delay="0"/>
                                          </p:stCondLst>
                                        </p:cTn>
                                        <p:tgtEl>
                                          <p:spTgt spid="64517">
                                            <p:txEl>
                                              <p:charRg st="158" end="172"/>
                                            </p:txEl>
                                          </p:spTgt>
                                        </p:tgtEl>
                                        <p:attrNameLst>
                                          <p:attrName>style.visibility</p:attrName>
                                        </p:attrNameLst>
                                      </p:cBhvr>
                                      <p:to>
                                        <p:strVal val="visible"/>
                                      </p:to>
                                    </p:set>
                                    <p:animEffect transition="in" filter="wipe(up)">
                                      <p:cBhvr>
                                        <p:cTn id="46" dur="1000"/>
                                        <p:tgtEl>
                                          <p:spTgt spid="64517">
                                            <p:txEl>
                                              <p:charRg st="158" end="17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64517">
                                            <p:txEl>
                                              <p:charRg st="172" end="209"/>
                                            </p:txEl>
                                          </p:spTgt>
                                        </p:tgtEl>
                                        <p:attrNameLst>
                                          <p:attrName>style.visibility</p:attrName>
                                        </p:attrNameLst>
                                      </p:cBhvr>
                                      <p:to>
                                        <p:strVal val="visible"/>
                                      </p:to>
                                    </p:set>
                                    <p:animEffect transition="in" filter="wipe(up)">
                                      <p:cBhvr>
                                        <p:cTn id="51" dur="1000"/>
                                        <p:tgtEl>
                                          <p:spTgt spid="64517">
                                            <p:txEl>
                                              <p:charRg st="172" end="20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
          <p:cNvSpPr>
            <a:spLocks noGrp="1"/>
          </p:cNvSpPr>
          <p:nvPr>
            <p:ph type="title" idx="4294967295"/>
          </p:nvPr>
        </p:nvSpPr>
        <p:spPr>
          <a:xfrm>
            <a:off x="1079500" y="260350"/>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4.3 创建二维数组变量</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6553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65540"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63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65541"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lnSpc>
                <a:spcPct val="8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4.3-3】</a:t>
            </a:r>
            <a:r>
              <a:rPr lang="zh-CN" altLang="en-US" sz="2400" b="1" dirty="0">
                <a:solidFill>
                  <a:srgbClr val="0000FF"/>
                </a:solidFill>
                <a:latin typeface="Times New Roman" panose="02020603050405020304" pitchFamily="18" charset="0"/>
                <a:ea typeface="华文楷体" pitchFamily="2" charset="-122"/>
              </a:rPr>
              <a:t>由向量构成二维数组。</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&gt;&gt;a=[1 2 3]; b=[2 3 4]; </a:t>
            </a:r>
            <a:endParaRPr lang="en-US" altLang="zh-CN" sz="22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&gt;&gt;c=[a;b];</a:t>
            </a:r>
            <a:endParaRPr lang="en-US" altLang="zh-CN" sz="22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&gt;&gt;c1=[a b];</a:t>
            </a:r>
            <a:endParaRPr lang="en-US" altLang="zh-CN" sz="2200" b="1" dirty="0">
              <a:latin typeface="Times New Roman" panose="02020603050405020304" pitchFamily="18" charset="0"/>
              <a:ea typeface="华文楷体" pitchFamily="2" charset="-122"/>
            </a:endParaRPr>
          </a:p>
          <a:p>
            <a:pPr lvl="0" algn="just" eaLnBrk="1" hangingPunct="1">
              <a:lnSpc>
                <a:spcPct val="80000"/>
              </a:lnSpc>
              <a:buFont typeface="Wingdings 2" pitchFamily="18" charset="2"/>
              <a:buChar char=""/>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第二种方法：函数方法</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8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函数</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ones</a:t>
            </a:r>
            <a:r>
              <a:rPr lang="en-US" altLang="zh-CN" sz="2400" b="1" dirty="0">
                <a:latin typeface="Times New Roman" panose="02020603050405020304" pitchFamily="18" charset="0"/>
                <a:ea typeface="华文楷体" pitchFamily="2" charset="-122"/>
                <a:sym typeface="Arial" panose="020B0604020202020204" pitchFamily="34" charset="0"/>
              </a:rPr>
              <a:t>(</a:t>
            </a:r>
            <a:r>
              <a:rPr lang="zh-CN" altLang="en-US" sz="2400" b="1" dirty="0">
                <a:latin typeface="Times New Roman" panose="02020603050405020304" pitchFamily="18" charset="0"/>
                <a:ea typeface="华文楷体" pitchFamily="2" charset="-122"/>
                <a:sym typeface="Arial" panose="020B0604020202020204" pitchFamily="34" charset="0"/>
              </a:rPr>
              <a:t>生成全</a:t>
            </a:r>
            <a:r>
              <a:rPr lang="en-US" altLang="zh-CN" sz="2400" b="1" dirty="0">
                <a:latin typeface="Times New Roman" panose="02020603050405020304" pitchFamily="18" charset="0"/>
                <a:ea typeface="华文楷体" pitchFamily="2" charset="-122"/>
                <a:sym typeface="Arial" panose="020B0604020202020204" pitchFamily="34" charset="0"/>
              </a:rPr>
              <a:t>1</a:t>
            </a:r>
            <a:r>
              <a:rPr lang="zh-CN" altLang="en-US" sz="2400" b="1" dirty="0">
                <a:latin typeface="Times New Roman" panose="02020603050405020304" pitchFamily="18" charset="0"/>
                <a:ea typeface="华文楷体" pitchFamily="2" charset="-122"/>
                <a:sym typeface="Arial" panose="020B0604020202020204" pitchFamily="34" charset="0"/>
              </a:rPr>
              <a:t>矩阵</a:t>
            </a:r>
            <a:r>
              <a:rPr lang="en-US" altLang="zh-CN" sz="2400" b="1" dirty="0">
                <a:latin typeface="Times New Roman" panose="02020603050405020304" pitchFamily="18" charset="0"/>
                <a:ea typeface="华文楷体" pitchFamily="2" charset="-122"/>
                <a:sym typeface="Arial" panose="020B0604020202020204" pitchFamily="34" charset="0"/>
              </a:rPr>
              <a:t>)</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zeros </a:t>
            </a:r>
            <a:r>
              <a:rPr lang="en-US" altLang="zh-CN" sz="2400" b="1" dirty="0">
                <a:latin typeface="Times New Roman" panose="02020603050405020304" pitchFamily="18" charset="0"/>
                <a:ea typeface="华文楷体" pitchFamily="2" charset="-122"/>
                <a:sym typeface="Arial" panose="020B0604020202020204" pitchFamily="34" charset="0"/>
              </a:rPr>
              <a:t>(</a:t>
            </a:r>
            <a:r>
              <a:rPr lang="zh-CN" altLang="en-US" sz="2400" b="1" dirty="0">
                <a:latin typeface="Times New Roman" panose="02020603050405020304" pitchFamily="18" charset="0"/>
                <a:ea typeface="华文楷体" pitchFamily="2" charset="-122"/>
                <a:sym typeface="Arial" panose="020B0604020202020204" pitchFamily="34" charset="0"/>
              </a:rPr>
              <a:t>生成全</a:t>
            </a:r>
            <a:r>
              <a:rPr lang="en-US" altLang="zh-CN" sz="2400" b="1" dirty="0">
                <a:latin typeface="Times New Roman" panose="02020603050405020304" pitchFamily="18" charset="0"/>
                <a:ea typeface="华文楷体" pitchFamily="2" charset="-122"/>
                <a:sym typeface="Arial" panose="020B0604020202020204" pitchFamily="34" charset="0"/>
              </a:rPr>
              <a:t>0</a:t>
            </a:r>
            <a:r>
              <a:rPr lang="zh-CN" altLang="en-US" sz="2400" b="1" dirty="0">
                <a:latin typeface="Times New Roman" panose="02020603050405020304" pitchFamily="18" charset="0"/>
                <a:ea typeface="华文楷体" pitchFamily="2" charset="-122"/>
                <a:sym typeface="Arial" panose="020B0604020202020204" pitchFamily="34" charset="0"/>
              </a:rPr>
              <a:t>矩阵</a:t>
            </a:r>
            <a:r>
              <a:rPr lang="en-US" altLang="zh-CN" sz="2400" b="1" dirty="0">
                <a:latin typeface="Times New Roman" panose="02020603050405020304" pitchFamily="18" charset="0"/>
                <a:ea typeface="华文楷体" pitchFamily="2" charset="-122"/>
                <a:sym typeface="Arial" panose="020B0604020202020204" pitchFamily="34" charset="0"/>
              </a:rPr>
              <a:t>) </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reshape</a:t>
            </a:r>
            <a:endPar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80000"/>
              </a:lnSpc>
              <a:spcBef>
                <a:spcPct val="40000"/>
              </a:spcBef>
              <a:buFont typeface="Wingdings" panose="05000000000000000000" pitchFamily="2" charset="2"/>
              <a:buChar char="F"/>
            </a:pPr>
            <a:r>
              <a:rPr lang="en-US" altLang="zh-CN" sz="2400" b="1" dirty="0">
                <a:latin typeface="Times New Roman" panose="02020603050405020304" pitchFamily="18" charset="0"/>
                <a:ea typeface="华文楷体" pitchFamily="2" charset="-122"/>
                <a:sym typeface="Arial" panose="020B0604020202020204" pitchFamily="34" charset="0"/>
              </a:rPr>
              <a:t>“help elmat”</a:t>
            </a:r>
            <a:r>
              <a:rPr lang="zh-CN" altLang="en-US" sz="2400" b="1" dirty="0">
                <a:latin typeface="Times New Roman" panose="02020603050405020304" pitchFamily="18" charset="0"/>
                <a:ea typeface="华文楷体" pitchFamily="2" charset="-122"/>
                <a:sym typeface="Arial" panose="020B0604020202020204" pitchFamily="34" charset="0"/>
              </a:rPr>
              <a:t>获得基本的矩阵生成和操作函数列表</a:t>
            </a:r>
            <a:endParaRPr lang="zh-CN" altLang="en-US" sz="2400" b="1" dirty="0">
              <a:latin typeface="Times New Roman" panose="02020603050405020304" pitchFamily="18" charset="0"/>
              <a:ea typeface="华文楷体" pitchFamily="2" charset="-122"/>
              <a:sym typeface="Arial" panose="020B0604020202020204" pitchFamily="34" charset="0"/>
            </a:endParaRPr>
          </a:p>
          <a:p>
            <a:pPr lvl="1" algn="just" eaLnBrk="1" hangingPunct="1">
              <a:lnSpc>
                <a:spcPct val="80000"/>
              </a:lnSpc>
              <a:spcBef>
                <a:spcPct val="40000"/>
              </a:spcBef>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4.3-4】</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创建全</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1</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的</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3x3</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数组。</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8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&gt;&gt;ones(3)</a:t>
            </a:r>
            <a:endParaRPr lang="en-US" altLang="zh-CN" sz="22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4.3-5】</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创建全</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1</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的</a:t>
            </a:r>
            <a:r>
              <a:rPr lang="en-US" altLang="zh-CN" sz="2400" b="1" dirty="0">
                <a:solidFill>
                  <a:srgbClr val="0000FF"/>
                </a:solidFill>
                <a:latin typeface="Times New Roman" panose="02020603050405020304" pitchFamily="18" charset="0"/>
                <a:ea typeface="华文楷体" pitchFamily="2" charset="-122"/>
                <a:sym typeface="Arial" panose="020B0604020202020204" pitchFamily="34" charset="0"/>
              </a:rPr>
              <a:t>3x4</a:t>
            </a:r>
            <a:r>
              <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rPr>
              <a:t>数组。</a:t>
            </a:r>
            <a:endParaRPr lang="zh-CN" altLang="en-US" sz="24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8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&gt;&gt;ones(3,4)</a:t>
            </a:r>
            <a:endParaRPr lang="en-US" altLang="zh-CN" sz="22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5541">
                                            <p:txEl>
                                              <p:charRg st="0" end="19"/>
                                            </p:txEl>
                                          </p:spTgt>
                                        </p:tgtEl>
                                        <p:attrNameLst>
                                          <p:attrName>style.visibility</p:attrName>
                                        </p:attrNameLst>
                                      </p:cBhvr>
                                      <p:to>
                                        <p:strVal val="visible"/>
                                      </p:to>
                                    </p:set>
                                    <p:animEffect transition="in" filter="blinds(horizontal)">
                                      <p:cBhvr>
                                        <p:cTn id="7" dur="500"/>
                                        <p:tgtEl>
                                          <p:spTgt spid="65541">
                                            <p:txEl>
                                              <p:charRg st="0" end="1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5541">
                                            <p:txEl>
                                              <p:charRg st="19" end="44"/>
                                            </p:txEl>
                                          </p:spTgt>
                                        </p:tgtEl>
                                        <p:attrNameLst>
                                          <p:attrName>style.visibility</p:attrName>
                                        </p:attrNameLst>
                                      </p:cBhvr>
                                      <p:to>
                                        <p:strVal val="visible"/>
                                      </p:to>
                                    </p:set>
                                    <p:animEffect transition="in" filter="blinds(horizontal)">
                                      <p:cBhvr>
                                        <p:cTn id="12" dur="500"/>
                                        <p:tgtEl>
                                          <p:spTgt spid="65541">
                                            <p:txEl>
                                              <p:charRg st="19" end="4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5541">
                                            <p:txEl>
                                              <p:charRg st="44" end="55"/>
                                            </p:txEl>
                                          </p:spTgt>
                                        </p:tgtEl>
                                        <p:attrNameLst>
                                          <p:attrName>style.visibility</p:attrName>
                                        </p:attrNameLst>
                                      </p:cBhvr>
                                      <p:to>
                                        <p:strVal val="visible"/>
                                      </p:to>
                                    </p:set>
                                    <p:animEffect transition="in" filter="wipe(up)">
                                      <p:cBhvr>
                                        <p:cTn id="17" dur="500"/>
                                        <p:tgtEl>
                                          <p:spTgt spid="65541">
                                            <p:txEl>
                                              <p:charRg st="44" end="5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5541">
                                            <p:txEl>
                                              <p:charRg st="55" end="67"/>
                                            </p:txEl>
                                          </p:spTgt>
                                        </p:tgtEl>
                                        <p:attrNameLst>
                                          <p:attrName>style.visibility</p:attrName>
                                        </p:attrNameLst>
                                      </p:cBhvr>
                                      <p:to>
                                        <p:strVal val="visible"/>
                                      </p:to>
                                    </p:set>
                                    <p:animEffect transition="in" filter="wipe(up)">
                                      <p:cBhvr>
                                        <p:cTn id="22" dur="500"/>
                                        <p:tgtEl>
                                          <p:spTgt spid="65541">
                                            <p:txEl>
                                              <p:charRg st="55" end="6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5541">
                                            <p:txEl>
                                              <p:charRg st="67" end="78"/>
                                            </p:txEl>
                                          </p:spTgt>
                                        </p:tgtEl>
                                        <p:attrNameLst>
                                          <p:attrName>style.visibility</p:attrName>
                                        </p:attrNameLst>
                                      </p:cBhvr>
                                      <p:to>
                                        <p:strVal val="visible"/>
                                      </p:to>
                                    </p:set>
                                    <p:animEffect transition="in" filter="blinds(horizontal)">
                                      <p:cBhvr>
                                        <p:cTn id="27" dur="500"/>
                                        <p:tgtEl>
                                          <p:spTgt spid="65541">
                                            <p:txEl>
                                              <p:charRg st="67" end="7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5541">
                                            <p:txEl>
                                              <p:charRg st="78" end="117"/>
                                            </p:txEl>
                                          </p:spTgt>
                                        </p:tgtEl>
                                        <p:attrNameLst>
                                          <p:attrName>style.visibility</p:attrName>
                                        </p:attrNameLst>
                                      </p:cBhvr>
                                      <p:to>
                                        <p:strVal val="visible"/>
                                      </p:to>
                                    </p:set>
                                    <p:animEffect transition="in" filter="blinds(horizontal)">
                                      <p:cBhvr>
                                        <p:cTn id="32" dur="500"/>
                                        <p:tgtEl>
                                          <p:spTgt spid="65541">
                                            <p:txEl>
                                              <p:charRg st="78" end="11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5541">
                                            <p:txEl>
                                              <p:charRg st="117" end="146"/>
                                            </p:txEl>
                                          </p:spTgt>
                                        </p:tgtEl>
                                        <p:attrNameLst>
                                          <p:attrName>style.visibility</p:attrName>
                                        </p:attrNameLst>
                                      </p:cBhvr>
                                      <p:to>
                                        <p:strVal val="visible"/>
                                      </p:to>
                                    </p:set>
                                    <p:anim calcmode="lin" valueType="num">
                                      <p:cBhvr additive="base">
                                        <p:cTn id="37" dur="500" fill="hold"/>
                                        <p:tgtEl>
                                          <p:spTgt spid="65541">
                                            <p:txEl>
                                              <p:charRg st="117" end="14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5541">
                                            <p:txEl>
                                              <p:charRg st="117" end="14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5541">
                                            <p:txEl>
                                              <p:charRg st="146" end="166"/>
                                            </p:txEl>
                                          </p:spTgt>
                                        </p:tgtEl>
                                        <p:attrNameLst>
                                          <p:attrName>style.visibility</p:attrName>
                                        </p:attrNameLst>
                                      </p:cBhvr>
                                      <p:to>
                                        <p:strVal val="visible"/>
                                      </p:to>
                                    </p:set>
                                    <p:animEffect transition="in" filter="blinds(horizontal)">
                                      <p:cBhvr>
                                        <p:cTn id="43" dur="500"/>
                                        <p:tgtEl>
                                          <p:spTgt spid="65541">
                                            <p:txEl>
                                              <p:charRg st="146" end="16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65541">
                                            <p:txEl>
                                              <p:charRg st="166" end="176"/>
                                            </p:txEl>
                                          </p:spTgt>
                                        </p:tgtEl>
                                        <p:attrNameLst>
                                          <p:attrName>style.visibility</p:attrName>
                                        </p:attrNameLst>
                                      </p:cBhvr>
                                      <p:to>
                                        <p:strVal val="visible"/>
                                      </p:to>
                                    </p:set>
                                    <p:animEffect transition="in" filter="blinds(horizontal)">
                                      <p:cBhvr>
                                        <p:cTn id="48" dur="500"/>
                                        <p:tgtEl>
                                          <p:spTgt spid="65541">
                                            <p:txEl>
                                              <p:charRg st="166" end="17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65541">
                                            <p:txEl>
                                              <p:charRg st="176" end="196"/>
                                            </p:txEl>
                                          </p:spTgt>
                                        </p:tgtEl>
                                        <p:attrNameLst>
                                          <p:attrName>style.visibility</p:attrName>
                                        </p:attrNameLst>
                                      </p:cBhvr>
                                      <p:to>
                                        <p:strVal val="visible"/>
                                      </p:to>
                                    </p:set>
                                    <p:animEffect transition="in" filter="blinds(horizontal)">
                                      <p:cBhvr>
                                        <p:cTn id="53" dur="500"/>
                                        <p:tgtEl>
                                          <p:spTgt spid="65541">
                                            <p:txEl>
                                              <p:charRg st="176" end="19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65541">
                                            <p:txEl>
                                              <p:charRg st="196" end="208"/>
                                            </p:txEl>
                                          </p:spTgt>
                                        </p:tgtEl>
                                        <p:attrNameLst>
                                          <p:attrName>style.visibility</p:attrName>
                                        </p:attrNameLst>
                                      </p:cBhvr>
                                      <p:to>
                                        <p:strVal val="visible"/>
                                      </p:to>
                                    </p:set>
                                    <p:animEffect transition="in" filter="blinds(horizontal)">
                                      <p:cBhvr>
                                        <p:cTn id="58" dur="500"/>
                                        <p:tgtEl>
                                          <p:spTgt spid="65541">
                                            <p:txEl>
                                              <p:charRg st="196" end="20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2"/>
          <p:cNvSpPr>
            <a:spLocks noGrp="1"/>
          </p:cNvSpPr>
          <p:nvPr>
            <p:ph type="title" idx="4294967295"/>
          </p:nvPr>
        </p:nvSpPr>
        <p:spPr>
          <a:xfrm>
            <a:off x="1116013" y="296863"/>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4.3 创建二维数组变量</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6656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66564"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64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66565" name="Rectangle 3"/>
          <p:cNvSpPr>
            <a:spLocks noGrp="1"/>
          </p:cNvSpPr>
          <p:nvPr>
            <p:ph sz="quarter" idx="1"/>
          </p:nvPr>
        </p:nvSpPr>
        <p:spPr>
          <a:xfrm>
            <a:off x="1182688" y="1341438"/>
            <a:ext cx="7205662"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4.3-</a:t>
            </a:r>
            <a:r>
              <a:rPr lang="zh-CN" altLang="en-US" sz="2400" b="1" dirty="0">
                <a:solidFill>
                  <a:srgbClr val="0000FF"/>
                </a:solidFill>
                <a:latin typeface="Times New Roman" panose="02020603050405020304" pitchFamily="18" charset="0"/>
                <a:ea typeface="华文楷体" pitchFamily="2" charset="-122"/>
              </a:rPr>
              <a:t>6</a:t>
            </a:r>
            <a:r>
              <a:rPr lang="en-US" altLang="zh-CN" sz="2400" b="1" dirty="0">
                <a:solidFill>
                  <a:srgbClr val="0000FF"/>
                </a:solidFill>
                <a:latin typeface="Times New Roman" panose="02020603050405020304" pitchFamily="18" charset="0"/>
                <a:ea typeface="华文楷体" pitchFamily="2" charset="-122"/>
              </a:rPr>
              <a:t>】 reshape</a:t>
            </a:r>
            <a:r>
              <a:rPr lang="zh-CN" altLang="en-US" sz="2400" b="1" dirty="0">
                <a:solidFill>
                  <a:srgbClr val="0000FF"/>
                </a:solidFill>
                <a:latin typeface="Times New Roman" panose="02020603050405020304" pitchFamily="18" charset="0"/>
                <a:ea typeface="华文楷体" pitchFamily="2" charset="-122"/>
              </a:rPr>
              <a:t>的使用演示</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&gt;&gt;a=-4:4</a:t>
            </a:r>
            <a:endParaRPr lang="en-US" altLang="zh-CN" sz="24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a=</a:t>
            </a:r>
            <a:endParaRPr lang="en-US" altLang="zh-CN"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   -4 -3 -2 -1 0 1 2 3 4</a:t>
            </a:r>
            <a:endParaRPr lang="en-US" altLang="zh-CN" sz="20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&gt;&gt;b=reshape(a, 3, 3)</a:t>
            </a:r>
            <a:endParaRPr lang="en-US" altLang="zh-CN" sz="24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b=</a:t>
            </a:r>
            <a:endParaRPr lang="en-US" altLang="zh-CN"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-4  -1  2</a:t>
            </a:r>
            <a:endParaRPr lang="en-US" altLang="zh-CN"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-3   0  3</a:t>
            </a:r>
            <a:endParaRPr lang="en-US" altLang="zh-CN"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-2   1  4</a:t>
            </a:r>
            <a:endParaRPr lang="en-US" altLang="zh-CN" sz="20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Char char="F"/>
            </a:pPr>
            <a:r>
              <a:rPr lang="zh-CN" altLang="en-US" sz="2600" b="1" dirty="0">
                <a:latin typeface="Times New Roman" panose="02020603050405020304" pitchFamily="18" charset="0"/>
                <a:ea typeface="华文楷体" pitchFamily="2" charset="-122"/>
              </a:rPr>
              <a:t>数组元素的排列顺序，</a:t>
            </a:r>
            <a:r>
              <a:rPr lang="zh-CN" altLang="en-US" sz="2600" b="1" dirty="0">
                <a:solidFill>
                  <a:srgbClr val="0000FF"/>
                </a:solidFill>
                <a:latin typeface="Times New Roman" panose="02020603050405020304" pitchFamily="18" charset="0"/>
                <a:ea typeface="华文楷体" pitchFamily="2" charset="-122"/>
              </a:rPr>
              <a:t>从上到下按列排列，</a:t>
            </a:r>
            <a:r>
              <a:rPr lang="zh-CN" altLang="en-US" sz="2600" b="1" dirty="0">
                <a:latin typeface="Times New Roman" panose="02020603050405020304" pitchFamily="18" charset="0"/>
                <a:ea typeface="华文楷体" pitchFamily="2" charset="-122"/>
              </a:rPr>
              <a:t>先排第一列，然后第二列，</a:t>
            </a:r>
            <a:r>
              <a:rPr lang="en-US" altLang="zh-CN" sz="2600" b="1" dirty="0">
                <a:latin typeface="Times New Roman" panose="02020603050405020304" pitchFamily="18" charset="0"/>
                <a:ea typeface="华文楷体" pitchFamily="2" charset="-122"/>
              </a:rPr>
              <a:t>…</a:t>
            </a:r>
            <a:endParaRPr lang="en-US" altLang="zh-CN" sz="26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Char char="F"/>
            </a:pPr>
            <a:r>
              <a:rPr lang="zh-CN" altLang="en-US" sz="2600" b="1" dirty="0">
                <a:latin typeface="Times New Roman" panose="02020603050405020304" pitchFamily="18" charset="0"/>
                <a:ea typeface="华文楷体" pitchFamily="2" charset="-122"/>
              </a:rPr>
              <a:t>要求数组的</a:t>
            </a:r>
            <a:r>
              <a:rPr lang="zh-CN" altLang="en-US" sz="2600" b="1" dirty="0">
                <a:solidFill>
                  <a:srgbClr val="0000FF"/>
                </a:solidFill>
                <a:latin typeface="Times New Roman" panose="02020603050405020304" pitchFamily="18" charset="0"/>
                <a:ea typeface="华文楷体" pitchFamily="2" charset="-122"/>
              </a:rPr>
              <a:t>元素总数不变。</a:t>
            </a:r>
            <a:endParaRPr lang="zh-CN" altLang="en-US" sz="2600" b="1" dirty="0">
              <a:solidFill>
                <a:srgbClr val="0000FF"/>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565">
                                            <p:txEl>
                                              <p:charRg st="0" end="22"/>
                                            </p:txEl>
                                          </p:spTgt>
                                        </p:tgtEl>
                                        <p:attrNameLst>
                                          <p:attrName>style.visibility</p:attrName>
                                        </p:attrNameLst>
                                      </p:cBhvr>
                                      <p:to>
                                        <p:strVal val="visible"/>
                                      </p:to>
                                    </p:set>
                                    <p:animEffect transition="in" filter="blinds(horizontal)">
                                      <p:cBhvr>
                                        <p:cTn id="7" dur="500"/>
                                        <p:tgtEl>
                                          <p:spTgt spid="66565">
                                            <p:txEl>
                                              <p:charRg st="0" end="2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6565">
                                            <p:txEl>
                                              <p:charRg st="22" end="31"/>
                                            </p:txEl>
                                          </p:spTgt>
                                        </p:tgtEl>
                                        <p:attrNameLst>
                                          <p:attrName>style.visibility</p:attrName>
                                        </p:attrNameLst>
                                      </p:cBhvr>
                                      <p:to>
                                        <p:strVal val="visible"/>
                                      </p:to>
                                    </p:set>
                                    <p:animEffect transition="in" filter="blinds(horizontal)">
                                      <p:cBhvr>
                                        <p:cTn id="12" dur="500"/>
                                        <p:tgtEl>
                                          <p:spTgt spid="66565">
                                            <p:txEl>
                                              <p:charRg st="22" end="3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6565">
                                            <p:txEl>
                                              <p:charRg st="31" end="34"/>
                                            </p:txEl>
                                          </p:spTgt>
                                        </p:tgtEl>
                                        <p:attrNameLst>
                                          <p:attrName>style.visibility</p:attrName>
                                        </p:attrNameLst>
                                      </p:cBhvr>
                                      <p:to>
                                        <p:strVal val="visible"/>
                                      </p:to>
                                    </p:set>
                                    <p:animEffect transition="in" filter="blinds(horizontal)">
                                      <p:cBhvr>
                                        <p:cTn id="17" dur="500"/>
                                        <p:tgtEl>
                                          <p:spTgt spid="66565">
                                            <p:txEl>
                                              <p:charRg st="31" end="3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6565">
                                            <p:txEl>
                                              <p:charRg st="34" end="59"/>
                                            </p:txEl>
                                          </p:spTgt>
                                        </p:tgtEl>
                                        <p:attrNameLst>
                                          <p:attrName>style.visibility</p:attrName>
                                        </p:attrNameLst>
                                      </p:cBhvr>
                                      <p:to>
                                        <p:strVal val="visible"/>
                                      </p:to>
                                    </p:set>
                                    <p:animEffect transition="in" filter="blinds(horizontal)">
                                      <p:cBhvr>
                                        <p:cTn id="20" dur="500"/>
                                        <p:tgtEl>
                                          <p:spTgt spid="66565">
                                            <p:txEl>
                                              <p:charRg st="34" end="5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6565">
                                            <p:txEl>
                                              <p:charRg st="59" end="80"/>
                                            </p:txEl>
                                          </p:spTgt>
                                        </p:tgtEl>
                                        <p:attrNameLst>
                                          <p:attrName>style.visibility</p:attrName>
                                        </p:attrNameLst>
                                      </p:cBhvr>
                                      <p:to>
                                        <p:strVal val="visible"/>
                                      </p:to>
                                    </p:set>
                                    <p:animEffect transition="in" filter="blinds(horizontal)">
                                      <p:cBhvr>
                                        <p:cTn id="25" dur="500"/>
                                        <p:tgtEl>
                                          <p:spTgt spid="66565">
                                            <p:txEl>
                                              <p:charRg st="59" end="8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6565">
                                            <p:txEl>
                                              <p:charRg st="80" end="83"/>
                                            </p:txEl>
                                          </p:spTgt>
                                        </p:tgtEl>
                                        <p:attrNameLst>
                                          <p:attrName>style.visibility</p:attrName>
                                        </p:attrNameLst>
                                      </p:cBhvr>
                                      <p:to>
                                        <p:strVal val="visible"/>
                                      </p:to>
                                    </p:set>
                                    <p:animEffect transition="in" filter="blinds(horizontal)">
                                      <p:cBhvr>
                                        <p:cTn id="30" dur="500"/>
                                        <p:tgtEl>
                                          <p:spTgt spid="66565">
                                            <p:txEl>
                                              <p:charRg st="80" end="83"/>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6565">
                                            <p:txEl>
                                              <p:charRg st="83" end="93"/>
                                            </p:txEl>
                                          </p:spTgt>
                                        </p:tgtEl>
                                        <p:attrNameLst>
                                          <p:attrName>style.visibility</p:attrName>
                                        </p:attrNameLst>
                                      </p:cBhvr>
                                      <p:to>
                                        <p:strVal val="visible"/>
                                      </p:to>
                                    </p:set>
                                    <p:animEffect transition="in" filter="blinds(horizontal)">
                                      <p:cBhvr>
                                        <p:cTn id="33" dur="500"/>
                                        <p:tgtEl>
                                          <p:spTgt spid="66565">
                                            <p:txEl>
                                              <p:charRg st="83" end="93"/>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66565">
                                            <p:txEl>
                                              <p:charRg st="93" end="103"/>
                                            </p:txEl>
                                          </p:spTgt>
                                        </p:tgtEl>
                                        <p:attrNameLst>
                                          <p:attrName>style.visibility</p:attrName>
                                        </p:attrNameLst>
                                      </p:cBhvr>
                                      <p:to>
                                        <p:strVal val="visible"/>
                                      </p:to>
                                    </p:set>
                                    <p:animEffect transition="in" filter="blinds(horizontal)">
                                      <p:cBhvr>
                                        <p:cTn id="36" dur="500"/>
                                        <p:tgtEl>
                                          <p:spTgt spid="66565">
                                            <p:txEl>
                                              <p:charRg st="93" end="103"/>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66565">
                                            <p:txEl>
                                              <p:charRg st="103" end="113"/>
                                            </p:txEl>
                                          </p:spTgt>
                                        </p:tgtEl>
                                        <p:attrNameLst>
                                          <p:attrName>style.visibility</p:attrName>
                                        </p:attrNameLst>
                                      </p:cBhvr>
                                      <p:to>
                                        <p:strVal val="visible"/>
                                      </p:to>
                                    </p:set>
                                    <p:animEffect transition="in" filter="blinds(horizontal)">
                                      <p:cBhvr>
                                        <p:cTn id="39" dur="500"/>
                                        <p:tgtEl>
                                          <p:spTgt spid="66565">
                                            <p:txEl>
                                              <p:charRg st="103" end="11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66565">
                                            <p:txEl>
                                              <p:charRg st="113" end="146"/>
                                            </p:txEl>
                                          </p:spTgt>
                                        </p:tgtEl>
                                        <p:attrNameLst>
                                          <p:attrName>style.visibility</p:attrName>
                                        </p:attrNameLst>
                                      </p:cBhvr>
                                      <p:to>
                                        <p:strVal val="visible"/>
                                      </p:to>
                                    </p:set>
                                    <p:animEffect transition="in" filter="blinds(horizontal)">
                                      <p:cBhvr>
                                        <p:cTn id="44" dur="500"/>
                                        <p:tgtEl>
                                          <p:spTgt spid="66565">
                                            <p:txEl>
                                              <p:charRg st="113" end="14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6565">
                                            <p:txEl>
                                              <p:charRg st="146" end="159"/>
                                            </p:txEl>
                                          </p:spTgt>
                                        </p:tgtEl>
                                        <p:attrNameLst>
                                          <p:attrName>style.visibility</p:attrName>
                                        </p:attrNameLst>
                                      </p:cBhvr>
                                      <p:to>
                                        <p:strVal val="visible"/>
                                      </p:to>
                                    </p:set>
                                    <p:animEffect transition="in" filter="blinds(horizontal)">
                                      <p:cBhvr>
                                        <p:cTn id="49" dur="500"/>
                                        <p:tgtEl>
                                          <p:spTgt spid="66565">
                                            <p:txEl>
                                              <p:charRg st="146" end="15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title" idx="4294967295"/>
          </p:nvPr>
        </p:nvSpPr>
        <p:spPr>
          <a:xfrm>
            <a:off x="1079500" y="368300"/>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rPr>
              <a:t>4.4 数组元素的标识与</a:t>
            </a:r>
            <a:r>
              <a:rPr lang="zh-CN" altLang="zh-CN" sz="3600" b="1" dirty="0">
                <a:solidFill>
                  <a:srgbClr val="4D009A"/>
                </a:solidFill>
                <a:latin typeface="华文楷体" pitchFamily="2" charset="-122"/>
                <a:ea typeface="华文楷体" pitchFamily="2" charset="-122"/>
                <a:sym typeface="Arial" panose="020B0604020202020204" pitchFamily="34" charset="0"/>
              </a:rPr>
              <a:t>寻访</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6758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67588" name="页脚占位符 4"/>
          <p:cNvSpPr txBox="1">
            <a:spLocks noGrp="1"/>
          </p:cNvSpPr>
          <p:nvPr/>
        </p:nvSpPr>
        <p:spPr>
          <a:xfrm>
            <a:off x="755650"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65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67589" name="Rectangle 3"/>
          <p:cNvSpPr>
            <a:spLocks noGrp="1"/>
          </p:cNvSpPr>
          <p:nvPr>
            <p:ph sz="quarter" idx="1"/>
          </p:nvPr>
        </p:nvSpPr>
        <p:spPr>
          <a:xfrm>
            <a:off x="1182688" y="1233488"/>
            <a:ext cx="7772400" cy="489902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2600" b="1" dirty="0">
                <a:solidFill>
                  <a:srgbClr val="0000FF"/>
                </a:solidFill>
                <a:latin typeface="Times New Roman" panose="02020603050405020304" pitchFamily="18" charset="0"/>
                <a:ea typeface="华文楷体" pitchFamily="2" charset="-122"/>
              </a:rPr>
              <a:t>数组元素的标识</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r>
              <a:rPr lang="zh-CN" altLang="en-US" sz="2400" b="1" dirty="0">
                <a:solidFill>
                  <a:srgbClr val="0000FF"/>
                </a:solidFill>
                <a:latin typeface="Times New Roman" panose="02020603050405020304" pitchFamily="18" charset="0"/>
                <a:ea typeface="华文楷体" pitchFamily="2" charset="-122"/>
              </a:rPr>
              <a:t>“全下标（</a:t>
            </a:r>
            <a:r>
              <a:rPr lang="en-US" altLang="zh-CN" sz="2400" b="1" dirty="0">
                <a:solidFill>
                  <a:srgbClr val="0000FF"/>
                </a:solidFill>
                <a:latin typeface="Times New Roman" panose="02020603050405020304" pitchFamily="18" charset="0"/>
                <a:ea typeface="华文楷体" pitchFamily="2" charset="-122"/>
              </a:rPr>
              <a:t>index</a:t>
            </a:r>
            <a:r>
              <a:rPr lang="zh-CN" altLang="en-US" sz="2400" b="1" dirty="0">
                <a:solidFill>
                  <a:srgbClr val="0000FF"/>
                </a:solidFill>
                <a:latin typeface="Times New Roman" panose="02020603050405020304" pitchFamily="18" charset="0"/>
                <a:ea typeface="华文楷体" pitchFamily="2" charset="-122"/>
              </a:rPr>
              <a:t>）”标识</a:t>
            </a:r>
            <a:endParaRPr lang="zh-CN" altLang="en-US" sz="2400" b="1" dirty="0">
              <a:solidFill>
                <a:srgbClr val="0000FF"/>
              </a:solidFill>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zh-CN" altLang="en-US" sz="2000" b="1" dirty="0">
                <a:latin typeface="Times New Roman" panose="02020603050405020304" pitchFamily="18" charset="0"/>
                <a:ea typeface="华文楷体" pitchFamily="2" charset="-122"/>
              </a:rPr>
              <a:t>经典数学教科书采用“全下标”标识法：</a:t>
            </a:r>
            <a:r>
              <a:rPr lang="zh-CN" altLang="en-US" sz="2000" b="1" dirty="0">
                <a:solidFill>
                  <a:srgbClr val="0000FF"/>
                </a:solidFill>
                <a:latin typeface="Times New Roman" panose="02020603050405020304" pitchFamily="18" charset="0"/>
                <a:ea typeface="华文楷体" pitchFamily="2" charset="-122"/>
              </a:rPr>
              <a:t>每一维对应一个下标。</a:t>
            </a:r>
            <a:endParaRPr lang="zh-CN" altLang="en-US" sz="2000" b="1" dirty="0">
              <a:solidFill>
                <a:srgbClr val="0000FF"/>
              </a:solidFill>
              <a:latin typeface="Times New Roman" panose="02020603050405020304" pitchFamily="18" charset="0"/>
              <a:ea typeface="华文楷体" pitchFamily="2" charset="-122"/>
            </a:endParaRPr>
          </a:p>
          <a:p>
            <a:pPr lvl="3" algn="just" eaLnBrk="1" hangingPunct="1">
              <a:buClr>
                <a:srgbClr val="A61D06"/>
              </a:buClr>
            </a:pPr>
            <a:r>
              <a:rPr lang="zh-CN" altLang="en-US" sz="2000" b="1" dirty="0">
                <a:latin typeface="Times New Roman" panose="02020603050405020304" pitchFamily="18" charset="0"/>
                <a:ea typeface="华文楷体" pitchFamily="2" charset="-122"/>
              </a:rPr>
              <a:t>如对于二维数组，用“行下标和列下标”标识数组的元素，</a:t>
            </a:r>
            <a:r>
              <a:rPr lang="en-US" altLang="zh-CN" sz="2000" b="1" dirty="0">
                <a:latin typeface="Times New Roman" panose="02020603050405020304" pitchFamily="18" charset="0"/>
                <a:ea typeface="华文楷体" pitchFamily="2" charset="-122"/>
              </a:rPr>
              <a:t>a(2,3)</a:t>
            </a:r>
            <a:r>
              <a:rPr lang="zh-CN" altLang="en-US" sz="2000" b="1" dirty="0">
                <a:latin typeface="Times New Roman" panose="02020603050405020304" pitchFamily="18" charset="0"/>
                <a:ea typeface="华文楷体" pitchFamily="2" charset="-122"/>
              </a:rPr>
              <a:t>就表示二维数组</a:t>
            </a:r>
            <a:r>
              <a:rPr lang="en-US" altLang="zh-CN" sz="2000" b="1" dirty="0">
                <a:latin typeface="Times New Roman" panose="02020603050405020304" pitchFamily="18" charset="0"/>
                <a:ea typeface="华文楷体" pitchFamily="2" charset="-122"/>
              </a:rPr>
              <a:t>a</a:t>
            </a:r>
            <a:r>
              <a:rPr lang="zh-CN" altLang="en-US" sz="2000" b="1" dirty="0">
                <a:latin typeface="Times New Roman" panose="02020603050405020304" pitchFamily="18" charset="0"/>
                <a:ea typeface="华文楷体" pitchFamily="2" charset="-122"/>
              </a:rPr>
              <a:t>的“第</a:t>
            </a:r>
            <a:r>
              <a:rPr lang="en-US" altLang="zh-CN" sz="2000" b="1" dirty="0">
                <a:latin typeface="Times New Roman" panose="02020603050405020304" pitchFamily="18" charset="0"/>
                <a:ea typeface="华文楷体" pitchFamily="2" charset="-122"/>
              </a:rPr>
              <a:t>2</a:t>
            </a:r>
            <a:r>
              <a:rPr lang="zh-CN" altLang="en-US" sz="2000" b="1" dirty="0">
                <a:latin typeface="Times New Roman" panose="02020603050405020304" pitchFamily="18" charset="0"/>
                <a:ea typeface="华文楷体" pitchFamily="2" charset="-122"/>
              </a:rPr>
              <a:t>行第</a:t>
            </a:r>
            <a:r>
              <a:rPr lang="en-US" altLang="zh-CN" sz="2000" b="1" dirty="0">
                <a:latin typeface="Times New Roman" panose="02020603050405020304" pitchFamily="18" charset="0"/>
                <a:ea typeface="华文楷体" pitchFamily="2" charset="-122"/>
              </a:rPr>
              <a:t>3</a:t>
            </a:r>
            <a:r>
              <a:rPr lang="zh-CN" altLang="en-US" sz="2000" b="1" dirty="0">
                <a:latin typeface="Times New Roman" panose="02020603050405020304" pitchFamily="18" charset="0"/>
                <a:ea typeface="华文楷体" pitchFamily="2" charset="-122"/>
              </a:rPr>
              <a:t>列”的元素。</a:t>
            </a:r>
            <a:endParaRPr lang="zh-CN" altLang="en-US" sz="2000" b="1" dirty="0">
              <a:latin typeface="Times New Roman" panose="02020603050405020304" pitchFamily="18" charset="0"/>
              <a:ea typeface="华文楷体" pitchFamily="2" charset="-122"/>
            </a:endParaRPr>
          </a:p>
          <a:p>
            <a:pPr lvl="3" algn="just" eaLnBrk="1" hangingPunct="1">
              <a:buClr>
                <a:srgbClr val="A61D06"/>
              </a:buClr>
            </a:pPr>
            <a:r>
              <a:rPr lang="zh-CN" altLang="en-US" sz="2000" b="1" dirty="0">
                <a:latin typeface="Times New Roman" panose="02020603050405020304" pitchFamily="18" charset="0"/>
                <a:ea typeface="华文楷体" pitchFamily="2" charset="-122"/>
              </a:rPr>
              <a:t>对于一维数组，用一个下标即可，</a:t>
            </a:r>
            <a:r>
              <a:rPr lang="en-US" altLang="zh-CN" sz="2000" b="1" dirty="0">
                <a:latin typeface="Times New Roman" panose="02020603050405020304" pitchFamily="18" charset="0"/>
                <a:ea typeface="华文楷体" pitchFamily="2" charset="-122"/>
              </a:rPr>
              <a:t>b(2)</a:t>
            </a:r>
            <a:r>
              <a:rPr lang="zh-CN" altLang="en-US" sz="2000" b="1" dirty="0">
                <a:latin typeface="Times New Roman" panose="02020603050405020304" pitchFamily="18" charset="0"/>
                <a:ea typeface="华文楷体" pitchFamily="2" charset="-122"/>
              </a:rPr>
              <a:t>表示一维数组</a:t>
            </a:r>
            <a:r>
              <a:rPr lang="en-US" altLang="zh-CN" sz="2000" b="1" dirty="0">
                <a:latin typeface="Times New Roman" panose="02020603050405020304" pitchFamily="18" charset="0"/>
                <a:ea typeface="华文楷体" pitchFamily="2" charset="-122"/>
              </a:rPr>
              <a:t>b</a:t>
            </a:r>
            <a:r>
              <a:rPr lang="zh-CN" altLang="en-US" sz="2000" b="1" dirty="0">
                <a:latin typeface="Times New Roman" panose="02020603050405020304" pitchFamily="18" charset="0"/>
                <a:ea typeface="华文楷体" pitchFamily="2" charset="-122"/>
              </a:rPr>
              <a:t>的第</a:t>
            </a:r>
            <a:r>
              <a:rPr lang="en-US" altLang="zh-CN" sz="2000" b="1" dirty="0">
                <a:latin typeface="Times New Roman" panose="02020603050405020304" pitchFamily="18" charset="0"/>
                <a:ea typeface="华文楷体" pitchFamily="2" charset="-122"/>
              </a:rPr>
              <a:t>2</a:t>
            </a:r>
            <a:r>
              <a:rPr lang="zh-CN" altLang="en-US" sz="2000" b="1" dirty="0">
                <a:latin typeface="Times New Roman" panose="02020603050405020304" pitchFamily="18" charset="0"/>
                <a:ea typeface="华文楷体" pitchFamily="2" charset="-122"/>
              </a:rPr>
              <a:t>个元素，无论</a:t>
            </a:r>
            <a:r>
              <a:rPr lang="en-US" altLang="zh-CN" sz="2000" b="1" dirty="0">
                <a:latin typeface="Times New Roman" panose="02020603050405020304" pitchFamily="18" charset="0"/>
                <a:ea typeface="华文楷体" pitchFamily="2" charset="-122"/>
              </a:rPr>
              <a:t>b</a:t>
            </a:r>
            <a:r>
              <a:rPr lang="zh-CN" altLang="en-US" sz="2000" b="1" dirty="0">
                <a:latin typeface="Times New Roman" panose="02020603050405020304" pitchFamily="18" charset="0"/>
                <a:ea typeface="华文楷体" pitchFamily="2" charset="-122"/>
              </a:rPr>
              <a:t>是行向量还是列向量。</a:t>
            </a:r>
            <a:endParaRPr lang="zh-CN" altLang="en-US" sz="2000" b="1" dirty="0">
              <a:latin typeface="Times New Roman" panose="02020603050405020304" pitchFamily="18" charset="0"/>
              <a:ea typeface="华文楷体" pitchFamily="2" charset="-122"/>
            </a:endParaRPr>
          </a:p>
          <a:p>
            <a:pPr lvl="1" algn="just" eaLnBrk="1" hangingPunct="1"/>
            <a:r>
              <a:rPr lang="zh-CN" altLang="en-US" sz="2400" b="1" dirty="0">
                <a:solidFill>
                  <a:srgbClr val="0000FF"/>
                </a:solidFill>
                <a:latin typeface="Times New Roman" panose="02020603050405020304" pitchFamily="18" charset="0"/>
                <a:ea typeface="华文楷体" pitchFamily="2" charset="-122"/>
              </a:rPr>
              <a:t>“单下标”（</a:t>
            </a:r>
            <a:r>
              <a:rPr lang="en-US" altLang="zh-CN" sz="2400" b="1" dirty="0">
                <a:solidFill>
                  <a:srgbClr val="0000FF"/>
                </a:solidFill>
                <a:latin typeface="Times New Roman" panose="02020603050405020304" pitchFamily="18" charset="0"/>
                <a:ea typeface="华文楷体" pitchFamily="2" charset="-122"/>
              </a:rPr>
              <a:t>linear index</a:t>
            </a:r>
            <a:r>
              <a:rPr lang="zh-CN" altLang="en-US" sz="2400" b="1" dirty="0">
                <a:solidFill>
                  <a:srgbClr val="0000FF"/>
                </a:solidFill>
                <a:latin typeface="Times New Roman" panose="02020603050405020304" pitchFamily="18" charset="0"/>
                <a:ea typeface="华文楷体" pitchFamily="2" charset="-122"/>
              </a:rPr>
              <a:t>）标识</a:t>
            </a:r>
            <a:endParaRPr lang="zh-CN" altLang="en-US" sz="2400" b="1" dirty="0">
              <a:solidFill>
                <a:srgbClr val="0000FF"/>
              </a:solidFill>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zh-CN" altLang="en-US" sz="2000" b="1" dirty="0">
                <a:latin typeface="Times New Roman" panose="02020603050405020304" pitchFamily="18" charset="0"/>
                <a:ea typeface="华文楷体" pitchFamily="2" charset="-122"/>
              </a:rPr>
              <a:t>所谓“单下标”标识就是用一个下标来表明元素在数组的位置。</a:t>
            </a:r>
            <a:endParaRPr lang="zh-CN" altLang="en-US" sz="2000" b="1" dirty="0">
              <a:latin typeface="Times New Roman" panose="02020603050405020304" pitchFamily="18" charset="0"/>
              <a:ea typeface="华文楷体" pitchFamily="2" charset="-122"/>
            </a:endParaRPr>
          </a:p>
          <a:p>
            <a:pPr lvl="3" algn="just" eaLnBrk="1" hangingPunct="1">
              <a:buClr>
                <a:srgbClr val="A61D06"/>
              </a:buClr>
            </a:pPr>
            <a:r>
              <a:rPr lang="zh-CN" altLang="en-US" sz="2000" b="1" dirty="0">
                <a:latin typeface="Times New Roman" panose="02020603050405020304" pitchFamily="18" charset="0"/>
                <a:ea typeface="华文楷体" pitchFamily="2" charset="-122"/>
              </a:rPr>
              <a:t>对于二维数组， “单下标”编号：设想把二维数组的所有列，按先后顺序首尾相接排成“一维长列”，然后自上往下对元素位置执行编号。</a:t>
            </a:r>
            <a:endParaRPr lang="zh-CN" altLang="en-US" sz="2000" b="1" dirty="0">
              <a:latin typeface="Times New Roman" panose="02020603050405020304" pitchFamily="18" charset="0"/>
              <a:ea typeface="华文楷体" pitchFamily="2" charset="-122"/>
            </a:endParaRPr>
          </a:p>
          <a:p>
            <a:pPr lvl="1" algn="just" eaLnBrk="1" hangingPunct="1"/>
            <a:r>
              <a:rPr lang="zh-CN" altLang="en-US" sz="2400" b="1" dirty="0">
                <a:solidFill>
                  <a:srgbClr val="0000FF"/>
                </a:solidFill>
                <a:latin typeface="Times New Roman" panose="02020603050405020304" pitchFamily="18" charset="0"/>
                <a:ea typeface="华文楷体" pitchFamily="2" charset="-122"/>
              </a:rPr>
              <a:t>两种“下标”标识的变换：</a:t>
            </a:r>
            <a:r>
              <a:rPr lang="en-US" altLang="zh-CN" sz="2400" b="1" dirty="0">
                <a:latin typeface="Times New Roman" panose="02020603050405020304" pitchFamily="18" charset="0"/>
                <a:ea typeface="华文楷体" pitchFamily="2" charset="-122"/>
              </a:rPr>
              <a:t>sub2ind</a:t>
            </a:r>
            <a:r>
              <a:rPr lang="zh-CN" altLang="en-US" sz="24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ind2sub</a:t>
            </a:r>
            <a:endParaRPr lang="en-US" altLang="zh-CN" sz="24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589">
                                            <p:txEl>
                                              <p:charRg st="0" end="8"/>
                                            </p:txEl>
                                          </p:spTgt>
                                        </p:tgtEl>
                                        <p:attrNameLst>
                                          <p:attrName>style.visibility</p:attrName>
                                        </p:attrNameLst>
                                      </p:cBhvr>
                                      <p:to>
                                        <p:strVal val="visible"/>
                                      </p:to>
                                    </p:set>
                                    <p:animEffect transition="in" filter="blinds(horizontal)">
                                      <p:cBhvr>
                                        <p:cTn id="7" dur="500"/>
                                        <p:tgtEl>
                                          <p:spTgt spid="67589">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589">
                                            <p:txEl>
                                              <p:charRg st="8" end="23"/>
                                            </p:txEl>
                                          </p:spTgt>
                                        </p:tgtEl>
                                        <p:attrNameLst>
                                          <p:attrName>style.visibility</p:attrName>
                                        </p:attrNameLst>
                                      </p:cBhvr>
                                      <p:to>
                                        <p:strVal val="visible"/>
                                      </p:to>
                                    </p:set>
                                    <p:animEffect transition="in" filter="blinds(horizontal)">
                                      <p:cBhvr>
                                        <p:cTn id="12" dur="500"/>
                                        <p:tgtEl>
                                          <p:spTgt spid="67589">
                                            <p:txEl>
                                              <p:charRg st="8" end="2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7589">
                                            <p:txEl>
                                              <p:charRg st="23" end="52"/>
                                            </p:txEl>
                                          </p:spTgt>
                                        </p:tgtEl>
                                        <p:attrNameLst>
                                          <p:attrName>style.visibility</p:attrName>
                                        </p:attrNameLst>
                                      </p:cBhvr>
                                      <p:to>
                                        <p:strVal val="visible"/>
                                      </p:to>
                                    </p:set>
                                    <p:animEffect transition="in" filter="blinds(horizontal)">
                                      <p:cBhvr>
                                        <p:cTn id="17" dur="500"/>
                                        <p:tgtEl>
                                          <p:spTgt spid="67589">
                                            <p:txEl>
                                              <p:charRg st="23" end="5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7589">
                                            <p:txEl>
                                              <p:charRg st="52" end="106"/>
                                            </p:txEl>
                                          </p:spTgt>
                                        </p:tgtEl>
                                        <p:attrNameLst>
                                          <p:attrName>style.visibility</p:attrName>
                                        </p:attrNameLst>
                                      </p:cBhvr>
                                      <p:to>
                                        <p:strVal val="visible"/>
                                      </p:to>
                                    </p:set>
                                    <p:animEffect transition="in" filter="blinds(horizontal)">
                                      <p:cBhvr>
                                        <p:cTn id="22" dur="500"/>
                                        <p:tgtEl>
                                          <p:spTgt spid="67589">
                                            <p:txEl>
                                              <p:charRg st="52" end="10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7589">
                                            <p:txEl>
                                              <p:charRg st="106" end="153"/>
                                            </p:txEl>
                                          </p:spTgt>
                                        </p:tgtEl>
                                        <p:attrNameLst>
                                          <p:attrName>style.visibility</p:attrName>
                                        </p:attrNameLst>
                                      </p:cBhvr>
                                      <p:to>
                                        <p:strVal val="visible"/>
                                      </p:to>
                                    </p:set>
                                    <p:animEffect transition="in" filter="blinds(horizontal)">
                                      <p:cBhvr>
                                        <p:cTn id="27" dur="500"/>
                                        <p:tgtEl>
                                          <p:spTgt spid="67589">
                                            <p:txEl>
                                              <p:charRg st="106" end="15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7589">
                                            <p:txEl>
                                              <p:charRg st="153" end="175"/>
                                            </p:txEl>
                                          </p:spTgt>
                                        </p:tgtEl>
                                        <p:attrNameLst>
                                          <p:attrName>style.visibility</p:attrName>
                                        </p:attrNameLst>
                                      </p:cBhvr>
                                      <p:to>
                                        <p:strVal val="visible"/>
                                      </p:to>
                                    </p:set>
                                    <p:animEffect transition="in" filter="blinds(horizontal)">
                                      <p:cBhvr>
                                        <p:cTn id="32" dur="500"/>
                                        <p:tgtEl>
                                          <p:spTgt spid="67589">
                                            <p:txEl>
                                              <p:charRg st="153" end="17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7589">
                                            <p:txEl>
                                              <p:charRg st="175" end="204"/>
                                            </p:txEl>
                                          </p:spTgt>
                                        </p:tgtEl>
                                        <p:attrNameLst>
                                          <p:attrName>style.visibility</p:attrName>
                                        </p:attrNameLst>
                                      </p:cBhvr>
                                      <p:to>
                                        <p:strVal val="visible"/>
                                      </p:to>
                                    </p:set>
                                    <p:animEffect transition="in" filter="blinds(horizontal)">
                                      <p:cBhvr>
                                        <p:cTn id="37" dur="500"/>
                                        <p:tgtEl>
                                          <p:spTgt spid="67589">
                                            <p:txEl>
                                              <p:charRg st="175" end="20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7589">
                                            <p:txEl>
                                              <p:charRg st="204" end="267"/>
                                            </p:txEl>
                                          </p:spTgt>
                                        </p:tgtEl>
                                        <p:attrNameLst>
                                          <p:attrName>style.visibility</p:attrName>
                                        </p:attrNameLst>
                                      </p:cBhvr>
                                      <p:to>
                                        <p:strVal val="visible"/>
                                      </p:to>
                                    </p:set>
                                    <p:animEffect transition="in" filter="blinds(horizontal)">
                                      <p:cBhvr>
                                        <p:cTn id="42" dur="500"/>
                                        <p:tgtEl>
                                          <p:spTgt spid="67589">
                                            <p:txEl>
                                              <p:charRg st="204" end="26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7589">
                                            <p:txEl>
                                              <p:charRg st="267" end="295"/>
                                            </p:txEl>
                                          </p:spTgt>
                                        </p:tgtEl>
                                        <p:attrNameLst>
                                          <p:attrName>style.visibility</p:attrName>
                                        </p:attrNameLst>
                                      </p:cBhvr>
                                      <p:to>
                                        <p:strVal val="visible"/>
                                      </p:to>
                                    </p:set>
                                    <p:animEffect transition="in" filter="blinds(horizontal)">
                                      <p:cBhvr>
                                        <p:cTn id="47" dur="500"/>
                                        <p:tgtEl>
                                          <p:spTgt spid="67589">
                                            <p:txEl>
                                              <p:charRg st="267" end="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p:cNvSpPr>
          <p:nvPr>
            <p:ph type="title" idx="4294967295"/>
          </p:nvPr>
        </p:nvSpPr>
        <p:spPr>
          <a:xfrm>
            <a:off x="1150938" y="260350"/>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4.4 数组元素的标识与寻访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6861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68612"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66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6861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lnSpc>
                <a:spcPct val="150000"/>
              </a:lnSpc>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4.4-1】</a:t>
            </a:r>
            <a:r>
              <a:rPr lang="zh-CN" altLang="en-US" sz="2400" b="1" dirty="0">
                <a:solidFill>
                  <a:srgbClr val="0000FF"/>
                </a:solidFill>
                <a:latin typeface="Times New Roman" panose="02020603050405020304" pitchFamily="18" charset="0"/>
                <a:ea typeface="华文楷体" pitchFamily="2" charset="-122"/>
              </a:rPr>
              <a:t>单下标的使用</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lnSpc>
                <a:spcPct val="15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&gt;&gt;a=zeros(2, 5);</a:t>
            </a:r>
            <a:endParaRPr lang="en-US" altLang="zh-CN" sz="2400" b="1" dirty="0">
              <a:latin typeface="Times New Roman" panose="02020603050405020304" pitchFamily="18" charset="0"/>
              <a:ea typeface="华文楷体" pitchFamily="2" charset="-122"/>
            </a:endParaRPr>
          </a:p>
          <a:p>
            <a:pPr lvl="1" algn="just" eaLnBrk="1" hangingPunct="1">
              <a:lnSpc>
                <a:spcPct val="15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&gt;&gt;a(:)=-4:5</a:t>
            </a:r>
            <a:endParaRPr lang="en-US" altLang="zh-CN" sz="2400" b="1" dirty="0">
              <a:latin typeface="Times New Roman" panose="02020603050405020304" pitchFamily="18" charset="0"/>
              <a:ea typeface="华文楷体" pitchFamily="2" charset="-122"/>
            </a:endParaRPr>
          </a:p>
          <a:p>
            <a:pPr lvl="2" algn="just" eaLnBrk="1" hangingPunct="1">
              <a:lnSpc>
                <a:spcPct val="150000"/>
              </a:lnSpc>
              <a:buFont typeface="Wingdings" panose="05000000000000000000" pitchFamily="2" charset="2"/>
              <a:buNone/>
            </a:pPr>
            <a:r>
              <a:rPr lang="pt-BR" altLang="en-US" sz="2000" b="1" dirty="0">
                <a:latin typeface="Times New Roman" panose="02020603050405020304" pitchFamily="18" charset="0"/>
                <a:ea typeface="华文楷体" pitchFamily="2" charset="-122"/>
              </a:rPr>
              <a:t>a =</a:t>
            </a:r>
            <a:endParaRPr lang="pt-BR" altLang="en-US" sz="2000" b="1" dirty="0">
              <a:latin typeface="Times New Roman" panose="02020603050405020304" pitchFamily="18" charset="0"/>
              <a:ea typeface="华文楷体" pitchFamily="2" charset="-122"/>
            </a:endParaRPr>
          </a:p>
          <a:p>
            <a:pPr lvl="2" algn="just" eaLnBrk="1" hangingPunct="1">
              <a:lnSpc>
                <a:spcPct val="150000"/>
              </a:lnSpc>
              <a:buFont typeface="Wingdings" panose="05000000000000000000" pitchFamily="2" charset="2"/>
              <a:buNone/>
            </a:pPr>
            <a:r>
              <a:rPr lang="pt-BR" altLang="en-US" sz="2000" b="1" dirty="0">
                <a:latin typeface="Times New Roman" panose="02020603050405020304" pitchFamily="18" charset="0"/>
                <a:ea typeface="华文楷体" pitchFamily="2" charset="-122"/>
              </a:rPr>
              <a:t>    -4    -2     0     2     4</a:t>
            </a:r>
            <a:endParaRPr lang="pt-BR" altLang="en-US" sz="2000" b="1" dirty="0">
              <a:latin typeface="Times New Roman" panose="02020603050405020304" pitchFamily="18" charset="0"/>
              <a:ea typeface="华文楷体" pitchFamily="2" charset="-122"/>
            </a:endParaRPr>
          </a:p>
          <a:p>
            <a:pPr lvl="2" algn="just" eaLnBrk="1" hangingPunct="1">
              <a:lnSpc>
                <a:spcPct val="150000"/>
              </a:lnSpc>
              <a:buFont typeface="Wingdings" panose="05000000000000000000" pitchFamily="2" charset="2"/>
              <a:buNone/>
            </a:pPr>
            <a:r>
              <a:rPr lang="pt-BR" altLang="en-US" sz="2000" b="1" dirty="0">
                <a:latin typeface="Times New Roman" panose="02020603050405020304" pitchFamily="18" charset="0"/>
                <a:ea typeface="华文楷体" pitchFamily="2" charset="-122"/>
              </a:rPr>
              <a:t>    -3    -1     1     3     5</a:t>
            </a:r>
            <a:endParaRPr lang="pt-BR" altLang="en-US" sz="2000" b="1" dirty="0">
              <a:latin typeface="Times New Roman" panose="02020603050405020304" pitchFamily="18" charset="0"/>
              <a:ea typeface="华文楷体" pitchFamily="2" charset="-122"/>
            </a:endParaRPr>
          </a:p>
          <a:p>
            <a:pPr lvl="2" algn="just" eaLnBrk="1" hangingPunct="1">
              <a:lnSpc>
                <a:spcPct val="150000"/>
              </a:lnSpc>
              <a:buFont typeface="Wingdings" panose="05000000000000000000" pitchFamily="2" charset="2"/>
              <a:buChar char="%"/>
            </a:pPr>
            <a:r>
              <a:rPr lang="zh-CN" altLang="en-US" sz="2000" b="1" dirty="0">
                <a:solidFill>
                  <a:srgbClr val="0000FF"/>
                </a:solidFill>
                <a:latin typeface="Times New Roman" panose="02020603050405020304" pitchFamily="18" charset="0"/>
                <a:ea typeface="华文楷体" pitchFamily="2" charset="-122"/>
              </a:rPr>
              <a:t>注意数组的排列顺序。</a:t>
            </a:r>
            <a:endParaRPr lang="zh-CN" altLang="en-US" sz="2000" b="1" dirty="0">
              <a:solidFill>
                <a:srgbClr val="0000FF"/>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613">
                                            <p:txEl>
                                              <p:charRg st="0" end="15"/>
                                            </p:txEl>
                                          </p:spTgt>
                                        </p:tgtEl>
                                        <p:attrNameLst>
                                          <p:attrName>style.visibility</p:attrName>
                                        </p:attrNameLst>
                                      </p:cBhvr>
                                      <p:to>
                                        <p:strVal val="visible"/>
                                      </p:to>
                                    </p:set>
                                    <p:animEffect transition="in" filter="blinds(horizontal)">
                                      <p:cBhvr>
                                        <p:cTn id="7" dur="500"/>
                                        <p:tgtEl>
                                          <p:spTgt spid="68613">
                                            <p:txEl>
                                              <p:charRg st="0"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8613">
                                            <p:txEl>
                                              <p:charRg st="15" end="32"/>
                                            </p:txEl>
                                          </p:spTgt>
                                        </p:tgtEl>
                                        <p:attrNameLst>
                                          <p:attrName>style.visibility</p:attrName>
                                        </p:attrNameLst>
                                      </p:cBhvr>
                                      <p:to>
                                        <p:strVal val="visible"/>
                                      </p:to>
                                    </p:set>
                                    <p:animEffect transition="in" filter="blinds(horizontal)">
                                      <p:cBhvr>
                                        <p:cTn id="12" dur="500"/>
                                        <p:tgtEl>
                                          <p:spTgt spid="68613">
                                            <p:txEl>
                                              <p:charRg st="15" end="3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8613">
                                            <p:txEl>
                                              <p:charRg st="32" end="44"/>
                                            </p:txEl>
                                          </p:spTgt>
                                        </p:tgtEl>
                                        <p:attrNameLst>
                                          <p:attrName>style.visibility</p:attrName>
                                        </p:attrNameLst>
                                      </p:cBhvr>
                                      <p:to>
                                        <p:strVal val="visible"/>
                                      </p:to>
                                    </p:set>
                                    <p:animEffect transition="in" filter="blinds(horizontal)">
                                      <p:cBhvr>
                                        <p:cTn id="17" dur="500"/>
                                        <p:tgtEl>
                                          <p:spTgt spid="68613">
                                            <p:txEl>
                                              <p:charRg st="32" end="4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8613">
                                            <p:txEl>
                                              <p:charRg st="44" end="48"/>
                                            </p:txEl>
                                          </p:spTgt>
                                        </p:tgtEl>
                                        <p:attrNameLst>
                                          <p:attrName>style.visibility</p:attrName>
                                        </p:attrNameLst>
                                      </p:cBhvr>
                                      <p:to>
                                        <p:strVal val="visible"/>
                                      </p:to>
                                    </p:set>
                                    <p:animEffect transition="in" filter="blinds(horizontal)">
                                      <p:cBhvr>
                                        <p:cTn id="22" dur="500"/>
                                        <p:tgtEl>
                                          <p:spTgt spid="68613">
                                            <p:txEl>
                                              <p:charRg st="44" end="4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8613">
                                            <p:txEl>
                                              <p:charRg st="48" end="79"/>
                                            </p:txEl>
                                          </p:spTgt>
                                        </p:tgtEl>
                                        <p:attrNameLst>
                                          <p:attrName>style.visibility</p:attrName>
                                        </p:attrNameLst>
                                      </p:cBhvr>
                                      <p:to>
                                        <p:strVal val="visible"/>
                                      </p:to>
                                    </p:set>
                                    <p:animEffect transition="in" filter="blinds(horizontal)">
                                      <p:cBhvr>
                                        <p:cTn id="25" dur="500"/>
                                        <p:tgtEl>
                                          <p:spTgt spid="68613">
                                            <p:txEl>
                                              <p:charRg st="48" end="7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8613">
                                            <p:txEl>
                                              <p:charRg st="79" end="110"/>
                                            </p:txEl>
                                          </p:spTgt>
                                        </p:tgtEl>
                                        <p:attrNameLst>
                                          <p:attrName>style.visibility</p:attrName>
                                        </p:attrNameLst>
                                      </p:cBhvr>
                                      <p:to>
                                        <p:strVal val="visible"/>
                                      </p:to>
                                    </p:set>
                                    <p:animEffect transition="in" filter="blinds(horizontal)">
                                      <p:cBhvr>
                                        <p:cTn id="28" dur="500"/>
                                        <p:tgtEl>
                                          <p:spTgt spid="68613">
                                            <p:txEl>
                                              <p:charRg st="79" end="1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8613">
                                            <p:txEl>
                                              <p:charRg st="110" end="121"/>
                                            </p:txEl>
                                          </p:spTgt>
                                        </p:tgtEl>
                                        <p:attrNameLst>
                                          <p:attrName>style.visibility</p:attrName>
                                        </p:attrNameLst>
                                      </p:cBhvr>
                                      <p:to>
                                        <p:strVal val="visible"/>
                                      </p:to>
                                    </p:set>
                                    <p:animEffect transition="in" filter="blinds(horizontal)">
                                      <p:cBhvr>
                                        <p:cTn id="33" dur="500"/>
                                        <p:tgtEl>
                                          <p:spTgt spid="68613">
                                            <p:txEl>
                                              <p:charRg st="110" end="1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p:cNvSpPr>
          <p:nvPr>
            <p:ph type="title" idx="4294967295"/>
          </p:nvPr>
        </p:nvSpPr>
        <p:spPr>
          <a:xfrm>
            <a:off x="1187450" y="333375"/>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4.4 数组元素的标识与寻访</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6963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69636"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67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6963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2600" b="1" dirty="0">
                <a:solidFill>
                  <a:srgbClr val="0000FF"/>
                </a:solidFill>
                <a:latin typeface="Times New Roman" panose="02020603050405020304" pitchFamily="18" charset="0"/>
                <a:ea typeface="华文楷体" pitchFamily="2" charset="-122"/>
              </a:rPr>
              <a:t>元素与子数组的寻访与赋值</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4.4-2】</a:t>
            </a:r>
            <a:r>
              <a:rPr lang="zh-CN" altLang="en-US" sz="2400" b="1" dirty="0">
                <a:solidFill>
                  <a:srgbClr val="0000FF"/>
                </a:solidFill>
                <a:latin typeface="Times New Roman" panose="02020603050405020304" pitchFamily="18" charset="0"/>
                <a:ea typeface="华文楷体" pitchFamily="2" charset="-122"/>
              </a:rPr>
              <a:t>一维数组元素与子数组的寻访与赋值</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&gt;&gt;a=linspace(1,10,5)</a:t>
            </a:r>
            <a:endParaRPr lang="en-US" altLang="zh-CN" sz="24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pt-BR" altLang="en-US" sz="2000" b="1" dirty="0">
                <a:latin typeface="Times New Roman" panose="02020603050405020304" pitchFamily="18" charset="0"/>
                <a:ea typeface="华文楷体" pitchFamily="2" charset="-122"/>
              </a:rPr>
              <a:t>a =</a:t>
            </a:r>
            <a:endParaRPr lang="pt-BR" altLang="en-US"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pt-BR" altLang="en-US" sz="2000" b="1" dirty="0">
                <a:latin typeface="Times New Roman" panose="02020603050405020304" pitchFamily="18" charset="0"/>
                <a:ea typeface="华文楷体" pitchFamily="2" charset="-122"/>
              </a:rPr>
              <a:t>    1.0000    3.2500    5.5000    7.7500   10.0000</a:t>
            </a:r>
            <a:endParaRPr lang="pt-BR" altLang="en-US" sz="20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&gt;&gt;a(3)  </a:t>
            </a:r>
            <a:r>
              <a:rPr lang="en-US" altLang="zh-CN" sz="2400" b="1" dirty="0">
                <a:solidFill>
                  <a:srgbClr val="490092"/>
                </a:solidFill>
                <a:latin typeface="Times New Roman" panose="02020603050405020304" pitchFamily="18" charset="0"/>
                <a:ea typeface="华文楷体" pitchFamily="2" charset="-122"/>
              </a:rPr>
              <a:t>     </a:t>
            </a:r>
            <a:r>
              <a:rPr lang="en-US" altLang="zh-CN" b="1" dirty="0">
                <a:solidFill>
                  <a:srgbClr val="008000"/>
                </a:solidFill>
                <a:latin typeface="Times New Roman" panose="02020603050405020304" pitchFamily="18" charset="0"/>
                <a:ea typeface="华文楷体" pitchFamily="2" charset="-122"/>
              </a:rPr>
              <a:t>%</a:t>
            </a:r>
            <a:r>
              <a:rPr lang="zh-CN" altLang="en-US" b="1" dirty="0">
                <a:solidFill>
                  <a:srgbClr val="008000"/>
                </a:solidFill>
                <a:latin typeface="Times New Roman" panose="02020603050405020304" pitchFamily="18" charset="0"/>
                <a:ea typeface="华文楷体" pitchFamily="2" charset="-122"/>
              </a:rPr>
              <a:t>寻访</a:t>
            </a:r>
            <a:r>
              <a:rPr lang="en-US" altLang="zh-CN" b="1" dirty="0">
                <a:solidFill>
                  <a:srgbClr val="008000"/>
                </a:solidFill>
                <a:latin typeface="Times New Roman" panose="02020603050405020304" pitchFamily="18" charset="0"/>
                <a:ea typeface="华文楷体" pitchFamily="2" charset="-122"/>
              </a:rPr>
              <a:t>a</a:t>
            </a:r>
            <a:r>
              <a:rPr lang="zh-CN" altLang="en-US" b="1" dirty="0">
                <a:solidFill>
                  <a:srgbClr val="008000"/>
                </a:solidFill>
                <a:latin typeface="Times New Roman" panose="02020603050405020304" pitchFamily="18" charset="0"/>
                <a:ea typeface="华文楷体" pitchFamily="2" charset="-122"/>
              </a:rPr>
              <a:t>的第</a:t>
            </a:r>
            <a:r>
              <a:rPr lang="en-US" altLang="zh-CN" b="1" dirty="0">
                <a:solidFill>
                  <a:srgbClr val="008000"/>
                </a:solidFill>
                <a:latin typeface="Times New Roman" panose="02020603050405020304" pitchFamily="18" charset="0"/>
                <a:ea typeface="华文楷体" pitchFamily="2" charset="-122"/>
              </a:rPr>
              <a:t>3</a:t>
            </a:r>
            <a:r>
              <a:rPr lang="zh-CN" altLang="en-US" b="1" dirty="0">
                <a:solidFill>
                  <a:srgbClr val="008000"/>
                </a:solidFill>
                <a:latin typeface="Times New Roman" panose="02020603050405020304" pitchFamily="18" charset="0"/>
                <a:ea typeface="华文楷体" pitchFamily="2" charset="-122"/>
              </a:rPr>
              <a:t>个元素</a:t>
            </a:r>
            <a:endParaRPr lang="zh-CN" altLang="en-US" b="1" dirty="0">
              <a:solidFill>
                <a:srgbClr val="008000"/>
              </a:solidFill>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ans =</a:t>
            </a:r>
            <a:endParaRPr lang="en-US" altLang="zh-CN"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    5.5000</a:t>
            </a:r>
            <a:endParaRPr lang="en-US" altLang="zh-CN" sz="20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&gt;&gt;a([1 2 5])  </a:t>
            </a:r>
            <a:r>
              <a:rPr lang="en-US" altLang="zh-CN" sz="2400" b="1" dirty="0">
                <a:solidFill>
                  <a:srgbClr val="490092"/>
                </a:solidFill>
                <a:latin typeface="Times New Roman" panose="02020603050405020304" pitchFamily="18" charset="0"/>
                <a:ea typeface="华文楷体" pitchFamily="2" charset="-122"/>
              </a:rPr>
              <a:t> </a:t>
            </a:r>
            <a:r>
              <a:rPr lang="en-US" altLang="zh-CN" b="1" dirty="0">
                <a:solidFill>
                  <a:srgbClr val="008000"/>
                </a:solidFill>
                <a:latin typeface="Times New Roman" panose="02020603050405020304" pitchFamily="18" charset="0"/>
                <a:ea typeface="华文楷体" pitchFamily="2" charset="-122"/>
              </a:rPr>
              <a:t>%</a:t>
            </a:r>
            <a:r>
              <a:rPr lang="zh-CN" altLang="en-US" b="1" dirty="0">
                <a:solidFill>
                  <a:srgbClr val="008000"/>
                </a:solidFill>
                <a:latin typeface="Times New Roman" panose="02020603050405020304" pitchFamily="18" charset="0"/>
                <a:ea typeface="华文楷体" pitchFamily="2" charset="-122"/>
              </a:rPr>
              <a:t>寻访</a:t>
            </a:r>
            <a:r>
              <a:rPr lang="en-US" altLang="zh-CN" b="1" dirty="0">
                <a:solidFill>
                  <a:srgbClr val="008000"/>
                </a:solidFill>
                <a:latin typeface="Times New Roman" panose="02020603050405020304" pitchFamily="18" charset="0"/>
                <a:ea typeface="华文楷体" pitchFamily="2" charset="-122"/>
              </a:rPr>
              <a:t>a</a:t>
            </a:r>
            <a:r>
              <a:rPr lang="zh-CN" altLang="en-US" b="1" dirty="0">
                <a:solidFill>
                  <a:srgbClr val="008000"/>
                </a:solidFill>
                <a:latin typeface="Times New Roman" panose="02020603050405020304" pitchFamily="18" charset="0"/>
                <a:ea typeface="华文楷体" pitchFamily="2" charset="-122"/>
              </a:rPr>
              <a:t>的第</a:t>
            </a:r>
            <a:r>
              <a:rPr lang="en-US" altLang="zh-CN" b="1" dirty="0">
                <a:solidFill>
                  <a:srgbClr val="008000"/>
                </a:solidFill>
                <a:latin typeface="Times New Roman" panose="02020603050405020304" pitchFamily="18" charset="0"/>
                <a:ea typeface="华文楷体" pitchFamily="2" charset="-122"/>
              </a:rPr>
              <a:t>1</a:t>
            </a:r>
            <a:r>
              <a:rPr lang="zh-CN" altLang="en-US" b="1" dirty="0">
                <a:solidFill>
                  <a:srgbClr val="008000"/>
                </a:solidFill>
                <a:latin typeface="Times New Roman" panose="02020603050405020304" pitchFamily="18" charset="0"/>
                <a:ea typeface="华文楷体" pitchFamily="2" charset="-122"/>
              </a:rPr>
              <a:t>、</a:t>
            </a:r>
            <a:r>
              <a:rPr lang="en-US" altLang="zh-CN" b="1" dirty="0">
                <a:solidFill>
                  <a:srgbClr val="008000"/>
                </a:solidFill>
                <a:latin typeface="Times New Roman" panose="02020603050405020304" pitchFamily="18" charset="0"/>
                <a:ea typeface="华文楷体" pitchFamily="2" charset="-122"/>
              </a:rPr>
              <a:t>2</a:t>
            </a:r>
            <a:r>
              <a:rPr lang="zh-CN" altLang="en-US" b="1" dirty="0">
                <a:solidFill>
                  <a:srgbClr val="008000"/>
                </a:solidFill>
                <a:latin typeface="Times New Roman" panose="02020603050405020304" pitchFamily="18" charset="0"/>
                <a:ea typeface="华文楷体" pitchFamily="2" charset="-122"/>
              </a:rPr>
              <a:t>、</a:t>
            </a:r>
            <a:r>
              <a:rPr lang="en-US" altLang="zh-CN" b="1" dirty="0">
                <a:solidFill>
                  <a:srgbClr val="008000"/>
                </a:solidFill>
                <a:latin typeface="Times New Roman" panose="02020603050405020304" pitchFamily="18" charset="0"/>
                <a:ea typeface="华文楷体" pitchFamily="2" charset="-122"/>
              </a:rPr>
              <a:t>5</a:t>
            </a:r>
            <a:r>
              <a:rPr lang="zh-CN" altLang="en-US" b="1" dirty="0">
                <a:solidFill>
                  <a:srgbClr val="008000"/>
                </a:solidFill>
                <a:latin typeface="Times New Roman" panose="02020603050405020304" pitchFamily="18" charset="0"/>
                <a:ea typeface="华文楷体" pitchFamily="2" charset="-122"/>
              </a:rPr>
              <a:t>个元素组成的子数组</a:t>
            </a:r>
            <a:endParaRPr lang="zh-CN" altLang="en-US" b="1" dirty="0">
              <a:solidFill>
                <a:srgbClr val="008000"/>
              </a:solidFill>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ans =</a:t>
            </a:r>
            <a:endParaRPr lang="en-US" altLang="zh-CN"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    1.0000    3.2500   10.0000</a:t>
            </a:r>
            <a:endParaRPr lang="en-US" altLang="zh-CN" sz="20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37">
                                            <p:txEl>
                                              <p:charRg st="0" end="13"/>
                                            </p:txEl>
                                          </p:spTgt>
                                        </p:tgtEl>
                                        <p:attrNameLst>
                                          <p:attrName>style.visibility</p:attrName>
                                        </p:attrNameLst>
                                      </p:cBhvr>
                                      <p:to>
                                        <p:strVal val="visible"/>
                                      </p:to>
                                    </p:set>
                                    <p:animEffect transition="in" filter="blinds(horizontal)">
                                      <p:cBhvr>
                                        <p:cTn id="7" dur="500"/>
                                        <p:tgtEl>
                                          <p:spTgt spid="69637">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637">
                                            <p:txEl>
                                              <p:charRg st="13" end="38"/>
                                            </p:txEl>
                                          </p:spTgt>
                                        </p:tgtEl>
                                        <p:attrNameLst>
                                          <p:attrName>style.visibility</p:attrName>
                                        </p:attrNameLst>
                                      </p:cBhvr>
                                      <p:to>
                                        <p:strVal val="visible"/>
                                      </p:to>
                                    </p:set>
                                    <p:animEffect transition="in" filter="blinds(horizontal)">
                                      <p:cBhvr>
                                        <p:cTn id="12" dur="500"/>
                                        <p:tgtEl>
                                          <p:spTgt spid="69637">
                                            <p:txEl>
                                              <p:charRg st="13" end="3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9637">
                                            <p:txEl>
                                              <p:charRg st="38" end="59"/>
                                            </p:txEl>
                                          </p:spTgt>
                                        </p:tgtEl>
                                        <p:attrNameLst>
                                          <p:attrName>style.visibility</p:attrName>
                                        </p:attrNameLst>
                                      </p:cBhvr>
                                      <p:to>
                                        <p:strVal val="visible"/>
                                      </p:to>
                                    </p:set>
                                    <p:animEffect transition="in" filter="blinds(horizontal)">
                                      <p:cBhvr>
                                        <p:cTn id="17" dur="500"/>
                                        <p:tgtEl>
                                          <p:spTgt spid="69637">
                                            <p:txEl>
                                              <p:charRg st="38" end="5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637">
                                            <p:txEl>
                                              <p:charRg st="59" end="63"/>
                                            </p:txEl>
                                          </p:spTgt>
                                        </p:tgtEl>
                                        <p:attrNameLst>
                                          <p:attrName>style.visibility</p:attrName>
                                        </p:attrNameLst>
                                      </p:cBhvr>
                                      <p:to>
                                        <p:strVal val="visible"/>
                                      </p:to>
                                    </p:set>
                                    <p:animEffect transition="in" filter="blinds(horizontal)">
                                      <p:cBhvr>
                                        <p:cTn id="22" dur="500"/>
                                        <p:tgtEl>
                                          <p:spTgt spid="69637">
                                            <p:txEl>
                                              <p:charRg st="59" end="6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9637">
                                            <p:txEl>
                                              <p:charRg st="63" end="114"/>
                                            </p:txEl>
                                          </p:spTgt>
                                        </p:tgtEl>
                                        <p:attrNameLst>
                                          <p:attrName>style.visibility</p:attrName>
                                        </p:attrNameLst>
                                      </p:cBhvr>
                                      <p:to>
                                        <p:strVal val="visible"/>
                                      </p:to>
                                    </p:set>
                                    <p:animEffect transition="in" filter="blinds(horizontal)">
                                      <p:cBhvr>
                                        <p:cTn id="25" dur="500"/>
                                        <p:tgtEl>
                                          <p:spTgt spid="69637">
                                            <p:txEl>
                                              <p:charRg st="63" end="11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9637">
                                            <p:txEl>
                                              <p:charRg st="114" end="138"/>
                                            </p:txEl>
                                          </p:spTgt>
                                        </p:tgtEl>
                                        <p:attrNameLst>
                                          <p:attrName>style.visibility</p:attrName>
                                        </p:attrNameLst>
                                      </p:cBhvr>
                                      <p:to>
                                        <p:strVal val="visible"/>
                                      </p:to>
                                    </p:set>
                                    <p:animEffect transition="in" filter="blinds(horizontal)">
                                      <p:cBhvr>
                                        <p:cTn id="30" dur="500"/>
                                        <p:tgtEl>
                                          <p:spTgt spid="69637">
                                            <p:txEl>
                                              <p:charRg st="114" end="13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9637">
                                            <p:txEl>
                                              <p:charRg st="138" end="144"/>
                                            </p:txEl>
                                          </p:spTgt>
                                        </p:tgtEl>
                                        <p:attrNameLst>
                                          <p:attrName>style.visibility</p:attrName>
                                        </p:attrNameLst>
                                      </p:cBhvr>
                                      <p:to>
                                        <p:strVal val="visible"/>
                                      </p:to>
                                    </p:set>
                                    <p:animEffect transition="in" filter="blinds(horizontal)">
                                      <p:cBhvr>
                                        <p:cTn id="35" dur="500"/>
                                        <p:tgtEl>
                                          <p:spTgt spid="69637">
                                            <p:txEl>
                                              <p:charRg st="138" end="144"/>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69637">
                                            <p:txEl>
                                              <p:charRg st="144" end="155"/>
                                            </p:txEl>
                                          </p:spTgt>
                                        </p:tgtEl>
                                        <p:attrNameLst>
                                          <p:attrName>style.visibility</p:attrName>
                                        </p:attrNameLst>
                                      </p:cBhvr>
                                      <p:to>
                                        <p:strVal val="visible"/>
                                      </p:to>
                                    </p:set>
                                    <p:animEffect transition="in" filter="blinds(horizontal)">
                                      <p:cBhvr>
                                        <p:cTn id="38" dur="500"/>
                                        <p:tgtEl>
                                          <p:spTgt spid="69637">
                                            <p:txEl>
                                              <p:charRg st="144" end="15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9637">
                                            <p:txEl>
                                              <p:charRg st="155" end="191"/>
                                            </p:txEl>
                                          </p:spTgt>
                                        </p:tgtEl>
                                        <p:attrNameLst>
                                          <p:attrName>style.visibility</p:attrName>
                                        </p:attrNameLst>
                                      </p:cBhvr>
                                      <p:to>
                                        <p:strVal val="visible"/>
                                      </p:to>
                                    </p:set>
                                    <p:animEffect transition="in" filter="blinds(horizontal)">
                                      <p:cBhvr>
                                        <p:cTn id="43" dur="500"/>
                                        <p:tgtEl>
                                          <p:spTgt spid="69637">
                                            <p:txEl>
                                              <p:charRg st="155" end="19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69637">
                                            <p:txEl>
                                              <p:charRg st="191" end="197"/>
                                            </p:txEl>
                                          </p:spTgt>
                                        </p:tgtEl>
                                        <p:attrNameLst>
                                          <p:attrName>style.visibility</p:attrName>
                                        </p:attrNameLst>
                                      </p:cBhvr>
                                      <p:to>
                                        <p:strVal val="visible"/>
                                      </p:to>
                                    </p:set>
                                    <p:animEffect transition="in" filter="blinds(horizontal)">
                                      <p:cBhvr>
                                        <p:cTn id="48" dur="500"/>
                                        <p:tgtEl>
                                          <p:spTgt spid="69637">
                                            <p:txEl>
                                              <p:charRg st="191" end="197"/>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69637">
                                            <p:txEl>
                                              <p:charRg st="197" end="228"/>
                                            </p:txEl>
                                          </p:spTgt>
                                        </p:tgtEl>
                                        <p:attrNameLst>
                                          <p:attrName>style.visibility</p:attrName>
                                        </p:attrNameLst>
                                      </p:cBhvr>
                                      <p:to>
                                        <p:strVal val="visible"/>
                                      </p:to>
                                    </p:set>
                                    <p:animEffect transition="in" filter="blinds(horizontal)">
                                      <p:cBhvr>
                                        <p:cTn id="51" dur="500"/>
                                        <p:tgtEl>
                                          <p:spTgt spid="69637">
                                            <p:txEl>
                                              <p:charRg st="197" end="2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2"/>
          <p:cNvSpPr>
            <a:spLocks noGrp="1"/>
          </p:cNvSpPr>
          <p:nvPr>
            <p:ph type="title" idx="4294967295"/>
          </p:nvPr>
        </p:nvSpPr>
        <p:spPr>
          <a:xfrm>
            <a:off x="1350963" y="296863"/>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4.4 数组元素的标识与寻访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7065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70660" name="页脚占位符 4"/>
          <p:cNvSpPr txBox="1">
            <a:spLocks noGrp="1"/>
          </p:cNvSpPr>
          <p:nvPr/>
        </p:nvSpPr>
        <p:spPr>
          <a:xfrm>
            <a:off x="684213" y="6237288"/>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68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70661"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&gt;&gt;a(1:3) </a:t>
            </a:r>
            <a:r>
              <a:rPr lang="en-US" altLang="zh-CN" sz="2400" b="1" dirty="0">
                <a:solidFill>
                  <a:srgbClr val="490092"/>
                </a:solidFill>
                <a:latin typeface="Times New Roman" panose="02020603050405020304" pitchFamily="18" charset="0"/>
                <a:ea typeface="华文楷体" pitchFamily="2" charset="-122"/>
              </a:rPr>
              <a:t>  </a:t>
            </a:r>
            <a:r>
              <a:rPr lang="en-US" altLang="zh-CN" b="1" dirty="0">
                <a:solidFill>
                  <a:srgbClr val="008000"/>
                </a:solidFill>
                <a:latin typeface="Times New Roman" panose="02020603050405020304" pitchFamily="18" charset="0"/>
                <a:ea typeface="华文楷体" pitchFamily="2" charset="-122"/>
              </a:rPr>
              <a:t>%</a:t>
            </a:r>
            <a:r>
              <a:rPr lang="zh-CN" altLang="en-US" b="1" dirty="0">
                <a:solidFill>
                  <a:srgbClr val="008000"/>
                </a:solidFill>
                <a:latin typeface="Times New Roman" panose="02020603050405020304" pitchFamily="18" charset="0"/>
                <a:ea typeface="华文楷体" pitchFamily="2" charset="-122"/>
              </a:rPr>
              <a:t>寻访前</a:t>
            </a:r>
            <a:r>
              <a:rPr lang="en-US" altLang="zh-CN" b="1" dirty="0">
                <a:solidFill>
                  <a:srgbClr val="008000"/>
                </a:solidFill>
                <a:latin typeface="Times New Roman" panose="02020603050405020304" pitchFamily="18" charset="0"/>
                <a:ea typeface="华文楷体" pitchFamily="2" charset="-122"/>
              </a:rPr>
              <a:t>3</a:t>
            </a:r>
            <a:r>
              <a:rPr lang="zh-CN" altLang="en-US" b="1" dirty="0">
                <a:solidFill>
                  <a:srgbClr val="008000"/>
                </a:solidFill>
                <a:latin typeface="Times New Roman" panose="02020603050405020304" pitchFamily="18" charset="0"/>
                <a:ea typeface="华文楷体" pitchFamily="2" charset="-122"/>
              </a:rPr>
              <a:t>个元素组成的子数组</a:t>
            </a:r>
            <a:endParaRPr lang="zh-CN" altLang="en-US" b="1" dirty="0">
              <a:solidFill>
                <a:srgbClr val="008000"/>
              </a:solidFill>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ans =</a:t>
            </a:r>
            <a:endParaRPr lang="en-US" altLang="zh-CN"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    1.0000    3.2500    5.5000</a:t>
            </a:r>
            <a:endParaRPr lang="en-US" altLang="zh-CN" sz="20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&gt;&gt;a(3:-1:1) </a:t>
            </a:r>
            <a:r>
              <a:rPr lang="en-US" altLang="zh-CN" sz="2400" b="1" dirty="0">
                <a:solidFill>
                  <a:srgbClr val="490092"/>
                </a:solidFill>
                <a:latin typeface="Times New Roman" panose="02020603050405020304" pitchFamily="18" charset="0"/>
                <a:ea typeface="华文楷体" pitchFamily="2" charset="-122"/>
              </a:rPr>
              <a:t> </a:t>
            </a:r>
            <a:r>
              <a:rPr lang="en-US" altLang="zh-CN" b="1" dirty="0">
                <a:solidFill>
                  <a:srgbClr val="008000"/>
                </a:solidFill>
                <a:latin typeface="Times New Roman" panose="02020603050405020304" pitchFamily="18" charset="0"/>
                <a:ea typeface="华文楷体" pitchFamily="2" charset="-122"/>
              </a:rPr>
              <a:t>%</a:t>
            </a:r>
            <a:r>
              <a:rPr lang="zh-CN" altLang="en-US" b="1" dirty="0">
                <a:solidFill>
                  <a:srgbClr val="008000"/>
                </a:solidFill>
                <a:latin typeface="Times New Roman" panose="02020603050405020304" pitchFamily="18" charset="0"/>
                <a:ea typeface="华文楷体" pitchFamily="2" charset="-122"/>
              </a:rPr>
              <a:t>由前</a:t>
            </a:r>
            <a:r>
              <a:rPr lang="en-US" altLang="zh-CN" b="1" dirty="0">
                <a:solidFill>
                  <a:srgbClr val="008000"/>
                </a:solidFill>
                <a:latin typeface="Times New Roman" panose="02020603050405020304" pitchFamily="18" charset="0"/>
                <a:ea typeface="华文楷体" pitchFamily="2" charset="-122"/>
              </a:rPr>
              <a:t>3</a:t>
            </a:r>
            <a:r>
              <a:rPr lang="zh-CN" altLang="en-US" b="1" dirty="0">
                <a:solidFill>
                  <a:srgbClr val="008000"/>
                </a:solidFill>
                <a:latin typeface="Times New Roman" panose="02020603050405020304" pitchFamily="18" charset="0"/>
                <a:ea typeface="华文楷体" pitchFamily="2" charset="-122"/>
              </a:rPr>
              <a:t>个元素倒序构成的子数组</a:t>
            </a:r>
            <a:endParaRPr lang="zh-CN" altLang="en-US" b="1" dirty="0">
              <a:solidFill>
                <a:srgbClr val="008000"/>
              </a:solidFill>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ans =</a:t>
            </a:r>
            <a:endParaRPr lang="en-US" altLang="zh-CN"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    5.5000    3.2500    1.0000</a:t>
            </a:r>
            <a:endParaRPr lang="en-US" altLang="zh-CN" sz="20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&gt;&gt;a(3:end)</a:t>
            </a:r>
            <a:endParaRPr lang="en-US" altLang="zh-CN" sz="2000" b="1" dirty="0">
              <a:solidFill>
                <a:srgbClr val="008000"/>
              </a:solidFill>
              <a:latin typeface="Times New Roman" panose="02020603050405020304" pitchFamily="18" charset="0"/>
              <a:ea typeface="华文楷体" pitchFamily="2" charset="-122"/>
              <a:sym typeface="Arial" panose="020B0604020202020204" pitchFamily="34"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ans =</a:t>
            </a:r>
            <a:endParaRPr lang="en-US" altLang="zh-CN"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    5.5000    7.7500   10.0000</a:t>
            </a:r>
            <a:endParaRPr lang="en-US" altLang="zh-CN" sz="20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&gt;&gt;a(3:end-1)</a:t>
            </a:r>
            <a:endParaRPr lang="en-US" altLang="zh-CN" sz="24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ans =</a:t>
            </a:r>
            <a:endParaRPr lang="en-US" altLang="zh-CN"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    5.5000    7.7500</a:t>
            </a:r>
            <a:endParaRPr lang="en-US" altLang="zh-CN" sz="2000" b="1" dirty="0">
              <a:latin typeface="Times New Roman" panose="02020603050405020304" pitchFamily="18" charset="0"/>
              <a:ea typeface="华文楷体" pitchFamily="2" charset="-122"/>
            </a:endParaRPr>
          </a:p>
          <a:p>
            <a:pPr lvl="1" eaLnBrk="1" hangingPunct="1">
              <a:buFont typeface="Wingdings" panose="05000000000000000000" pitchFamily="2" charset="2"/>
              <a:buNone/>
            </a:pPr>
            <a:endParaRPr lang="en-US" altLang="zh-CN" sz="2400" b="1" dirty="0">
              <a:solidFill>
                <a:srgbClr val="490092"/>
              </a:solidFill>
              <a:latin typeface="Times New Roman" panose="02020603050405020304" pitchFamily="18" charset="0"/>
              <a:ea typeface="华文楷体" pitchFamily="2" charset="-122"/>
            </a:endParaRPr>
          </a:p>
        </p:txBody>
      </p:sp>
      <p:sp>
        <p:nvSpPr>
          <p:cNvPr id="70662" name="Text Box 4"/>
          <p:cNvSpPr txBox="1"/>
          <p:nvPr/>
        </p:nvSpPr>
        <p:spPr>
          <a:xfrm>
            <a:off x="3600450" y="3752850"/>
            <a:ext cx="5543550" cy="695325"/>
          </a:xfrm>
          <a:prstGeom prst="rect">
            <a:avLst/>
          </a:prstGeom>
          <a:noFill/>
          <a:ln w="9525">
            <a:noFill/>
          </a:ln>
        </p:spPr>
        <p:txBody>
          <a:bodyPr>
            <a:spAutoFit/>
          </a:bodyPr>
          <a:p>
            <a:pPr marL="342900" indent="-342900" eaLnBrk="1" hangingPunct="1">
              <a:spcBef>
                <a:spcPct val="20000"/>
              </a:spcBef>
              <a:buClr>
                <a:srgbClr val="3039E8"/>
              </a:buClr>
              <a:buFont typeface="Wingdings" panose="05000000000000000000" pitchFamily="2" charset="2"/>
              <a:buChar char="%"/>
            </a:pPr>
            <a:r>
              <a:rPr lang="en-US" altLang="zh-CN" b="1" dirty="0">
                <a:solidFill>
                  <a:srgbClr val="008000"/>
                </a:solidFill>
                <a:latin typeface="Times New Roman" panose="02020603050405020304" pitchFamily="18" charset="0"/>
                <a:ea typeface="楷体_GB2312" pitchFamily="1" charset="-122"/>
              </a:rPr>
              <a:t>%</a:t>
            </a:r>
            <a:r>
              <a:rPr lang="zh-CN" altLang="en-US" b="1" dirty="0">
                <a:solidFill>
                  <a:srgbClr val="008000"/>
                </a:solidFill>
                <a:latin typeface="Times New Roman" panose="02020603050405020304" pitchFamily="18" charset="0"/>
                <a:ea typeface="楷体_GB2312" pitchFamily="1" charset="-122"/>
              </a:rPr>
              <a:t>第</a:t>
            </a:r>
            <a:r>
              <a:rPr lang="en-US" altLang="zh-CN" b="1" dirty="0">
                <a:solidFill>
                  <a:srgbClr val="008000"/>
                </a:solidFill>
                <a:latin typeface="Times New Roman" panose="02020603050405020304" pitchFamily="18" charset="0"/>
                <a:ea typeface="楷体_GB2312" pitchFamily="1" charset="-122"/>
              </a:rPr>
              <a:t>3</a:t>
            </a:r>
            <a:r>
              <a:rPr lang="zh-CN" altLang="en-US" b="1" dirty="0">
                <a:solidFill>
                  <a:srgbClr val="008000"/>
                </a:solidFill>
                <a:latin typeface="Times New Roman" panose="02020603050405020304" pitchFamily="18" charset="0"/>
                <a:ea typeface="楷体_GB2312" pitchFamily="1" charset="-122"/>
              </a:rPr>
              <a:t>个及其后所有元素构</a:t>
            </a:r>
            <a:r>
              <a:rPr lang="zh-CN" altLang="en-US" b="1" dirty="0">
                <a:solidFill>
                  <a:srgbClr val="008000"/>
                </a:solidFill>
                <a:latin typeface="Times New Roman" panose="02020603050405020304" pitchFamily="18" charset="0"/>
                <a:ea typeface="楷体_GB2312" pitchFamily="1" charset="-122"/>
                <a:sym typeface="Arial" panose="020B0604020202020204" pitchFamily="34" charset="0"/>
              </a:rPr>
              <a:t>成的子数组</a:t>
            </a:r>
            <a:endParaRPr lang="zh-CN" altLang="en-US" b="1" dirty="0">
              <a:solidFill>
                <a:srgbClr val="008000"/>
              </a:solidFill>
              <a:latin typeface="Times New Roman" panose="02020603050405020304" pitchFamily="18" charset="0"/>
              <a:ea typeface="楷体_GB2312" pitchFamily="1" charset="-122"/>
              <a:sym typeface="Arial" panose="020B0604020202020204" pitchFamily="34" charset="0"/>
            </a:endParaRPr>
          </a:p>
          <a:p>
            <a:pPr marL="342900" indent="-342900" eaLnBrk="1" hangingPunct="1">
              <a:spcBef>
                <a:spcPct val="20000"/>
              </a:spcBef>
              <a:buClr>
                <a:srgbClr val="3039E8"/>
              </a:buClr>
              <a:buFont typeface="Wingdings" panose="05000000000000000000" pitchFamily="2" charset="2"/>
              <a:buChar char="%"/>
            </a:pPr>
            <a:r>
              <a:rPr lang="zh-CN" altLang="en-US" b="1" dirty="0">
                <a:latin typeface="Times New Roman" panose="02020603050405020304" pitchFamily="18" charset="0"/>
                <a:ea typeface="楷体_GB2312" pitchFamily="1" charset="-122"/>
              </a:rPr>
              <a:t>函数</a:t>
            </a:r>
            <a:r>
              <a:rPr lang="en-US" altLang="zh-CN" b="1" dirty="0">
                <a:latin typeface="Times New Roman" panose="02020603050405020304" pitchFamily="18" charset="0"/>
                <a:ea typeface="楷体_GB2312" pitchFamily="1" charset="-122"/>
              </a:rPr>
              <a:t>end</a:t>
            </a:r>
            <a:r>
              <a:rPr lang="zh-CN" altLang="en-US" b="1" dirty="0">
                <a:latin typeface="Times New Roman" panose="02020603050405020304" pitchFamily="18" charset="0"/>
                <a:ea typeface="楷体_GB2312" pitchFamily="1" charset="-122"/>
              </a:rPr>
              <a:t>作为参数使用，返回最后一个元素的下标</a:t>
            </a:r>
            <a:endParaRPr lang="zh-CN" altLang="en-US" b="1" dirty="0">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61">
                                            <p:txEl>
                                              <p:charRg st="0" end="26"/>
                                            </p:txEl>
                                          </p:spTgt>
                                        </p:tgtEl>
                                        <p:attrNameLst>
                                          <p:attrName>style.visibility</p:attrName>
                                        </p:attrNameLst>
                                      </p:cBhvr>
                                      <p:to>
                                        <p:strVal val="visible"/>
                                      </p:to>
                                    </p:set>
                                    <p:animEffect transition="in" filter="blinds(horizontal)">
                                      <p:cBhvr>
                                        <p:cTn id="7" dur="500"/>
                                        <p:tgtEl>
                                          <p:spTgt spid="70661">
                                            <p:txEl>
                                              <p:charRg st="0" end="2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661">
                                            <p:txEl>
                                              <p:charRg st="26" end="32"/>
                                            </p:txEl>
                                          </p:spTgt>
                                        </p:tgtEl>
                                        <p:attrNameLst>
                                          <p:attrName>style.visibility</p:attrName>
                                        </p:attrNameLst>
                                      </p:cBhvr>
                                      <p:to>
                                        <p:strVal val="visible"/>
                                      </p:to>
                                    </p:set>
                                    <p:animEffect transition="in" filter="blinds(horizontal)">
                                      <p:cBhvr>
                                        <p:cTn id="12" dur="500"/>
                                        <p:tgtEl>
                                          <p:spTgt spid="70661">
                                            <p:txEl>
                                              <p:charRg st="26" end="3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0661">
                                            <p:txEl>
                                              <p:charRg st="32" end="63"/>
                                            </p:txEl>
                                          </p:spTgt>
                                        </p:tgtEl>
                                        <p:attrNameLst>
                                          <p:attrName>style.visibility</p:attrName>
                                        </p:attrNameLst>
                                      </p:cBhvr>
                                      <p:to>
                                        <p:strVal val="visible"/>
                                      </p:to>
                                    </p:set>
                                    <p:animEffect transition="in" filter="blinds(horizontal)">
                                      <p:cBhvr>
                                        <p:cTn id="15" dur="500"/>
                                        <p:tgtEl>
                                          <p:spTgt spid="70661">
                                            <p:txEl>
                                              <p:charRg st="32" end="6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0661">
                                            <p:txEl>
                                              <p:charRg st="63" end="92"/>
                                            </p:txEl>
                                          </p:spTgt>
                                        </p:tgtEl>
                                        <p:attrNameLst>
                                          <p:attrName>style.visibility</p:attrName>
                                        </p:attrNameLst>
                                      </p:cBhvr>
                                      <p:to>
                                        <p:strVal val="visible"/>
                                      </p:to>
                                    </p:set>
                                    <p:animEffect transition="in" filter="blinds(horizontal)">
                                      <p:cBhvr>
                                        <p:cTn id="20" dur="500"/>
                                        <p:tgtEl>
                                          <p:spTgt spid="70661">
                                            <p:txEl>
                                              <p:charRg st="63" end="9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0661">
                                            <p:txEl>
                                              <p:charRg st="92" end="98"/>
                                            </p:txEl>
                                          </p:spTgt>
                                        </p:tgtEl>
                                        <p:attrNameLst>
                                          <p:attrName>style.visibility</p:attrName>
                                        </p:attrNameLst>
                                      </p:cBhvr>
                                      <p:to>
                                        <p:strVal val="visible"/>
                                      </p:to>
                                    </p:set>
                                    <p:animEffect transition="in" filter="blinds(horizontal)">
                                      <p:cBhvr>
                                        <p:cTn id="25" dur="500"/>
                                        <p:tgtEl>
                                          <p:spTgt spid="70661">
                                            <p:txEl>
                                              <p:charRg st="92" end="98"/>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0661">
                                            <p:txEl>
                                              <p:charRg st="98" end="129"/>
                                            </p:txEl>
                                          </p:spTgt>
                                        </p:tgtEl>
                                        <p:attrNameLst>
                                          <p:attrName>style.visibility</p:attrName>
                                        </p:attrNameLst>
                                      </p:cBhvr>
                                      <p:to>
                                        <p:strVal val="visible"/>
                                      </p:to>
                                    </p:set>
                                    <p:animEffect transition="in" filter="blinds(horizontal)">
                                      <p:cBhvr>
                                        <p:cTn id="28" dur="500"/>
                                        <p:tgtEl>
                                          <p:spTgt spid="70661">
                                            <p:txEl>
                                              <p:charRg st="98" end="12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70661">
                                            <p:txEl>
                                              <p:charRg st="129" end="140"/>
                                            </p:txEl>
                                          </p:spTgt>
                                        </p:tgtEl>
                                        <p:attrNameLst>
                                          <p:attrName>style.visibility</p:attrName>
                                        </p:attrNameLst>
                                      </p:cBhvr>
                                      <p:to>
                                        <p:strVal val="visible"/>
                                      </p:to>
                                    </p:set>
                                    <p:animEffect transition="in" filter="blinds(horizontal)">
                                      <p:cBhvr>
                                        <p:cTn id="33" dur="500"/>
                                        <p:tgtEl>
                                          <p:spTgt spid="70661">
                                            <p:txEl>
                                              <p:charRg st="129" end="14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0662">
                                            <p:txEl>
                                              <p:charRg st="0" end="18"/>
                                            </p:txEl>
                                          </p:spTgt>
                                        </p:tgtEl>
                                        <p:attrNameLst>
                                          <p:attrName>style.visibility</p:attrName>
                                        </p:attrNameLst>
                                      </p:cBhvr>
                                      <p:to>
                                        <p:strVal val="visible"/>
                                      </p:to>
                                    </p:set>
                                    <p:animEffect transition="in" filter="blinds(horizontal)">
                                      <p:cBhvr>
                                        <p:cTn id="38" dur="500"/>
                                        <p:tgtEl>
                                          <p:spTgt spid="70662">
                                            <p:txEl>
                                              <p:charRg st="0" end="18"/>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70662">
                                            <p:txEl>
                                              <p:charRg st="18" end="42"/>
                                            </p:txEl>
                                          </p:spTgt>
                                        </p:tgtEl>
                                        <p:attrNameLst>
                                          <p:attrName>style.visibility</p:attrName>
                                        </p:attrNameLst>
                                      </p:cBhvr>
                                      <p:to>
                                        <p:strVal val="visible"/>
                                      </p:to>
                                    </p:set>
                                    <p:animEffect transition="in" filter="blinds(horizontal)">
                                      <p:cBhvr>
                                        <p:cTn id="41" dur="500"/>
                                        <p:tgtEl>
                                          <p:spTgt spid="70662">
                                            <p:txEl>
                                              <p:charRg st="18" end="4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70661">
                                            <p:txEl>
                                              <p:charRg st="140" end="146"/>
                                            </p:txEl>
                                          </p:spTgt>
                                        </p:tgtEl>
                                        <p:attrNameLst>
                                          <p:attrName>style.visibility</p:attrName>
                                        </p:attrNameLst>
                                      </p:cBhvr>
                                      <p:to>
                                        <p:strVal val="visible"/>
                                      </p:to>
                                    </p:set>
                                    <p:animEffect transition="in" filter="blinds(horizontal)">
                                      <p:cBhvr>
                                        <p:cTn id="46" dur="500"/>
                                        <p:tgtEl>
                                          <p:spTgt spid="70661">
                                            <p:txEl>
                                              <p:charRg st="140" end="146"/>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70661">
                                            <p:txEl>
                                              <p:charRg st="146" end="177"/>
                                            </p:txEl>
                                          </p:spTgt>
                                        </p:tgtEl>
                                        <p:attrNameLst>
                                          <p:attrName>style.visibility</p:attrName>
                                        </p:attrNameLst>
                                      </p:cBhvr>
                                      <p:to>
                                        <p:strVal val="visible"/>
                                      </p:to>
                                    </p:set>
                                    <p:animEffect transition="in" filter="blinds(horizontal)">
                                      <p:cBhvr>
                                        <p:cTn id="49" dur="500"/>
                                        <p:tgtEl>
                                          <p:spTgt spid="70661">
                                            <p:txEl>
                                              <p:charRg st="146" end="17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70661">
                                            <p:txEl>
                                              <p:charRg st="177" end="190"/>
                                            </p:txEl>
                                          </p:spTgt>
                                        </p:tgtEl>
                                        <p:attrNameLst>
                                          <p:attrName>style.visibility</p:attrName>
                                        </p:attrNameLst>
                                      </p:cBhvr>
                                      <p:to>
                                        <p:strVal val="visible"/>
                                      </p:to>
                                    </p:set>
                                    <p:animEffect transition="in" filter="blinds(horizontal)">
                                      <p:cBhvr>
                                        <p:cTn id="54" dur="500"/>
                                        <p:tgtEl>
                                          <p:spTgt spid="70661">
                                            <p:txEl>
                                              <p:charRg st="177" end="19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70661">
                                            <p:txEl>
                                              <p:charRg st="190" end="196"/>
                                            </p:txEl>
                                          </p:spTgt>
                                        </p:tgtEl>
                                        <p:attrNameLst>
                                          <p:attrName>style.visibility</p:attrName>
                                        </p:attrNameLst>
                                      </p:cBhvr>
                                      <p:to>
                                        <p:strVal val="visible"/>
                                      </p:to>
                                    </p:set>
                                    <p:animEffect transition="in" filter="blinds(horizontal)">
                                      <p:cBhvr>
                                        <p:cTn id="59" dur="500"/>
                                        <p:tgtEl>
                                          <p:spTgt spid="70661">
                                            <p:txEl>
                                              <p:charRg st="190" end="196"/>
                                            </p:txEl>
                                          </p:spTgt>
                                        </p:tgtEl>
                                      </p:cBhvr>
                                    </p:animEffect>
                                  </p:childTnLst>
                                </p:cTn>
                              </p:par>
                              <p:par>
                                <p:cTn id="60" presetID="3" presetClass="entr" presetSubtype="10" fill="hold" nodeType="withEffect">
                                  <p:stCondLst>
                                    <p:cond delay="0"/>
                                  </p:stCondLst>
                                  <p:childTnLst>
                                    <p:set>
                                      <p:cBhvr>
                                        <p:cTn id="61" dur="1" fill="hold">
                                          <p:stCondLst>
                                            <p:cond delay="0"/>
                                          </p:stCondLst>
                                        </p:cTn>
                                        <p:tgtEl>
                                          <p:spTgt spid="70661">
                                            <p:txEl>
                                              <p:charRg st="196" end="217"/>
                                            </p:txEl>
                                          </p:spTgt>
                                        </p:tgtEl>
                                        <p:attrNameLst>
                                          <p:attrName>style.visibility</p:attrName>
                                        </p:attrNameLst>
                                      </p:cBhvr>
                                      <p:to>
                                        <p:strVal val="visible"/>
                                      </p:to>
                                    </p:set>
                                    <p:animEffect transition="in" filter="blinds(horizontal)">
                                      <p:cBhvr>
                                        <p:cTn id="62" dur="500"/>
                                        <p:tgtEl>
                                          <p:spTgt spid="70661">
                                            <p:txEl>
                                              <p:charRg st="196" end="2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3"/>
          <p:cNvSpPr>
            <a:spLocks noGrp="1"/>
          </p:cNvSpPr>
          <p:nvPr>
            <p:ph type="title" idx="4294967295"/>
          </p:nvPr>
        </p:nvSpPr>
        <p:spPr>
          <a:xfrm>
            <a:off x="1350963" y="296863"/>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4.4 数组元素的标识与寻访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7168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7168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69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71685" name="Rectangle 2"/>
          <p:cNvSpPr>
            <a:spLocks noGrp="1"/>
          </p:cNvSpPr>
          <p:nvPr>
            <p:ph sz="quarter" idx="1"/>
          </p:nvPr>
        </p:nvSpPr>
        <p:spPr>
          <a:xfrm>
            <a:off x="1182688" y="1230313"/>
            <a:ext cx="7772400" cy="493553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en-US" altLang="zh-CN" sz="2400" b="1" dirty="0">
                <a:latin typeface="Times New Roman" panose="02020603050405020304" pitchFamily="18" charset="0"/>
              </a:rPr>
              <a:t>&gt;&gt;a([1 2 3 5 5 3 2 1])  </a:t>
            </a:r>
            <a:endParaRPr lang="en-US" altLang="zh-CN" sz="2400" b="1" dirty="0">
              <a:latin typeface="Times New Roman" panose="02020603050405020304" pitchFamily="18" charset="0"/>
            </a:endParaRPr>
          </a:p>
          <a:p>
            <a:pPr lvl="2" algn="just" eaLnBrk="1" hangingPunct="1">
              <a:buFont typeface="Wingdings" panose="05000000000000000000" pitchFamily="2" charset="2"/>
              <a:buNone/>
            </a:pPr>
            <a:r>
              <a:rPr lang="fr-FR" altLang="en-US" sz="2000" b="1" dirty="0">
                <a:latin typeface="Times New Roman" panose="02020603050405020304" pitchFamily="18" charset="0"/>
              </a:rPr>
              <a:t>ans =</a:t>
            </a:r>
            <a:endParaRPr lang="fr-FR" altLang="en-US" sz="2000" b="1" dirty="0">
              <a:latin typeface="Times New Roman" panose="02020603050405020304" pitchFamily="18" charset="0"/>
            </a:endParaRPr>
          </a:p>
          <a:p>
            <a:pPr lvl="2" algn="just" eaLnBrk="1" hangingPunct="1">
              <a:buFont typeface="Wingdings" panose="05000000000000000000" pitchFamily="2" charset="2"/>
              <a:buNone/>
            </a:pPr>
            <a:r>
              <a:rPr lang="fr-FR" altLang="en-US" sz="2000" b="1" dirty="0">
                <a:latin typeface="Times New Roman" panose="02020603050405020304" pitchFamily="18" charset="0"/>
              </a:rPr>
              <a:t>    1.0000    3.2500    5.5000   10.0000   10.0000    5.5000    3.2500    1.0000</a:t>
            </a:r>
            <a:endParaRPr lang="fr-FR" altLang="en-US" sz="2000" b="1" dirty="0">
              <a:latin typeface="Times New Roman" panose="02020603050405020304" pitchFamily="18" charset="0"/>
            </a:endParaRPr>
          </a:p>
          <a:p>
            <a:pPr lvl="2" algn="just" eaLnBrk="1" hangingPunct="1">
              <a:buFont typeface="Wingdings" panose="05000000000000000000" pitchFamily="2" charset="2"/>
              <a:buChar char="%"/>
            </a:pPr>
            <a:r>
              <a:rPr lang="zh-CN" altLang="en-US" sz="2000" b="1" dirty="0">
                <a:solidFill>
                  <a:srgbClr val="0000FF"/>
                </a:solidFill>
                <a:latin typeface="Times New Roman" panose="02020603050405020304" pitchFamily="18" charset="0"/>
                <a:ea typeface="楷体_GB2312" pitchFamily="1" charset="-122"/>
              </a:rPr>
              <a:t>数组元素可以被任意重复访问，构成长度大于原数组的新数组。</a:t>
            </a:r>
            <a:endParaRPr lang="zh-CN" altLang="en-US" sz="2000" b="1" dirty="0">
              <a:solidFill>
                <a:srgbClr val="0000FF"/>
              </a:solidFill>
              <a:latin typeface="Times New Roman" panose="02020603050405020304" pitchFamily="18" charset="0"/>
              <a:ea typeface="楷体_GB2312" pitchFamily="1"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楷体_GB2312" pitchFamily="1" charset="-122"/>
              </a:rPr>
              <a:t>&gt;&gt;a(6)</a:t>
            </a:r>
            <a:endParaRPr lang="en-US" altLang="zh-CN" sz="2400" b="1" dirty="0">
              <a:latin typeface="Times New Roman" panose="02020603050405020304" pitchFamily="18" charset="0"/>
              <a:ea typeface="楷体_GB2312" pitchFamily="1"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 Index exceeds matrix dimensions.</a:t>
            </a:r>
            <a:endParaRPr lang="en-US" altLang="zh-CN" sz="2000" b="1" dirty="0">
              <a:latin typeface="Times New Roman" panose="02020603050405020304" pitchFamily="18" charset="0"/>
            </a:endParaRPr>
          </a:p>
          <a:p>
            <a:pPr lvl="2" algn="just" eaLnBrk="1" hangingPunct="1">
              <a:buClr>
                <a:schemeClr val="hlink"/>
              </a:buClr>
              <a:buFont typeface="Wingdings" panose="05000000000000000000" pitchFamily="2" charset="2"/>
              <a:buChar char="M"/>
            </a:pPr>
            <a:r>
              <a:rPr lang="zh-CN" altLang="en-US" sz="2000" b="1" dirty="0">
                <a:solidFill>
                  <a:srgbClr val="0000FF"/>
                </a:solidFill>
                <a:latin typeface="Times New Roman" panose="02020603050405020304" pitchFamily="18" charset="0"/>
                <a:ea typeface="楷体_GB2312" pitchFamily="1" charset="-122"/>
              </a:rPr>
              <a:t>下标值超出了数组的维数，导致错误</a:t>
            </a:r>
            <a:endParaRPr lang="zh-CN" altLang="en-US" sz="2000" b="1" dirty="0">
              <a:solidFill>
                <a:srgbClr val="0000FF"/>
              </a:solidFill>
              <a:latin typeface="Times New Roman" panose="02020603050405020304" pitchFamily="18" charset="0"/>
              <a:ea typeface="楷体_GB2312" pitchFamily="1"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&gt;&gt;a(2.1)</a:t>
            </a:r>
            <a:endParaRPr lang="en-US" altLang="zh-CN" sz="2400" b="1" dirty="0">
              <a:latin typeface="Times New Roman" panose="02020603050405020304" pitchFamily="18"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 Subscript indices must either be real positive integers or logicals.</a:t>
            </a:r>
            <a:endParaRPr lang="en-US" altLang="zh-CN" sz="2000" b="1" dirty="0">
              <a:latin typeface="Times New Roman" panose="02020603050405020304" pitchFamily="18" charset="0"/>
            </a:endParaRPr>
          </a:p>
          <a:p>
            <a:pPr lvl="2" algn="just" eaLnBrk="1" hangingPunct="1">
              <a:buClr>
                <a:schemeClr val="hlink"/>
              </a:buClr>
              <a:buFont typeface="Wingdings" panose="05000000000000000000" pitchFamily="2" charset="2"/>
              <a:buChar char="M"/>
            </a:pPr>
            <a:r>
              <a:rPr lang="zh-CN" altLang="en-US" sz="2000" b="1" dirty="0">
                <a:solidFill>
                  <a:srgbClr val="0000FF"/>
                </a:solidFill>
                <a:latin typeface="Times New Roman" panose="02020603050405020304" pitchFamily="18" charset="0"/>
                <a:ea typeface="楷体_GB2312" pitchFamily="1" charset="-122"/>
              </a:rPr>
              <a:t>下标值只能取正整数或逻辑值</a:t>
            </a:r>
            <a:endParaRPr lang="zh-CN" altLang="en-US" sz="2000" b="1" dirty="0">
              <a:solidFill>
                <a:srgbClr val="0000FF"/>
              </a:solidFill>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685">
                                            <p:txEl>
                                              <p:charRg st="0" end="25"/>
                                            </p:txEl>
                                          </p:spTgt>
                                        </p:tgtEl>
                                        <p:attrNameLst>
                                          <p:attrName>style.visibility</p:attrName>
                                        </p:attrNameLst>
                                      </p:cBhvr>
                                      <p:to>
                                        <p:strVal val="visible"/>
                                      </p:to>
                                    </p:set>
                                    <p:animEffect transition="in" filter="blinds(horizontal)">
                                      <p:cBhvr>
                                        <p:cTn id="7" dur="500"/>
                                        <p:tgtEl>
                                          <p:spTgt spid="71685">
                                            <p:txEl>
                                              <p:charRg st="0" end="2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685">
                                            <p:txEl>
                                              <p:charRg st="25" end="31"/>
                                            </p:txEl>
                                          </p:spTgt>
                                        </p:tgtEl>
                                        <p:attrNameLst>
                                          <p:attrName>style.visibility</p:attrName>
                                        </p:attrNameLst>
                                      </p:cBhvr>
                                      <p:to>
                                        <p:strVal val="visible"/>
                                      </p:to>
                                    </p:set>
                                    <p:animEffect transition="in" filter="blinds(horizontal)">
                                      <p:cBhvr>
                                        <p:cTn id="12" dur="500"/>
                                        <p:tgtEl>
                                          <p:spTgt spid="71685">
                                            <p:txEl>
                                              <p:charRg st="25" end="3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1685">
                                            <p:txEl>
                                              <p:charRg st="31" end="112"/>
                                            </p:txEl>
                                          </p:spTgt>
                                        </p:tgtEl>
                                        <p:attrNameLst>
                                          <p:attrName>style.visibility</p:attrName>
                                        </p:attrNameLst>
                                      </p:cBhvr>
                                      <p:to>
                                        <p:strVal val="visible"/>
                                      </p:to>
                                    </p:set>
                                    <p:animEffect transition="in" filter="blinds(horizontal)">
                                      <p:cBhvr>
                                        <p:cTn id="15" dur="500"/>
                                        <p:tgtEl>
                                          <p:spTgt spid="71685">
                                            <p:txEl>
                                              <p:charRg st="31" end="1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1685">
                                            <p:txEl>
                                              <p:charRg st="112" end="141"/>
                                            </p:txEl>
                                          </p:spTgt>
                                        </p:tgtEl>
                                        <p:attrNameLst>
                                          <p:attrName>style.visibility</p:attrName>
                                        </p:attrNameLst>
                                      </p:cBhvr>
                                      <p:to>
                                        <p:strVal val="visible"/>
                                      </p:to>
                                    </p:set>
                                    <p:animEffect transition="in" filter="blinds(horizontal)">
                                      <p:cBhvr>
                                        <p:cTn id="20" dur="500"/>
                                        <p:tgtEl>
                                          <p:spTgt spid="71685">
                                            <p:txEl>
                                              <p:charRg st="112" end="14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1685">
                                            <p:txEl>
                                              <p:charRg st="141" end="148"/>
                                            </p:txEl>
                                          </p:spTgt>
                                        </p:tgtEl>
                                        <p:attrNameLst>
                                          <p:attrName>style.visibility</p:attrName>
                                        </p:attrNameLst>
                                      </p:cBhvr>
                                      <p:to>
                                        <p:strVal val="visible"/>
                                      </p:to>
                                    </p:set>
                                    <p:animEffect transition="in" filter="blinds(horizontal)">
                                      <p:cBhvr>
                                        <p:cTn id="25" dur="500"/>
                                        <p:tgtEl>
                                          <p:spTgt spid="71685">
                                            <p:txEl>
                                              <p:charRg st="141" end="14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1685">
                                            <p:txEl>
                                              <p:charRg st="148" end="185"/>
                                            </p:txEl>
                                          </p:spTgt>
                                        </p:tgtEl>
                                        <p:attrNameLst>
                                          <p:attrName>style.visibility</p:attrName>
                                        </p:attrNameLst>
                                      </p:cBhvr>
                                      <p:to>
                                        <p:strVal val="visible"/>
                                      </p:to>
                                    </p:set>
                                    <p:animEffect transition="in" filter="blinds(horizontal)">
                                      <p:cBhvr>
                                        <p:cTn id="30" dur="500"/>
                                        <p:tgtEl>
                                          <p:spTgt spid="71685">
                                            <p:txEl>
                                              <p:charRg st="148" end="18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1685">
                                            <p:txEl>
                                              <p:charRg st="185" end="202"/>
                                            </p:txEl>
                                          </p:spTgt>
                                        </p:tgtEl>
                                        <p:attrNameLst>
                                          <p:attrName>style.visibility</p:attrName>
                                        </p:attrNameLst>
                                      </p:cBhvr>
                                      <p:to>
                                        <p:strVal val="visible"/>
                                      </p:to>
                                    </p:set>
                                    <p:animEffect transition="in" filter="blinds(horizontal)">
                                      <p:cBhvr>
                                        <p:cTn id="35" dur="500"/>
                                        <p:tgtEl>
                                          <p:spTgt spid="71685">
                                            <p:txEl>
                                              <p:charRg st="185" end="20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1685">
                                            <p:txEl>
                                              <p:charRg st="202" end="211"/>
                                            </p:txEl>
                                          </p:spTgt>
                                        </p:tgtEl>
                                        <p:attrNameLst>
                                          <p:attrName>style.visibility</p:attrName>
                                        </p:attrNameLst>
                                      </p:cBhvr>
                                      <p:to>
                                        <p:strVal val="visible"/>
                                      </p:to>
                                    </p:set>
                                    <p:animEffect transition="in" filter="blinds(horizontal)">
                                      <p:cBhvr>
                                        <p:cTn id="40" dur="500"/>
                                        <p:tgtEl>
                                          <p:spTgt spid="71685">
                                            <p:txEl>
                                              <p:charRg st="202" end="2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1685">
                                            <p:txEl>
                                              <p:charRg st="211" end="284"/>
                                            </p:txEl>
                                          </p:spTgt>
                                        </p:tgtEl>
                                        <p:attrNameLst>
                                          <p:attrName>style.visibility</p:attrName>
                                        </p:attrNameLst>
                                      </p:cBhvr>
                                      <p:to>
                                        <p:strVal val="visible"/>
                                      </p:to>
                                    </p:set>
                                    <p:animEffect transition="in" filter="blinds(horizontal)">
                                      <p:cBhvr>
                                        <p:cTn id="45" dur="500"/>
                                        <p:tgtEl>
                                          <p:spTgt spid="71685">
                                            <p:txEl>
                                              <p:charRg st="211" end="28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71685">
                                            <p:txEl>
                                              <p:charRg st="284" end="298"/>
                                            </p:txEl>
                                          </p:spTgt>
                                        </p:tgtEl>
                                        <p:attrNameLst>
                                          <p:attrName>style.visibility</p:attrName>
                                        </p:attrNameLst>
                                      </p:cBhvr>
                                      <p:to>
                                        <p:strVal val="visible"/>
                                      </p:to>
                                    </p:set>
                                    <p:animEffect transition="in" filter="blinds(horizontal)">
                                      <p:cBhvr>
                                        <p:cTn id="50" dur="500"/>
                                        <p:tgtEl>
                                          <p:spTgt spid="71685">
                                            <p:txEl>
                                              <p:charRg st="284" end="29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a:spLocks noGrp="1"/>
          </p:cNvSpPr>
          <p:nvPr>
            <p:ph type="title" idx="4294967295"/>
          </p:nvPr>
        </p:nvSpPr>
        <p:spPr>
          <a:xfrm>
            <a:off x="1150938" y="296863"/>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4.4 数组元素的标识与寻访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7270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7270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70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72709" name="Rectangle 3"/>
          <p:cNvSpPr>
            <a:spLocks noGrp="1"/>
          </p:cNvSpPr>
          <p:nvPr>
            <p:ph sz="quarter" idx="1"/>
          </p:nvPr>
        </p:nvSpPr>
        <p:spPr>
          <a:xfrm>
            <a:off x="1182688" y="1449388"/>
            <a:ext cx="7350125" cy="468312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742950" lvl="1" indent="-285750" algn="just" eaLnBrk="1" hangingPunct="1">
              <a:lnSpc>
                <a:spcPct val="11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&gt;&gt;a(3)=0  </a:t>
            </a:r>
            <a:r>
              <a:rPr lang="en-US" altLang="zh-CN" sz="2400" b="1" dirty="0">
                <a:solidFill>
                  <a:srgbClr val="490092"/>
                </a:solidFill>
                <a:latin typeface="Times New Roman" panose="02020603050405020304" pitchFamily="18" charset="0"/>
                <a:ea typeface="华文楷体" pitchFamily="2" charset="-122"/>
              </a:rPr>
              <a:t>         </a:t>
            </a:r>
            <a:r>
              <a:rPr lang="en-US" altLang="zh-CN" b="1" dirty="0">
                <a:solidFill>
                  <a:srgbClr val="008000"/>
                </a:solidFill>
                <a:latin typeface="Times New Roman" panose="02020603050405020304" pitchFamily="18" charset="0"/>
                <a:ea typeface="华文楷体" pitchFamily="2" charset="-122"/>
              </a:rPr>
              <a:t>%</a:t>
            </a:r>
            <a:r>
              <a:rPr lang="zh-CN" altLang="en-US" b="1" dirty="0">
                <a:solidFill>
                  <a:srgbClr val="008000"/>
                </a:solidFill>
                <a:latin typeface="Times New Roman" panose="02020603050405020304" pitchFamily="18" charset="0"/>
                <a:ea typeface="华文楷体" pitchFamily="2" charset="-122"/>
              </a:rPr>
              <a:t>修改数组</a:t>
            </a:r>
            <a:r>
              <a:rPr lang="en-US" altLang="zh-CN" b="1" dirty="0">
                <a:solidFill>
                  <a:srgbClr val="008000"/>
                </a:solidFill>
                <a:latin typeface="Times New Roman" panose="02020603050405020304" pitchFamily="18" charset="0"/>
                <a:ea typeface="华文楷体" pitchFamily="2" charset="-122"/>
              </a:rPr>
              <a:t>a</a:t>
            </a:r>
            <a:r>
              <a:rPr lang="zh-CN" altLang="en-US" b="1" dirty="0">
                <a:solidFill>
                  <a:srgbClr val="008000"/>
                </a:solidFill>
                <a:latin typeface="Times New Roman" panose="02020603050405020304" pitchFamily="18" charset="0"/>
                <a:ea typeface="华文楷体" pitchFamily="2" charset="-122"/>
              </a:rPr>
              <a:t>的第</a:t>
            </a:r>
            <a:r>
              <a:rPr lang="en-US" altLang="zh-CN" b="1" dirty="0">
                <a:solidFill>
                  <a:srgbClr val="008000"/>
                </a:solidFill>
                <a:latin typeface="Times New Roman" panose="02020603050405020304" pitchFamily="18" charset="0"/>
                <a:ea typeface="华文楷体" pitchFamily="2" charset="-122"/>
              </a:rPr>
              <a:t>3</a:t>
            </a:r>
            <a:r>
              <a:rPr lang="zh-CN" altLang="en-US" b="1" dirty="0">
                <a:solidFill>
                  <a:srgbClr val="008000"/>
                </a:solidFill>
                <a:latin typeface="Times New Roman" panose="02020603050405020304" pitchFamily="18" charset="0"/>
                <a:ea typeface="华文楷体" pitchFamily="2" charset="-122"/>
              </a:rPr>
              <a:t>元素值为</a:t>
            </a:r>
            <a:r>
              <a:rPr lang="en-US" altLang="zh-CN" b="1" dirty="0">
                <a:solidFill>
                  <a:srgbClr val="008000"/>
                </a:solidFill>
                <a:latin typeface="Times New Roman" panose="02020603050405020304" pitchFamily="18" charset="0"/>
                <a:ea typeface="华文楷体" pitchFamily="2" charset="-122"/>
              </a:rPr>
              <a:t>0</a:t>
            </a:r>
            <a:endParaRPr lang="en-US" altLang="zh-CN" b="1" dirty="0">
              <a:solidFill>
                <a:srgbClr val="008000"/>
              </a:solidFill>
              <a:latin typeface="Times New Roman" panose="02020603050405020304" pitchFamily="18" charset="0"/>
              <a:ea typeface="华文楷体" pitchFamily="2" charset="-122"/>
            </a:endParaRPr>
          </a:p>
          <a:p>
            <a:pPr marL="1143000" lvl="2" indent="-228600" algn="just" eaLnBrk="1" hangingPunct="1">
              <a:lnSpc>
                <a:spcPct val="110000"/>
              </a:lnSpc>
              <a:buFont typeface="Wingdings" panose="05000000000000000000" pitchFamily="2" charset="2"/>
              <a:buNone/>
            </a:pPr>
            <a:r>
              <a:rPr lang="pt-BR" altLang="en-US" sz="2000" b="1" dirty="0">
                <a:latin typeface="Times New Roman" panose="02020603050405020304" pitchFamily="18" charset="0"/>
                <a:ea typeface="华文楷体" pitchFamily="2" charset="-122"/>
              </a:rPr>
              <a:t>a =</a:t>
            </a:r>
            <a:endParaRPr lang="pt-BR" altLang="en-US" sz="2000" b="1" dirty="0">
              <a:latin typeface="Times New Roman" panose="02020603050405020304" pitchFamily="18" charset="0"/>
              <a:ea typeface="华文楷体" pitchFamily="2" charset="-122"/>
            </a:endParaRPr>
          </a:p>
          <a:p>
            <a:pPr marL="1143000" lvl="2" indent="-228600" algn="just" eaLnBrk="1" hangingPunct="1">
              <a:lnSpc>
                <a:spcPct val="110000"/>
              </a:lnSpc>
              <a:buFont typeface="Wingdings" panose="05000000000000000000" pitchFamily="2" charset="2"/>
              <a:buNone/>
            </a:pPr>
            <a:r>
              <a:rPr lang="pt-BR" altLang="en-US" sz="2000" b="1" dirty="0">
                <a:latin typeface="Times New Roman" panose="02020603050405020304" pitchFamily="18" charset="0"/>
                <a:ea typeface="华文楷体" pitchFamily="2" charset="-122"/>
              </a:rPr>
              <a:t>    1.0000    3.2500    0    7.7500   10.0000</a:t>
            </a:r>
            <a:endParaRPr lang="pt-BR" altLang="en-US" sz="2000" b="1" dirty="0">
              <a:latin typeface="Times New Roman" panose="02020603050405020304" pitchFamily="18" charset="0"/>
              <a:ea typeface="华文楷体" pitchFamily="2" charset="-122"/>
            </a:endParaRPr>
          </a:p>
          <a:p>
            <a:pPr marL="742950" lvl="1" indent="-285750" algn="just" eaLnBrk="1" hangingPunct="1">
              <a:lnSpc>
                <a:spcPct val="110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&gt;&gt;a([2 5])=[1 1]</a:t>
            </a:r>
            <a:endParaRPr lang="en-US" altLang="zh-CN" sz="2400" b="1" dirty="0">
              <a:latin typeface="Times New Roman" panose="02020603050405020304" pitchFamily="18" charset="0"/>
              <a:ea typeface="华文楷体" pitchFamily="2" charset="-122"/>
            </a:endParaRPr>
          </a:p>
          <a:p>
            <a:pPr marL="1143000" lvl="2" indent="-228600" algn="just" eaLnBrk="1" hangingPunct="1">
              <a:lnSpc>
                <a:spcPct val="110000"/>
              </a:lnSpc>
              <a:buFont typeface="Wingdings" panose="05000000000000000000" pitchFamily="2" charset="2"/>
              <a:buNone/>
            </a:pPr>
            <a:r>
              <a:rPr lang="pt-BR" altLang="en-US" sz="2000" b="1" dirty="0">
                <a:latin typeface="Times New Roman" panose="02020603050405020304" pitchFamily="18" charset="0"/>
                <a:ea typeface="华文楷体" pitchFamily="2" charset="-122"/>
              </a:rPr>
              <a:t>a =</a:t>
            </a:r>
            <a:endParaRPr lang="pt-BR" altLang="en-US" sz="2000" b="1" dirty="0">
              <a:latin typeface="Times New Roman" panose="02020603050405020304" pitchFamily="18" charset="0"/>
              <a:ea typeface="华文楷体" pitchFamily="2" charset="-122"/>
            </a:endParaRPr>
          </a:p>
          <a:p>
            <a:pPr marL="1143000" lvl="2" indent="-228600" algn="just" eaLnBrk="1" hangingPunct="1">
              <a:lnSpc>
                <a:spcPct val="110000"/>
              </a:lnSpc>
              <a:buFont typeface="Wingdings" panose="05000000000000000000" pitchFamily="2" charset="2"/>
              <a:buNone/>
            </a:pPr>
            <a:r>
              <a:rPr lang="pt-BR" altLang="en-US" sz="2000" b="1" dirty="0">
                <a:latin typeface="Times New Roman" panose="02020603050405020304" pitchFamily="18" charset="0"/>
                <a:ea typeface="华文楷体" pitchFamily="2" charset="-122"/>
              </a:rPr>
              <a:t>    1.0000    1.0000    0    7.7500   1.0000</a:t>
            </a:r>
            <a:endParaRPr lang="pt-BR" altLang="en-US" sz="2000" b="1" dirty="0">
              <a:latin typeface="Times New Roman" panose="02020603050405020304" pitchFamily="18" charset="0"/>
              <a:ea typeface="华文楷体" pitchFamily="2" charset="-122"/>
            </a:endParaRPr>
          </a:p>
          <a:p>
            <a:pPr marL="1143000" lvl="2" indent="-228600" algn="just" eaLnBrk="1" hangingPunct="1">
              <a:lnSpc>
                <a:spcPct val="110000"/>
              </a:lnSpc>
              <a:buFont typeface="Wingdings" panose="05000000000000000000" pitchFamily="2" charset="2"/>
              <a:buNone/>
            </a:pPr>
            <a:endParaRPr lang="pt-BR" altLang="en-US" sz="2000" b="1" dirty="0">
              <a:latin typeface="Times New Roman" panose="02020603050405020304" pitchFamily="18" charset="0"/>
              <a:ea typeface="华文楷体" pitchFamily="2" charset="-122"/>
            </a:endParaRPr>
          </a:p>
          <a:p>
            <a:pPr marL="1143000" lvl="2" indent="-228600" algn="just" eaLnBrk="1" hangingPunct="1">
              <a:lnSpc>
                <a:spcPct val="110000"/>
              </a:lnSpc>
              <a:spcBef>
                <a:spcPct val="50000"/>
              </a:spcBef>
              <a:buFont typeface="Wingdings 2" pitchFamily="18" charset="2"/>
              <a:buChar char=""/>
            </a:pPr>
            <a:r>
              <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rPr>
              <a:t>可以修改指定数组元素的值</a:t>
            </a:r>
            <a:endPar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10000"/>
              </a:lnSpc>
            </a:pPr>
            <a:r>
              <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rPr>
              <a:t>一次可以修改多个数组元素的值</a:t>
            </a:r>
            <a:endParaRPr lang="pt-BR" altLang="en-US" sz="18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1143000" lvl="2" indent="-228600" algn="just" eaLnBrk="1" hangingPunct="1">
              <a:lnSpc>
                <a:spcPct val="110000"/>
              </a:lnSpc>
            </a:pPr>
            <a:r>
              <a:rPr lang="zh-CN" altLang="en-US" sz="2200" b="1" dirty="0">
                <a:solidFill>
                  <a:srgbClr val="0000FF"/>
                </a:solidFill>
                <a:latin typeface="Times New Roman" panose="02020603050405020304" pitchFamily="18" charset="0"/>
                <a:ea typeface="华文楷体" pitchFamily="2" charset="-122"/>
                <a:sym typeface="Arial" panose="020B0604020202020204" pitchFamily="34" charset="0"/>
              </a:rPr>
              <a:t>要修改的数组元素的个数应与送入数组的元素个数相同</a:t>
            </a:r>
            <a:endParaRPr lang="pt-BR" altLang="en-US" sz="22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eaLnBrk="1" hangingPunct="1">
              <a:buFont typeface="Wingdings" panose="05000000000000000000" pitchFamily="2" charset="2"/>
              <a:buNone/>
            </a:pPr>
            <a:endPar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709">
                                            <p:txEl>
                                              <p:charRg st="0" end="34"/>
                                            </p:txEl>
                                          </p:spTgt>
                                        </p:tgtEl>
                                        <p:attrNameLst>
                                          <p:attrName>style.visibility</p:attrName>
                                        </p:attrNameLst>
                                      </p:cBhvr>
                                      <p:to>
                                        <p:strVal val="visible"/>
                                      </p:to>
                                    </p:set>
                                    <p:animEffect transition="in" filter="blinds(horizontal)">
                                      <p:cBhvr>
                                        <p:cTn id="7" dur="500"/>
                                        <p:tgtEl>
                                          <p:spTgt spid="72709">
                                            <p:txEl>
                                              <p:charRg st="0" end="3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709">
                                            <p:txEl>
                                              <p:charRg st="34" end="38"/>
                                            </p:txEl>
                                          </p:spTgt>
                                        </p:tgtEl>
                                        <p:attrNameLst>
                                          <p:attrName>style.visibility</p:attrName>
                                        </p:attrNameLst>
                                      </p:cBhvr>
                                      <p:to>
                                        <p:strVal val="visible"/>
                                      </p:to>
                                    </p:set>
                                    <p:animEffect transition="in" filter="blinds(horizontal)">
                                      <p:cBhvr>
                                        <p:cTn id="12" dur="500"/>
                                        <p:tgtEl>
                                          <p:spTgt spid="72709">
                                            <p:txEl>
                                              <p:charRg st="34" end="38"/>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2709">
                                            <p:txEl>
                                              <p:charRg st="38" end="84"/>
                                            </p:txEl>
                                          </p:spTgt>
                                        </p:tgtEl>
                                        <p:attrNameLst>
                                          <p:attrName>style.visibility</p:attrName>
                                        </p:attrNameLst>
                                      </p:cBhvr>
                                      <p:to>
                                        <p:strVal val="visible"/>
                                      </p:to>
                                    </p:set>
                                    <p:animEffect transition="in" filter="blinds(horizontal)">
                                      <p:cBhvr>
                                        <p:cTn id="15" dur="500"/>
                                        <p:tgtEl>
                                          <p:spTgt spid="72709">
                                            <p:txEl>
                                              <p:charRg st="38" end="8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2709">
                                            <p:txEl>
                                              <p:charRg st="84" end="101"/>
                                            </p:txEl>
                                          </p:spTgt>
                                        </p:tgtEl>
                                        <p:attrNameLst>
                                          <p:attrName>style.visibility</p:attrName>
                                        </p:attrNameLst>
                                      </p:cBhvr>
                                      <p:to>
                                        <p:strVal val="visible"/>
                                      </p:to>
                                    </p:set>
                                    <p:animEffect transition="in" filter="blinds(horizontal)">
                                      <p:cBhvr>
                                        <p:cTn id="20" dur="500"/>
                                        <p:tgtEl>
                                          <p:spTgt spid="72709">
                                            <p:txEl>
                                              <p:charRg st="84" end="10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2709">
                                            <p:txEl>
                                              <p:charRg st="101" end="105"/>
                                            </p:txEl>
                                          </p:spTgt>
                                        </p:tgtEl>
                                        <p:attrNameLst>
                                          <p:attrName>style.visibility</p:attrName>
                                        </p:attrNameLst>
                                      </p:cBhvr>
                                      <p:to>
                                        <p:strVal val="visible"/>
                                      </p:to>
                                    </p:set>
                                    <p:animEffect transition="in" filter="blinds(horizontal)">
                                      <p:cBhvr>
                                        <p:cTn id="25" dur="500"/>
                                        <p:tgtEl>
                                          <p:spTgt spid="72709">
                                            <p:txEl>
                                              <p:charRg st="101" end="10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2709">
                                            <p:txEl>
                                              <p:charRg st="105" end="150"/>
                                            </p:txEl>
                                          </p:spTgt>
                                        </p:tgtEl>
                                        <p:attrNameLst>
                                          <p:attrName>style.visibility</p:attrName>
                                        </p:attrNameLst>
                                      </p:cBhvr>
                                      <p:to>
                                        <p:strVal val="visible"/>
                                      </p:to>
                                    </p:set>
                                    <p:animEffect transition="in" filter="blinds(horizontal)">
                                      <p:cBhvr>
                                        <p:cTn id="28" dur="500"/>
                                        <p:tgtEl>
                                          <p:spTgt spid="72709">
                                            <p:txEl>
                                              <p:charRg st="105" end="15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72709">
                                            <p:txEl>
                                              <p:charRg st="151" end="164"/>
                                            </p:txEl>
                                          </p:spTgt>
                                        </p:tgtEl>
                                        <p:attrNameLst>
                                          <p:attrName>style.visibility</p:attrName>
                                        </p:attrNameLst>
                                      </p:cBhvr>
                                      <p:to>
                                        <p:strVal val="visible"/>
                                      </p:to>
                                    </p:set>
                                    <p:animEffect transition="in" filter="blinds(horizontal)">
                                      <p:cBhvr>
                                        <p:cTn id="33" dur="500"/>
                                        <p:tgtEl>
                                          <p:spTgt spid="72709">
                                            <p:txEl>
                                              <p:charRg st="151" end="16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2709">
                                            <p:txEl>
                                              <p:charRg st="164" end="179"/>
                                            </p:txEl>
                                          </p:spTgt>
                                        </p:tgtEl>
                                        <p:attrNameLst>
                                          <p:attrName>style.visibility</p:attrName>
                                        </p:attrNameLst>
                                      </p:cBhvr>
                                      <p:to>
                                        <p:strVal val="visible"/>
                                      </p:to>
                                    </p:set>
                                    <p:animEffect transition="in" filter="blinds(horizontal)">
                                      <p:cBhvr>
                                        <p:cTn id="38" dur="500"/>
                                        <p:tgtEl>
                                          <p:spTgt spid="72709">
                                            <p:txEl>
                                              <p:charRg st="164" end="17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72709">
                                            <p:txEl>
                                              <p:charRg st="179" end="204"/>
                                            </p:txEl>
                                          </p:spTgt>
                                        </p:tgtEl>
                                        <p:attrNameLst>
                                          <p:attrName>style.visibility</p:attrName>
                                        </p:attrNameLst>
                                      </p:cBhvr>
                                      <p:to>
                                        <p:strVal val="visible"/>
                                      </p:to>
                                    </p:set>
                                    <p:animEffect transition="in" filter="blinds(horizontal)">
                                      <p:cBhvr>
                                        <p:cTn id="43" dur="500"/>
                                        <p:tgtEl>
                                          <p:spTgt spid="72709">
                                            <p:txEl>
                                              <p:charRg st="179" end="2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p:cNvSpPr>
          <p:nvPr>
            <p:ph type="title" idx="4294967295"/>
          </p:nvPr>
        </p:nvSpPr>
        <p:spPr>
          <a:xfrm>
            <a:off x="1350963" y="296863"/>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4.4 数组元素的标识与寻访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7373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7373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71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7373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en-US" altLang="zh-CN" sz="2400" b="1" dirty="0">
                <a:solidFill>
                  <a:srgbClr val="0000FF"/>
                </a:solidFill>
                <a:latin typeface="Times New Roman" panose="02020603050405020304" pitchFamily="18" charset="0"/>
                <a:ea typeface="华文楷体" pitchFamily="2" charset="-122"/>
              </a:rPr>
              <a:t>【</a:t>
            </a:r>
            <a:r>
              <a:rPr lang="zh-CN" altLang="en-US" sz="2400" b="1" dirty="0">
                <a:solidFill>
                  <a:srgbClr val="0000FF"/>
                </a:solidFill>
                <a:latin typeface="Times New Roman" panose="02020603050405020304" pitchFamily="18" charset="0"/>
                <a:ea typeface="华文楷体" pitchFamily="2" charset="-122"/>
              </a:rPr>
              <a:t>例</a:t>
            </a:r>
            <a:r>
              <a:rPr lang="en-US" altLang="zh-CN" sz="2400" b="1" dirty="0">
                <a:solidFill>
                  <a:srgbClr val="0000FF"/>
                </a:solidFill>
                <a:latin typeface="Times New Roman" panose="02020603050405020304" pitchFamily="18" charset="0"/>
                <a:ea typeface="华文楷体" pitchFamily="2" charset="-122"/>
              </a:rPr>
              <a:t>4.4-3】</a:t>
            </a:r>
            <a:r>
              <a:rPr lang="zh-CN" altLang="en-US" sz="2400" b="1" dirty="0">
                <a:solidFill>
                  <a:srgbClr val="0000FF"/>
                </a:solidFill>
                <a:latin typeface="Times New Roman" panose="02020603050405020304" pitchFamily="18" charset="0"/>
                <a:ea typeface="华文楷体" pitchFamily="2" charset="-122"/>
              </a:rPr>
              <a:t>二维数组元素与子数组的寻访与赋值</a:t>
            </a:r>
            <a:endParaRPr lang="zh-CN" altLang="en-US" sz="2400" b="1" dirty="0">
              <a:solidFill>
                <a:srgbClr val="0000FF"/>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rPr>
              <a:t>&gt;&gt;a_2=zeros(2, 4) </a:t>
            </a:r>
            <a:r>
              <a:rPr lang="en-US" altLang="zh-CN" b="1" dirty="0">
                <a:solidFill>
                  <a:srgbClr val="008000"/>
                </a:solidFill>
                <a:latin typeface="Times New Roman" panose="02020603050405020304" pitchFamily="18" charset="0"/>
                <a:ea typeface="华文楷体" pitchFamily="2" charset="-122"/>
                <a:sym typeface="Arial" panose="020B0604020202020204" pitchFamily="34" charset="0"/>
              </a:rPr>
              <a:t>%</a:t>
            </a:r>
            <a:r>
              <a:rPr lang="zh-CN" altLang="en-US" b="1" dirty="0">
                <a:solidFill>
                  <a:srgbClr val="008000"/>
                </a:solidFill>
                <a:latin typeface="Times New Roman" panose="02020603050405020304" pitchFamily="18" charset="0"/>
                <a:ea typeface="华文楷体" pitchFamily="2" charset="-122"/>
                <a:sym typeface="Arial" panose="020B0604020202020204" pitchFamily="34" charset="0"/>
              </a:rPr>
              <a:t>创建</a:t>
            </a:r>
            <a:r>
              <a:rPr lang="en-US" altLang="zh-CN" b="1" dirty="0">
                <a:solidFill>
                  <a:srgbClr val="008000"/>
                </a:solidFill>
                <a:latin typeface="Times New Roman" panose="02020603050405020304" pitchFamily="18" charset="0"/>
                <a:ea typeface="华文楷体" pitchFamily="2" charset="-122"/>
                <a:sym typeface="Arial" panose="020B0604020202020204" pitchFamily="34" charset="0"/>
              </a:rPr>
              <a:t>2x4</a:t>
            </a:r>
            <a:r>
              <a:rPr lang="zh-CN" altLang="en-US" b="1" dirty="0">
                <a:solidFill>
                  <a:srgbClr val="008000"/>
                </a:solidFill>
                <a:latin typeface="Times New Roman" panose="02020603050405020304" pitchFamily="18" charset="0"/>
                <a:ea typeface="华文楷体" pitchFamily="2" charset="-122"/>
                <a:sym typeface="Arial" panose="020B0604020202020204" pitchFamily="34" charset="0"/>
              </a:rPr>
              <a:t>的全</a:t>
            </a:r>
            <a:r>
              <a:rPr lang="en-US" altLang="zh-CN" b="1" dirty="0">
                <a:solidFill>
                  <a:srgbClr val="008000"/>
                </a:solidFill>
                <a:latin typeface="Times New Roman" panose="02020603050405020304" pitchFamily="18" charset="0"/>
                <a:ea typeface="华文楷体" pitchFamily="2" charset="-122"/>
                <a:sym typeface="Arial" panose="020B0604020202020204" pitchFamily="34" charset="0"/>
              </a:rPr>
              <a:t>0</a:t>
            </a:r>
            <a:r>
              <a:rPr lang="zh-CN" altLang="en-US" b="1" dirty="0">
                <a:solidFill>
                  <a:srgbClr val="008000"/>
                </a:solidFill>
                <a:latin typeface="Times New Roman" panose="02020603050405020304" pitchFamily="18" charset="0"/>
                <a:ea typeface="华文楷体" pitchFamily="2" charset="-122"/>
                <a:sym typeface="Arial" panose="020B0604020202020204" pitchFamily="34" charset="0"/>
              </a:rPr>
              <a:t>数组</a:t>
            </a:r>
            <a:endParaRPr lang="zh-CN" altLang="en-US" b="1" dirty="0">
              <a:solidFill>
                <a:srgbClr val="008000"/>
              </a:solidFill>
              <a:latin typeface="Times New Roman" panose="02020603050405020304" pitchFamily="18" charset="0"/>
              <a:ea typeface="华文楷体" pitchFamily="2" charset="-122"/>
              <a:sym typeface="Arial" panose="020B0604020202020204" pitchFamily="34" charset="0"/>
            </a:endParaRPr>
          </a:p>
          <a:p>
            <a:pPr lvl="2" algn="just" eaLnBrk="1" hangingPunct="1">
              <a:buFont typeface="Wingdings" panose="05000000000000000000" pitchFamily="2" charset="2"/>
              <a:buNone/>
            </a:pPr>
            <a:r>
              <a:rPr lang="pt-BR" altLang="en-US" sz="2000" b="1" dirty="0">
                <a:latin typeface="Times New Roman" panose="02020603050405020304" pitchFamily="18" charset="0"/>
                <a:ea typeface="华文楷体" pitchFamily="2" charset="-122"/>
              </a:rPr>
              <a:t>a_2 =</a:t>
            </a:r>
            <a:endParaRPr lang="pt-BR" altLang="en-US"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pt-BR" altLang="en-US" sz="2000" b="1" dirty="0">
                <a:latin typeface="Times New Roman" panose="02020603050405020304" pitchFamily="18" charset="0"/>
                <a:ea typeface="华文楷体" pitchFamily="2" charset="-122"/>
              </a:rPr>
              <a:t>     0     0     0     0</a:t>
            </a:r>
            <a:endParaRPr lang="pt-BR" altLang="en-US"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pt-BR" altLang="en-US" sz="2000" b="1" dirty="0">
                <a:latin typeface="Times New Roman" panose="02020603050405020304" pitchFamily="18" charset="0"/>
                <a:ea typeface="华文楷体" pitchFamily="2" charset="-122"/>
              </a:rPr>
              <a:t>     0     0     0     0</a:t>
            </a:r>
            <a:endParaRPr lang="pt-BR" altLang="en-US" sz="20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pt-BR" altLang="en-US" sz="2400" b="1" dirty="0">
                <a:latin typeface="Times New Roman" panose="02020603050405020304" pitchFamily="18" charset="0"/>
                <a:ea typeface="华文楷体" pitchFamily="2" charset="-122"/>
              </a:rPr>
              <a:t>&gt;&gt;a_2(:)=1:8</a:t>
            </a:r>
            <a:endParaRPr lang="pt-BR" altLang="en-US" sz="24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pt-BR" altLang="en-US" sz="2000" b="1" dirty="0">
                <a:latin typeface="Times New Roman" panose="02020603050405020304" pitchFamily="18" charset="0"/>
                <a:ea typeface="华文楷体" pitchFamily="2" charset="-122"/>
              </a:rPr>
              <a:t>a_2 =</a:t>
            </a:r>
            <a:endParaRPr lang="pt-BR" altLang="en-US"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pt-BR" altLang="en-US" sz="2000" b="1" dirty="0">
                <a:latin typeface="Times New Roman" panose="02020603050405020304" pitchFamily="18" charset="0"/>
                <a:ea typeface="华文楷体" pitchFamily="2" charset="-122"/>
              </a:rPr>
              <a:t>     1     3     5     7</a:t>
            </a:r>
            <a:endParaRPr lang="pt-BR" altLang="en-US"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pt-BR" altLang="en-US" sz="2000" b="1" dirty="0">
                <a:latin typeface="Times New Roman" panose="02020603050405020304" pitchFamily="18" charset="0"/>
                <a:ea typeface="华文楷体" pitchFamily="2" charset="-122"/>
              </a:rPr>
              <a:t>     2     4     6     8  </a:t>
            </a:r>
            <a:r>
              <a:rPr lang="pt-BR" altLang="en-US" sz="2000" b="1" dirty="0">
                <a:solidFill>
                  <a:srgbClr val="490092"/>
                </a:solidFill>
                <a:latin typeface="Times New Roman" panose="02020603050405020304" pitchFamily="18" charset="0"/>
                <a:ea typeface="华文楷体" pitchFamily="2" charset="-122"/>
              </a:rPr>
              <a:t>          </a:t>
            </a:r>
            <a:endParaRPr lang="pt-BR" altLang="en-US" sz="2000" b="1" dirty="0">
              <a:solidFill>
                <a:srgbClr val="490092"/>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pt-BR" altLang="en-US" sz="2400" b="1" dirty="0">
                <a:latin typeface="Times New Roman" panose="02020603050405020304" pitchFamily="18" charset="0"/>
                <a:ea typeface="华文楷体" pitchFamily="2" charset="-122"/>
              </a:rPr>
              <a:t>&gt;&gt;a_2([2 5 8])  </a:t>
            </a:r>
            <a:r>
              <a:rPr lang="pt-BR" altLang="en-US" sz="2400" b="1" dirty="0">
                <a:solidFill>
                  <a:srgbClr val="490092"/>
                </a:solidFill>
                <a:latin typeface="Times New Roman" panose="02020603050405020304" pitchFamily="18" charset="0"/>
                <a:ea typeface="华文楷体" pitchFamily="2" charset="-122"/>
              </a:rPr>
              <a:t>  </a:t>
            </a:r>
            <a:r>
              <a:rPr lang="pt-BR" altLang="en-US" b="1" dirty="0">
                <a:solidFill>
                  <a:srgbClr val="008000"/>
                </a:solidFill>
                <a:latin typeface="Times New Roman" panose="02020603050405020304" pitchFamily="18" charset="0"/>
                <a:ea typeface="华文楷体" pitchFamily="2" charset="-122"/>
                <a:sym typeface="Arial" panose="020B0604020202020204" pitchFamily="34" charset="0"/>
              </a:rPr>
              <a:t>%</a:t>
            </a:r>
            <a:r>
              <a:rPr lang="zh-CN" altLang="en-US" b="1" dirty="0">
                <a:solidFill>
                  <a:srgbClr val="008000"/>
                </a:solidFill>
                <a:latin typeface="Times New Roman" panose="02020603050405020304" pitchFamily="18" charset="0"/>
                <a:ea typeface="华文楷体" pitchFamily="2" charset="-122"/>
                <a:sym typeface="Arial" panose="020B0604020202020204" pitchFamily="34" charset="0"/>
              </a:rPr>
              <a:t>单下标方式寻访多个元素</a:t>
            </a:r>
            <a:endParaRPr lang="pt-BR" altLang="en-US" b="1" dirty="0">
              <a:solidFill>
                <a:srgbClr val="008000"/>
              </a:solidFill>
              <a:latin typeface="Times New Roman" panose="02020603050405020304" pitchFamily="18" charset="0"/>
              <a:ea typeface="华文楷体" pitchFamily="2" charset="-122"/>
              <a:sym typeface="Arial" panose="020B0604020202020204" pitchFamily="34"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ans =</a:t>
            </a:r>
            <a:endParaRPr lang="en-US" altLang="zh-CN" sz="2000" b="1" dirty="0">
              <a:latin typeface="Times New Roman" panose="02020603050405020304" pitchFamily="18" charset="0"/>
              <a:ea typeface="华文楷体" pitchFamily="2" charset="-122"/>
            </a:endParaRPr>
          </a:p>
          <a:p>
            <a:pPr lvl="2" algn="just" eaLnBrk="1" hangingPunct="1">
              <a:buFont typeface="Wingdings" panose="05000000000000000000" pitchFamily="2" charset="2"/>
              <a:buNone/>
            </a:pPr>
            <a:r>
              <a:rPr lang="en-US" altLang="zh-CN" sz="2000" b="1" dirty="0">
                <a:latin typeface="Times New Roman" panose="02020603050405020304" pitchFamily="18" charset="0"/>
                <a:ea typeface="华文楷体" pitchFamily="2" charset="-122"/>
              </a:rPr>
              <a:t>     2     5     8</a:t>
            </a:r>
            <a:endParaRPr lang="en-US" altLang="zh-CN" sz="2000" b="1" dirty="0">
              <a:latin typeface="Times New Roman" panose="02020603050405020304" pitchFamily="18" charset="0"/>
              <a:ea typeface="华文楷体" pitchFamily="2" charset="-122"/>
            </a:endParaRPr>
          </a:p>
        </p:txBody>
      </p:sp>
      <p:sp>
        <p:nvSpPr>
          <p:cNvPr id="73734" name="Text Box 4"/>
          <p:cNvSpPr txBox="1"/>
          <p:nvPr/>
        </p:nvSpPr>
        <p:spPr>
          <a:xfrm>
            <a:off x="4643438" y="4005263"/>
            <a:ext cx="3060700" cy="396875"/>
          </a:xfrm>
          <a:prstGeom prst="rect">
            <a:avLst/>
          </a:prstGeom>
          <a:noFill/>
          <a:ln w="9525">
            <a:noFill/>
          </a:ln>
        </p:spPr>
        <p:txBody>
          <a:bodyPr>
            <a:spAutoFit/>
          </a:bodyPr>
          <a:p>
            <a:pPr eaLnBrk="1" hangingPunct="1">
              <a:spcBef>
                <a:spcPct val="50000"/>
              </a:spcBef>
              <a:buFont typeface="Wingdings" panose="05000000000000000000" pitchFamily="2" charset="2"/>
              <a:buChar char="%"/>
            </a:pPr>
            <a:r>
              <a:rPr lang="zh-CN" altLang="en-US" sz="2000" b="1" dirty="0">
                <a:solidFill>
                  <a:srgbClr val="0000FF"/>
                </a:solidFill>
                <a:latin typeface="Tahoma" panose="020B0604030504040204" pitchFamily="34" charset="0"/>
                <a:ea typeface="华文楷体" pitchFamily="2" charset="-122"/>
              </a:rPr>
              <a:t>注意元素的排列顺序</a:t>
            </a:r>
            <a:endParaRPr lang="zh-CN" altLang="en-US" sz="2000" b="1" dirty="0">
              <a:solidFill>
                <a:srgbClr val="0000FF"/>
              </a:solidFill>
              <a:latin typeface="Tahoma" panose="020B0604030504040204" pitchFamily="34"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733">
                                            <p:txEl>
                                              <p:charRg st="0" end="25"/>
                                            </p:txEl>
                                          </p:spTgt>
                                        </p:tgtEl>
                                        <p:attrNameLst>
                                          <p:attrName>style.visibility</p:attrName>
                                        </p:attrNameLst>
                                      </p:cBhvr>
                                      <p:to>
                                        <p:strVal val="visible"/>
                                      </p:to>
                                    </p:set>
                                    <p:animEffect transition="in" filter="blinds(horizontal)">
                                      <p:cBhvr>
                                        <p:cTn id="7" dur="500"/>
                                        <p:tgtEl>
                                          <p:spTgt spid="73733">
                                            <p:txEl>
                                              <p:charRg st="0" end="2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3733">
                                            <p:txEl>
                                              <p:charRg st="25" end="55"/>
                                            </p:txEl>
                                          </p:spTgt>
                                        </p:tgtEl>
                                        <p:attrNameLst>
                                          <p:attrName>style.visibility</p:attrName>
                                        </p:attrNameLst>
                                      </p:cBhvr>
                                      <p:to>
                                        <p:strVal val="visible"/>
                                      </p:to>
                                    </p:set>
                                    <p:animEffect transition="in" filter="blinds(horizontal)">
                                      <p:cBhvr>
                                        <p:cTn id="12" dur="500"/>
                                        <p:tgtEl>
                                          <p:spTgt spid="73733">
                                            <p:txEl>
                                              <p:charRg st="25" end="5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3733">
                                            <p:txEl>
                                              <p:charRg st="55" end="61"/>
                                            </p:txEl>
                                          </p:spTgt>
                                        </p:tgtEl>
                                        <p:attrNameLst>
                                          <p:attrName>style.visibility</p:attrName>
                                        </p:attrNameLst>
                                      </p:cBhvr>
                                      <p:to>
                                        <p:strVal val="visible"/>
                                      </p:to>
                                    </p:set>
                                    <p:animEffect transition="in" filter="blinds(horizontal)">
                                      <p:cBhvr>
                                        <p:cTn id="17" dur="500"/>
                                        <p:tgtEl>
                                          <p:spTgt spid="73733">
                                            <p:txEl>
                                              <p:charRg st="55" end="6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3733">
                                            <p:txEl>
                                              <p:charRg st="61" end="86"/>
                                            </p:txEl>
                                          </p:spTgt>
                                        </p:tgtEl>
                                        <p:attrNameLst>
                                          <p:attrName>style.visibility</p:attrName>
                                        </p:attrNameLst>
                                      </p:cBhvr>
                                      <p:to>
                                        <p:strVal val="visible"/>
                                      </p:to>
                                    </p:set>
                                    <p:animEffect transition="in" filter="blinds(horizontal)">
                                      <p:cBhvr>
                                        <p:cTn id="20" dur="500"/>
                                        <p:tgtEl>
                                          <p:spTgt spid="73733">
                                            <p:txEl>
                                              <p:charRg st="61" end="8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73733">
                                            <p:txEl>
                                              <p:charRg st="86" end="111"/>
                                            </p:txEl>
                                          </p:spTgt>
                                        </p:tgtEl>
                                        <p:attrNameLst>
                                          <p:attrName>style.visibility</p:attrName>
                                        </p:attrNameLst>
                                      </p:cBhvr>
                                      <p:to>
                                        <p:strVal val="visible"/>
                                      </p:to>
                                    </p:set>
                                    <p:animEffect transition="in" filter="blinds(horizontal)">
                                      <p:cBhvr>
                                        <p:cTn id="23" dur="500"/>
                                        <p:tgtEl>
                                          <p:spTgt spid="73733">
                                            <p:txEl>
                                              <p:charRg st="86" end="1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3733">
                                            <p:txEl>
                                              <p:charRg st="111" end="124"/>
                                            </p:txEl>
                                          </p:spTgt>
                                        </p:tgtEl>
                                        <p:attrNameLst>
                                          <p:attrName>style.visibility</p:attrName>
                                        </p:attrNameLst>
                                      </p:cBhvr>
                                      <p:to>
                                        <p:strVal val="visible"/>
                                      </p:to>
                                    </p:set>
                                    <p:animEffect transition="in" filter="blinds(horizontal)">
                                      <p:cBhvr>
                                        <p:cTn id="28" dur="500"/>
                                        <p:tgtEl>
                                          <p:spTgt spid="73733">
                                            <p:txEl>
                                              <p:charRg st="111" end="12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73733">
                                            <p:txEl>
                                              <p:charRg st="124" end="130"/>
                                            </p:txEl>
                                          </p:spTgt>
                                        </p:tgtEl>
                                        <p:attrNameLst>
                                          <p:attrName>style.visibility</p:attrName>
                                        </p:attrNameLst>
                                      </p:cBhvr>
                                      <p:to>
                                        <p:strVal val="visible"/>
                                      </p:to>
                                    </p:set>
                                    <p:animEffect transition="in" filter="blinds(horizontal)">
                                      <p:cBhvr>
                                        <p:cTn id="33" dur="500"/>
                                        <p:tgtEl>
                                          <p:spTgt spid="73733">
                                            <p:txEl>
                                              <p:charRg st="124" end="130"/>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73733">
                                            <p:txEl>
                                              <p:charRg st="130" end="155"/>
                                            </p:txEl>
                                          </p:spTgt>
                                        </p:tgtEl>
                                        <p:attrNameLst>
                                          <p:attrName>style.visibility</p:attrName>
                                        </p:attrNameLst>
                                      </p:cBhvr>
                                      <p:to>
                                        <p:strVal val="visible"/>
                                      </p:to>
                                    </p:set>
                                    <p:animEffect transition="in" filter="blinds(horizontal)">
                                      <p:cBhvr>
                                        <p:cTn id="36" dur="500"/>
                                        <p:tgtEl>
                                          <p:spTgt spid="73733">
                                            <p:txEl>
                                              <p:charRg st="130" end="155"/>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73733">
                                            <p:txEl>
                                              <p:charRg st="155" end="192"/>
                                            </p:txEl>
                                          </p:spTgt>
                                        </p:tgtEl>
                                        <p:attrNameLst>
                                          <p:attrName>style.visibility</p:attrName>
                                        </p:attrNameLst>
                                      </p:cBhvr>
                                      <p:to>
                                        <p:strVal val="visible"/>
                                      </p:to>
                                    </p:set>
                                    <p:animEffect transition="in" filter="blinds(horizontal)">
                                      <p:cBhvr>
                                        <p:cTn id="39" dur="500"/>
                                        <p:tgtEl>
                                          <p:spTgt spid="73733">
                                            <p:txEl>
                                              <p:charRg st="155" end="19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73734"/>
                                        </p:tgtEl>
                                        <p:attrNameLst>
                                          <p:attrName>style.visibility</p:attrName>
                                        </p:attrNameLst>
                                      </p:cBhvr>
                                      <p:to>
                                        <p:strVal val="visible"/>
                                      </p:to>
                                    </p:set>
                                    <p:animEffect transition="in" filter="blinds(horizontal)">
                                      <p:cBhvr>
                                        <p:cTn id="44" dur="500"/>
                                        <p:tgtEl>
                                          <p:spTgt spid="7373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73733">
                                            <p:txEl>
                                              <p:charRg st="192" end="223"/>
                                            </p:txEl>
                                          </p:spTgt>
                                        </p:tgtEl>
                                        <p:attrNameLst>
                                          <p:attrName>style.visibility</p:attrName>
                                        </p:attrNameLst>
                                      </p:cBhvr>
                                      <p:to>
                                        <p:strVal val="visible"/>
                                      </p:to>
                                    </p:set>
                                    <p:animEffect transition="in" filter="blinds(horizontal)">
                                      <p:cBhvr>
                                        <p:cTn id="49" dur="500"/>
                                        <p:tgtEl>
                                          <p:spTgt spid="73733">
                                            <p:txEl>
                                              <p:charRg st="192" end="22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73733">
                                            <p:txEl>
                                              <p:charRg st="223" end="229"/>
                                            </p:txEl>
                                          </p:spTgt>
                                        </p:tgtEl>
                                        <p:attrNameLst>
                                          <p:attrName>style.visibility</p:attrName>
                                        </p:attrNameLst>
                                      </p:cBhvr>
                                      <p:to>
                                        <p:strVal val="visible"/>
                                      </p:to>
                                    </p:set>
                                    <p:animEffect transition="in" filter="blinds(horizontal)">
                                      <p:cBhvr>
                                        <p:cTn id="54" dur="500"/>
                                        <p:tgtEl>
                                          <p:spTgt spid="73733">
                                            <p:txEl>
                                              <p:charRg st="223" end="229"/>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73733">
                                            <p:txEl>
                                              <p:charRg st="229" end="248"/>
                                            </p:txEl>
                                          </p:spTgt>
                                        </p:tgtEl>
                                        <p:attrNameLst>
                                          <p:attrName>style.visibility</p:attrName>
                                        </p:attrNameLst>
                                      </p:cBhvr>
                                      <p:to>
                                        <p:strVal val="visible"/>
                                      </p:to>
                                    </p:set>
                                    <p:animEffect transition="in" filter="blinds(horizontal)">
                                      <p:cBhvr>
                                        <p:cTn id="57" dur="500"/>
                                        <p:tgtEl>
                                          <p:spTgt spid="73733">
                                            <p:txEl>
                                              <p:charRg st="229" end="2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3"/>
          <p:cNvSpPr>
            <a:spLocks noGrp="1"/>
          </p:cNvSpPr>
          <p:nvPr>
            <p:ph type="subTitle" idx="4294967295"/>
          </p:nvPr>
        </p:nvSpPr>
        <p:spPr>
          <a:xfrm>
            <a:off x="2232025" y="3392488"/>
            <a:ext cx="6400800" cy="1752600"/>
          </a:xfrm>
          <a:ln/>
        </p:spPr>
        <p:txBody>
          <a:bodyPr vert="horz" wrap="square" lIns="91440" tIns="45720" rIns="91440" bIns="45720" anchor="t" anchorCtr="0"/>
          <a:lstStyle>
            <a:lvl1pPr marL="0" lvl="0" indent="0" algn="ctr">
              <a:buClr>
                <a:schemeClr val="accent1"/>
              </a:buClr>
              <a:buSzPct val="85000"/>
              <a:buFont typeface="Wingdings 2" pitchFamily="18" charset="2"/>
              <a:buNone/>
              <a:defRPr/>
            </a:lvl1pPr>
            <a:lvl2pPr marL="319405" lvl="1" indent="0" algn="ctr">
              <a:buClr>
                <a:schemeClr val="accent2"/>
              </a:buClr>
              <a:buSzPct val="85000"/>
              <a:buFont typeface="Wingdings 2" pitchFamily="18" charset="2"/>
              <a:buNone/>
              <a:defRPr/>
            </a:lvl2pPr>
            <a:lvl3pPr marL="593725" lvl="2" indent="0" algn="ctr">
              <a:buClr>
                <a:srgbClr val="E6B1AB"/>
              </a:buClr>
              <a:buSzPct val="85000"/>
              <a:buFont typeface="Wingdings 2" pitchFamily="18" charset="2"/>
              <a:buNone/>
              <a:defRPr/>
            </a:lvl3pPr>
            <a:lvl4pPr marL="868680" lvl="3" indent="0" algn="ctr">
              <a:buClr>
                <a:srgbClr val="A28E6A"/>
              </a:buClr>
              <a:buSzPct val="80000"/>
              <a:buFont typeface="Wingdings 2" pitchFamily="18" charset="2"/>
              <a:buNone/>
              <a:defRPr/>
            </a:lvl4pPr>
            <a:lvl5pPr marL="1143000" lvl="4" indent="0" algn="ctr">
              <a:buClr>
                <a:srgbClr val="A28E6A"/>
              </a:buClr>
              <a:buSzTx/>
              <a:buFont typeface="Wingdings 2" pitchFamily="18" charset="2"/>
              <a:buNone/>
              <a:defRPr/>
            </a:lvl5pPr>
          </a:lstStyle>
          <a:p>
            <a:pPr lvl="0" algn="r" eaLnBrk="1" hangingPunct="1"/>
            <a:r>
              <a:rPr lang="zh-CN" altLang="en-US" sz="4000" dirty="0">
                <a:solidFill>
                  <a:schemeClr val="folHlink"/>
                </a:solidFill>
              </a:rPr>
              <a:t>第</a:t>
            </a:r>
            <a:r>
              <a:rPr lang="en-US" altLang="zh-CN" sz="4000" dirty="0">
                <a:solidFill>
                  <a:schemeClr val="folHlink"/>
                </a:solidFill>
              </a:rPr>
              <a:t>1</a:t>
            </a:r>
            <a:r>
              <a:rPr lang="zh-CN" altLang="en-US" sz="4000" dirty="0">
                <a:solidFill>
                  <a:schemeClr val="folHlink"/>
                </a:solidFill>
              </a:rPr>
              <a:t>章</a:t>
            </a:r>
            <a:endParaRPr lang="zh-CN" altLang="en-US" sz="4000" dirty="0">
              <a:solidFill>
                <a:schemeClr val="folHlink"/>
              </a:solidFill>
            </a:endParaRPr>
          </a:p>
        </p:txBody>
      </p:sp>
      <p:sp>
        <p:nvSpPr>
          <p:cNvPr id="10243" name="Rectangle 2"/>
          <p:cNvSpPr>
            <a:spLocks noGrp="1"/>
          </p:cNvSpPr>
          <p:nvPr>
            <p:ph type="ctrTitle" idx="4294967295"/>
          </p:nvPr>
        </p:nvSpPr>
        <p:spPr>
          <a:xfrm>
            <a:off x="468313" y="1484313"/>
            <a:ext cx="8229600" cy="1470025"/>
          </a:xfrm>
          <a:ln/>
        </p:spPr>
        <p:txBody>
          <a:bodyPr vert="horz" wrap="square" lIns="91440" tIns="45720" rIns="91440" bIns="91440" anchor="ctr" anchorCtr="0"/>
          <a:lstStyle>
            <a:lvl1pPr lvl="0">
              <a:buClrTx/>
              <a:buSzTx/>
              <a:buFontTx/>
              <a:defRPr/>
            </a:lvl1pPr>
          </a:lstStyle>
          <a:p>
            <a:pPr marL="685800" lvl="0" indent="-685800" algn="r" eaLnBrk="1" hangingPunct="1"/>
            <a:r>
              <a:rPr lang="zh-CN" altLang="zh-CN" sz="6000" b="1" dirty="0">
                <a:solidFill>
                  <a:srgbClr val="FFFFFF"/>
                </a:solidFill>
                <a:latin typeface="Times New Roman" panose="02020603050405020304" pitchFamily="18" charset="0"/>
                <a:ea typeface="华文楷体" pitchFamily="2" charset="-122"/>
              </a:rPr>
              <a:t>Matlab概述</a:t>
            </a:r>
            <a:endParaRPr lang="zh-CN" altLang="zh-CN" sz="6000" b="1" dirty="0">
              <a:solidFill>
                <a:srgbClr val="FFFFFF"/>
              </a:solidFill>
              <a:latin typeface="Times New Roman" panose="02020603050405020304" pitchFamily="18" charset="0"/>
              <a:ea typeface="华文楷体" pitchFamily="2" charset="-122"/>
            </a:endParaRP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2"/>
          <p:cNvSpPr>
            <a:spLocks noGrp="1"/>
          </p:cNvSpPr>
          <p:nvPr>
            <p:ph type="title" idx="4294967295"/>
          </p:nvPr>
        </p:nvSpPr>
        <p:spPr>
          <a:xfrm>
            <a:off x="1187450" y="333375"/>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4.4 数组元素的标识与寻访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7475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7475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72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7475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lnSpc>
                <a:spcPct val="80000"/>
              </a:lnSpc>
              <a:buFont typeface="Wingdings" panose="05000000000000000000" pitchFamily="2" charset="2"/>
              <a:buNone/>
            </a:pPr>
            <a:r>
              <a:rPr lang="en-US" altLang="zh-CN" sz="2200" b="1" dirty="0">
                <a:latin typeface="Times New Roman" panose="02020603050405020304" pitchFamily="18" charset="0"/>
                <a:ea typeface="华文楷体" pitchFamily="2" charset="-122"/>
              </a:rPr>
              <a:t>&gt;&gt; </a:t>
            </a:r>
            <a:r>
              <a:rPr lang="pt-BR" altLang="en-US" sz="2200" b="1" dirty="0">
                <a:latin typeface="Times New Roman" panose="02020603050405020304" pitchFamily="18" charset="0"/>
                <a:ea typeface="华文楷体" pitchFamily="2" charset="-122"/>
              </a:rPr>
              <a:t>a_2([2 5 8]) </a:t>
            </a:r>
            <a:r>
              <a:rPr lang="en-US" altLang="zh-CN" sz="2200" b="1" dirty="0">
                <a:latin typeface="Times New Roman" panose="02020603050405020304" pitchFamily="18" charset="0"/>
                <a:ea typeface="华文楷体" pitchFamily="2" charset="-122"/>
              </a:rPr>
              <a:t>=[10 20 30]</a:t>
            </a:r>
            <a:endParaRPr lang="en-US" altLang="zh-CN" sz="2200" b="1" dirty="0">
              <a:latin typeface="Times New Roman" panose="02020603050405020304" pitchFamily="18" charset="0"/>
              <a:ea typeface="华文楷体" pitchFamily="2" charset="-122"/>
            </a:endParaRPr>
          </a:p>
          <a:p>
            <a:pPr lvl="2" algn="just" eaLnBrk="1" hangingPunct="1">
              <a:lnSpc>
                <a:spcPct val="80000"/>
              </a:lnSpc>
              <a:buFont typeface="Wingdings" panose="05000000000000000000" pitchFamily="2" charset="2"/>
              <a:buNone/>
            </a:pPr>
            <a:r>
              <a:rPr lang="pt-BR" altLang="en-US" sz="1900" b="1" dirty="0">
                <a:latin typeface="Times New Roman" panose="02020603050405020304" pitchFamily="18" charset="0"/>
                <a:ea typeface="华文楷体" pitchFamily="2" charset="-122"/>
              </a:rPr>
              <a:t>a_2 =</a:t>
            </a:r>
            <a:endParaRPr lang="pt-BR" altLang="en-US" sz="1900" b="1" dirty="0">
              <a:latin typeface="Times New Roman" panose="02020603050405020304" pitchFamily="18" charset="0"/>
              <a:ea typeface="华文楷体" pitchFamily="2" charset="-122"/>
            </a:endParaRPr>
          </a:p>
          <a:p>
            <a:pPr lvl="2" algn="just" eaLnBrk="1" hangingPunct="1">
              <a:lnSpc>
                <a:spcPct val="80000"/>
              </a:lnSpc>
              <a:buFont typeface="Wingdings" panose="05000000000000000000" pitchFamily="2" charset="2"/>
              <a:buNone/>
            </a:pPr>
            <a:r>
              <a:rPr lang="pt-BR" altLang="en-US" sz="1900" b="1" dirty="0">
                <a:latin typeface="Times New Roman" panose="02020603050405020304" pitchFamily="18" charset="0"/>
                <a:ea typeface="华文楷体" pitchFamily="2" charset="-122"/>
              </a:rPr>
              <a:t>     1     3    20     7</a:t>
            </a:r>
            <a:endParaRPr lang="pt-BR" altLang="en-US" sz="1900" b="1" dirty="0">
              <a:latin typeface="Times New Roman" panose="02020603050405020304" pitchFamily="18" charset="0"/>
              <a:ea typeface="华文楷体" pitchFamily="2" charset="-122"/>
            </a:endParaRPr>
          </a:p>
          <a:p>
            <a:pPr lvl="2" algn="just" eaLnBrk="1" hangingPunct="1">
              <a:lnSpc>
                <a:spcPct val="80000"/>
              </a:lnSpc>
              <a:buFont typeface="Wingdings" panose="05000000000000000000" pitchFamily="2" charset="2"/>
              <a:buNone/>
            </a:pPr>
            <a:r>
              <a:rPr lang="pt-BR" altLang="en-US" sz="1900" b="1" dirty="0">
                <a:latin typeface="Times New Roman" panose="02020603050405020304" pitchFamily="18" charset="0"/>
                <a:ea typeface="华文楷体" pitchFamily="2" charset="-122"/>
              </a:rPr>
              <a:t>    10     4     6    30</a:t>
            </a:r>
            <a:endParaRPr lang="pt-BR" altLang="en-US" sz="19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None/>
            </a:pPr>
            <a:r>
              <a:rPr lang="pt-BR" altLang="en-US" sz="2200" b="1" dirty="0">
                <a:latin typeface="Times New Roman" panose="02020603050405020304" pitchFamily="18" charset="0"/>
                <a:ea typeface="华文楷体" pitchFamily="2" charset="-122"/>
              </a:rPr>
              <a:t>&gt;&gt;a_2(:,[2 3])=ones(2) </a:t>
            </a:r>
            <a:r>
              <a:rPr lang="pt-BR" altLang="en-US" sz="2200" b="1" dirty="0">
                <a:solidFill>
                  <a:srgbClr val="490092"/>
                </a:solidFill>
                <a:latin typeface="Times New Roman" panose="02020603050405020304" pitchFamily="18" charset="0"/>
                <a:ea typeface="华文楷体" pitchFamily="2" charset="-122"/>
              </a:rPr>
              <a:t> </a:t>
            </a:r>
            <a:r>
              <a:rPr lang="pt-BR" altLang="en-US" b="1" dirty="0">
                <a:solidFill>
                  <a:srgbClr val="008000"/>
                </a:solidFill>
                <a:latin typeface="Times New Roman" panose="02020603050405020304" pitchFamily="18" charset="0"/>
                <a:ea typeface="华文楷体" pitchFamily="2" charset="-122"/>
                <a:sym typeface="Arial" panose="020B0604020202020204" pitchFamily="34" charset="0"/>
              </a:rPr>
              <a:t>%</a:t>
            </a:r>
            <a:r>
              <a:rPr lang="zh-CN" altLang="en-US" b="1" dirty="0">
                <a:solidFill>
                  <a:srgbClr val="008000"/>
                </a:solidFill>
                <a:latin typeface="Times New Roman" panose="02020603050405020304" pitchFamily="18" charset="0"/>
                <a:ea typeface="华文楷体" pitchFamily="2" charset="-122"/>
                <a:sym typeface="Arial" panose="020B0604020202020204" pitchFamily="34" charset="0"/>
              </a:rPr>
              <a:t>双下标方式寻访并修改</a:t>
            </a:r>
            <a:endParaRPr lang="zh-CN" altLang="en-US" b="1" dirty="0">
              <a:solidFill>
                <a:srgbClr val="008000"/>
              </a:solidFill>
              <a:latin typeface="Times New Roman" panose="02020603050405020304" pitchFamily="18" charset="0"/>
              <a:ea typeface="华文楷体" pitchFamily="2" charset="-122"/>
              <a:sym typeface="Arial" panose="020B0604020202020204" pitchFamily="34" charset="0"/>
            </a:endParaRPr>
          </a:p>
          <a:p>
            <a:pPr lvl="2" algn="just" eaLnBrk="1" hangingPunct="1">
              <a:lnSpc>
                <a:spcPct val="80000"/>
              </a:lnSpc>
              <a:buFont typeface="Wingdings" panose="05000000000000000000" pitchFamily="2" charset="2"/>
              <a:buNone/>
            </a:pPr>
            <a:r>
              <a:rPr lang="pt-BR" altLang="en-US" sz="1900" b="1" dirty="0">
                <a:latin typeface="Times New Roman" panose="02020603050405020304" pitchFamily="18" charset="0"/>
                <a:ea typeface="华文楷体" pitchFamily="2" charset="-122"/>
              </a:rPr>
              <a:t>a_2 =</a:t>
            </a:r>
            <a:endParaRPr lang="pt-BR" altLang="en-US" sz="1900" b="1" dirty="0">
              <a:latin typeface="Times New Roman" panose="02020603050405020304" pitchFamily="18" charset="0"/>
              <a:ea typeface="华文楷体" pitchFamily="2" charset="-122"/>
            </a:endParaRPr>
          </a:p>
          <a:p>
            <a:pPr lvl="2" algn="just" eaLnBrk="1" hangingPunct="1">
              <a:lnSpc>
                <a:spcPct val="80000"/>
              </a:lnSpc>
              <a:buFont typeface="Wingdings" panose="05000000000000000000" pitchFamily="2" charset="2"/>
              <a:buNone/>
            </a:pPr>
            <a:r>
              <a:rPr lang="pt-BR" altLang="en-US" sz="1900" b="1" dirty="0">
                <a:latin typeface="Times New Roman" panose="02020603050405020304" pitchFamily="18" charset="0"/>
                <a:ea typeface="华文楷体" pitchFamily="2" charset="-122"/>
              </a:rPr>
              <a:t>     1      1     1    7</a:t>
            </a:r>
            <a:endParaRPr lang="pt-BR" altLang="en-US" sz="1900" b="1" dirty="0">
              <a:latin typeface="Times New Roman" panose="02020603050405020304" pitchFamily="18" charset="0"/>
              <a:ea typeface="华文楷体" pitchFamily="2" charset="-122"/>
            </a:endParaRPr>
          </a:p>
          <a:p>
            <a:pPr lvl="2" algn="just" eaLnBrk="1" hangingPunct="1">
              <a:lnSpc>
                <a:spcPct val="80000"/>
              </a:lnSpc>
              <a:buFont typeface="Wingdings" panose="05000000000000000000" pitchFamily="2" charset="2"/>
              <a:buNone/>
            </a:pPr>
            <a:r>
              <a:rPr lang="pt-BR" altLang="en-US" sz="1900" b="1" dirty="0">
                <a:latin typeface="Times New Roman" panose="02020603050405020304" pitchFamily="18" charset="0"/>
                <a:ea typeface="华文楷体" pitchFamily="2" charset="-122"/>
              </a:rPr>
              <a:t>    10     1     1    30</a:t>
            </a:r>
            <a:endParaRPr lang="pt-BR" altLang="en-US" sz="1900" b="1" dirty="0">
              <a:latin typeface="Times New Roman" panose="02020603050405020304" pitchFamily="18" charset="0"/>
              <a:ea typeface="华文楷体" pitchFamily="2" charset="-122"/>
            </a:endParaRPr>
          </a:p>
          <a:p>
            <a:pPr lvl="2" algn="just" eaLnBrk="1" hangingPunct="1">
              <a:lnSpc>
                <a:spcPct val="80000"/>
              </a:lnSpc>
              <a:buFont typeface="Wingdings" panose="05000000000000000000" pitchFamily="2" charset="2"/>
              <a:buNone/>
            </a:pPr>
            <a:endParaRPr lang="pt-BR" altLang="en-US" sz="1900" b="1" dirty="0">
              <a:latin typeface="Times New Roman" panose="02020603050405020304" pitchFamily="18" charset="0"/>
              <a:ea typeface="华文楷体" pitchFamily="2" charset="-122"/>
            </a:endParaRPr>
          </a:p>
          <a:p>
            <a:pPr lvl="1" algn="just" eaLnBrk="1" hangingPunct="1">
              <a:lnSpc>
                <a:spcPct val="80000"/>
              </a:lnSpc>
              <a:spcBef>
                <a:spcPct val="50000"/>
              </a:spcBef>
              <a:buFont typeface="Wingdings" panose="05000000000000000000" pitchFamily="2" charset="2"/>
              <a:buChar char="%"/>
            </a:pPr>
            <a:r>
              <a:rPr lang="zh-CN" altLang="en-US" sz="2200" b="1" dirty="0">
                <a:latin typeface="Times New Roman" panose="02020603050405020304" pitchFamily="18" charset="0"/>
                <a:ea typeface="华文楷体" pitchFamily="2" charset="-122"/>
              </a:rPr>
              <a:t>二维数组可以</a:t>
            </a:r>
            <a:r>
              <a:rPr lang="zh-CN" altLang="en-US" sz="2200" b="1" dirty="0">
                <a:solidFill>
                  <a:srgbClr val="0000FF"/>
                </a:solidFill>
                <a:latin typeface="Times New Roman" panose="02020603050405020304" pitchFamily="18" charset="0"/>
                <a:ea typeface="华文楷体" pitchFamily="2" charset="-122"/>
              </a:rPr>
              <a:t>“单下标”</a:t>
            </a:r>
            <a:r>
              <a:rPr lang="zh-CN" altLang="en-US" sz="2200" b="1" dirty="0">
                <a:latin typeface="Times New Roman" panose="02020603050405020304" pitchFamily="18" charset="0"/>
                <a:ea typeface="华文楷体" pitchFamily="2" charset="-122"/>
              </a:rPr>
              <a:t>方式或</a:t>
            </a:r>
            <a:r>
              <a:rPr lang="zh-CN" altLang="en-US" sz="2200" b="1" dirty="0">
                <a:solidFill>
                  <a:srgbClr val="0000FF"/>
                </a:solidFill>
                <a:latin typeface="Times New Roman" panose="02020603050405020304" pitchFamily="18" charset="0"/>
                <a:ea typeface="华文楷体" pitchFamily="2" charset="-122"/>
              </a:rPr>
              <a:t>“全下标”</a:t>
            </a:r>
            <a:r>
              <a:rPr lang="zh-CN" altLang="en-US" sz="2200" b="1" dirty="0">
                <a:latin typeface="Times New Roman" panose="02020603050405020304" pitchFamily="18" charset="0"/>
                <a:ea typeface="华文楷体" pitchFamily="2" charset="-122"/>
              </a:rPr>
              <a:t>方式访问、赋值；</a:t>
            </a:r>
            <a:endParaRPr lang="zh-CN" altLang="en-US" sz="22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Char char="%"/>
            </a:pPr>
            <a:r>
              <a:rPr lang="zh-CN" altLang="en-US" sz="2200" b="1" dirty="0">
                <a:solidFill>
                  <a:srgbClr val="0000FF"/>
                </a:solidFill>
                <a:latin typeface="Times New Roman" panose="02020603050405020304" pitchFamily="18" charset="0"/>
                <a:ea typeface="华文楷体" pitchFamily="2" charset="-122"/>
              </a:rPr>
              <a:t>“单下标”方式赋值时，</a:t>
            </a:r>
            <a:r>
              <a:rPr lang="zh-CN" altLang="en-US" sz="2200" b="1" dirty="0">
                <a:latin typeface="Times New Roman" panose="02020603050405020304" pitchFamily="18" charset="0"/>
                <a:ea typeface="华文楷体" pitchFamily="2" charset="-122"/>
              </a:rPr>
              <a:t>等号两边涉及的元素个数必须相等；</a:t>
            </a:r>
            <a:endParaRPr lang="zh-CN" altLang="en-US" sz="2200" b="1" dirty="0">
              <a:latin typeface="Times New Roman" panose="02020603050405020304" pitchFamily="18" charset="0"/>
              <a:ea typeface="华文楷体" pitchFamily="2" charset="-122"/>
            </a:endParaRPr>
          </a:p>
          <a:p>
            <a:pPr lvl="1" algn="just" eaLnBrk="1" hangingPunct="1">
              <a:lnSpc>
                <a:spcPct val="80000"/>
              </a:lnSpc>
              <a:buFont typeface="Wingdings" panose="05000000000000000000" pitchFamily="2" charset="2"/>
              <a:buChar char="%"/>
            </a:pPr>
            <a:r>
              <a:rPr lang="zh-CN" altLang="en-US" sz="2200" b="1" dirty="0">
                <a:solidFill>
                  <a:srgbClr val="0000FF"/>
                </a:solidFill>
                <a:latin typeface="Times New Roman" panose="02020603050405020304" pitchFamily="18" charset="0"/>
                <a:ea typeface="华文楷体" pitchFamily="2" charset="-122"/>
              </a:rPr>
              <a:t>“全下标”方式赋值时，</a:t>
            </a:r>
            <a:r>
              <a:rPr lang="zh-CN" altLang="en-US" sz="2200" b="1" dirty="0">
                <a:latin typeface="Times New Roman" panose="02020603050405020304" pitchFamily="18" charset="0"/>
                <a:ea typeface="华文楷体" pitchFamily="2" charset="-122"/>
              </a:rPr>
              <a:t>等号右边数组的大小必须等于原数组中涉及元素构成的子数组的大小。</a:t>
            </a:r>
            <a:endParaRPr lang="zh-CN" altLang="en-US" sz="22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57">
                                            <p:txEl>
                                              <p:charRg st="0" end="28"/>
                                            </p:txEl>
                                          </p:spTgt>
                                        </p:tgtEl>
                                        <p:attrNameLst>
                                          <p:attrName>style.visibility</p:attrName>
                                        </p:attrNameLst>
                                      </p:cBhvr>
                                      <p:to>
                                        <p:strVal val="visible"/>
                                      </p:to>
                                    </p:set>
                                    <p:animEffect transition="in" filter="blinds(horizontal)">
                                      <p:cBhvr>
                                        <p:cTn id="7" dur="500"/>
                                        <p:tgtEl>
                                          <p:spTgt spid="74757">
                                            <p:txEl>
                                              <p:charRg st="0" end="2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4757">
                                            <p:txEl>
                                              <p:charRg st="28" end="34"/>
                                            </p:txEl>
                                          </p:spTgt>
                                        </p:tgtEl>
                                        <p:attrNameLst>
                                          <p:attrName>style.visibility</p:attrName>
                                        </p:attrNameLst>
                                      </p:cBhvr>
                                      <p:to>
                                        <p:strVal val="visible"/>
                                      </p:to>
                                    </p:set>
                                    <p:animEffect transition="in" filter="blinds(horizontal)">
                                      <p:cBhvr>
                                        <p:cTn id="12" dur="500"/>
                                        <p:tgtEl>
                                          <p:spTgt spid="74757">
                                            <p:txEl>
                                              <p:charRg st="28" end="3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4757">
                                            <p:txEl>
                                              <p:charRg st="34" end="59"/>
                                            </p:txEl>
                                          </p:spTgt>
                                        </p:tgtEl>
                                        <p:attrNameLst>
                                          <p:attrName>style.visibility</p:attrName>
                                        </p:attrNameLst>
                                      </p:cBhvr>
                                      <p:to>
                                        <p:strVal val="visible"/>
                                      </p:to>
                                    </p:set>
                                    <p:animEffect transition="in" filter="blinds(horizontal)">
                                      <p:cBhvr>
                                        <p:cTn id="15" dur="500"/>
                                        <p:tgtEl>
                                          <p:spTgt spid="74757">
                                            <p:txEl>
                                              <p:charRg st="34" end="59"/>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4757">
                                            <p:txEl>
                                              <p:charRg st="59" end="84"/>
                                            </p:txEl>
                                          </p:spTgt>
                                        </p:tgtEl>
                                        <p:attrNameLst>
                                          <p:attrName>style.visibility</p:attrName>
                                        </p:attrNameLst>
                                      </p:cBhvr>
                                      <p:to>
                                        <p:strVal val="visible"/>
                                      </p:to>
                                    </p:set>
                                    <p:animEffect transition="in" filter="blinds(horizontal)">
                                      <p:cBhvr>
                                        <p:cTn id="18" dur="500"/>
                                        <p:tgtEl>
                                          <p:spTgt spid="74757">
                                            <p:txEl>
                                              <p:charRg st="59" end="8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4757">
                                            <p:txEl>
                                              <p:charRg st="84" end="120"/>
                                            </p:txEl>
                                          </p:spTgt>
                                        </p:tgtEl>
                                        <p:attrNameLst>
                                          <p:attrName>style.visibility</p:attrName>
                                        </p:attrNameLst>
                                      </p:cBhvr>
                                      <p:to>
                                        <p:strVal val="visible"/>
                                      </p:to>
                                    </p:set>
                                    <p:animEffect transition="in" filter="blinds(horizontal)">
                                      <p:cBhvr>
                                        <p:cTn id="23" dur="500"/>
                                        <p:tgtEl>
                                          <p:spTgt spid="74757">
                                            <p:txEl>
                                              <p:charRg st="84" end="12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4757">
                                            <p:txEl>
                                              <p:charRg st="120" end="126"/>
                                            </p:txEl>
                                          </p:spTgt>
                                        </p:tgtEl>
                                        <p:attrNameLst>
                                          <p:attrName>style.visibility</p:attrName>
                                        </p:attrNameLst>
                                      </p:cBhvr>
                                      <p:to>
                                        <p:strVal val="visible"/>
                                      </p:to>
                                    </p:set>
                                    <p:animEffect transition="in" filter="blinds(horizontal)">
                                      <p:cBhvr>
                                        <p:cTn id="28" dur="500"/>
                                        <p:tgtEl>
                                          <p:spTgt spid="74757">
                                            <p:txEl>
                                              <p:charRg st="120" end="126"/>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4757">
                                            <p:txEl>
                                              <p:charRg st="126" end="151"/>
                                            </p:txEl>
                                          </p:spTgt>
                                        </p:tgtEl>
                                        <p:attrNameLst>
                                          <p:attrName>style.visibility</p:attrName>
                                        </p:attrNameLst>
                                      </p:cBhvr>
                                      <p:to>
                                        <p:strVal val="visible"/>
                                      </p:to>
                                    </p:set>
                                    <p:animEffect transition="in" filter="blinds(horizontal)">
                                      <p:cBhvr>
                                        <p:cTn id="31" dur="500"/>
                                        <p:tgtEl>
                                          <p:spTgt spid="74757">
                                            <p:txEl>
                                              <p:charRg st="126" end="15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74757">
                                            <p:txEl>
                                              <p:charRg st="151" end="176"/>
                                            </p:txEl>
                                          </p:spTgt>
                                        </p:tgtEl>
                                        <p:attrNameLst>
                                          <p:attrName>style.visibility</p:attrName>
                                        </p:attrNameLst>
                                      </p:cBhvr>
                                      <p:to>
                                        <p:strVal val="visible"/>
                                      </p:to>
                                    </p:set>
                                    <p:animEffect transition="in" filter="blinds(horizontal)">
                                      <p:cBhvr>
                                        <p:cTn id="34" dur="500"/>
                                        <p:tgtEl>
                                          <p:spTgt spid="74757">
                                            <p:txEl>
                                              <p:charRg st="151" end="17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74757">
                                            <p:txEl>
                                              <p:charRg st="177" end="205"/>
                                            </p:txEl>
                                          </p:spTgt>
                                        </p:tgtEl>
                                        <p:attrNameLst>
                                          <p:attrName>style.visibility</p:attrName>
                                        </p:attrNameLst>
                                      </p:cBhvr>
                                      <p:to>
                                        <p:strVal val="visible"/>
                                      </p:to>
                                    </p:set>
                                    <p:animEffect transition="in" filter="blinds(horizontal)">
                                      <p:cBhvr>
                                        <p:cTn id="39" dur="500"/>
                                        <p:tgtEl>
                                          <p:spTgt spid="74757">
                                            <p:txEl>
                                              <p:charRg st="177" end="20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74757">
                                            <p:txEl>
                                              <p:charRg st="205" end="233"/>
                                            </p:txEl>
                                          </p:spTgt>
                                        </p:tgtEl>
                                        <p:attrNameLst>
                                          <p:attrName>style.visibility</p:attrName>
                                        </p:attrNameLst>
                                      </p:cBhvr>
                                      <p:to>
                                        <p:strVal val="visible"/>
                                      </p:to>
                                    </p:set>
                                    <p:animEffect transition="in" filter="blinds(horizontal)">
                                      <p:cBhvr>
                                        <p:cTn id="44" dur="500"/>
                                        <p:tgtEl>
                                          <p:spTgt spid="74757">
                                            <p:txEl>
                                              <p:charRg st="205" end="23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74757">
                                            <p:txEl>
                                              <p:charRg st="233" end="276"/>
                                            </p:txEl>
                                          </p:spTgt>
                                        </p:tgtEl>
                                        <p:attrNameLst>
                                          <p:attrName>style.visibility</p:attrName>
                                        </p:attrNameLst>
                                      </p:cBhvr>
                                      <p:to>
                                        <p:strVal val="visible"/>
                                      </p:to>
                                    </p:set>
                                    <p:animEffect transition="in" filter="blinds(horizontal)">
                                      <p:cBhvr>
                                        <p:cTn id="49" dur="500"/>
                                        <p:tgtEl>
                                          <p:spTgt spid="74757">
                                            <p:txEl>
                                              <p:charRg st="233" end="27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a:spLocks noGrp="1"/>
          </p:cNvSpPr>
          <p:nvPr>
            <p:ph type="title" idx="4294967295"/>
          </p:nvPr>
        </p:nvSpPr>
        <p:spPr>
          <a:xfrm>
            <a:off x="1187450" y="333375"/>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4.4 数组元素的标识与寻访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7577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7578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73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75781" name="Rectangle 3"/>
          <p:cNvSpPr>
            <a:spLocks noGrp="1"/>
          </p:cNvSpPr>
          <p:nvPr>
            <p:ph sz="quarter" idx="1"/>
          </p:nvPr>
        </p:nvSpPr>
        <p:spPr>
          <a:xfrm>
            <a:off x="1182688" y="1341438"/>
            <a:ext cx="324485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en-US" altLang="zh-CN" sz="2400" b="1" dirty="0">
                <a:latin typeface="Times New Roman" panose="02020603050405020304" pitchFamily="18" charset="0"/>
              </a:rPr>
              <a:t>&gt;&gt;a_2(:,end)</a:t>
            </a:r>
            <a:endParaRPr lang="en-US" altLang="zh-CN" sz="2400" b="1" dirty="0">
              <a:latin typeface="Times New Roman" panose="02020603050405020304" pitchFamily="18" charset="0"/>
            </a:endParaRPr>
          </a:p>
          <a:p>
            <a:pPr lvl="2" algn="just" eaLnBrk="1" hangingPunct="1">
              <a:buFont typeface="Wingdings" panose="05000000000000000000" pitchFamily="2" charset="2"/>
              <a:buNone/>
            </a:pPr>
            <a:r>
              <a:rPr lang="en-US" altLang="zh-CN" sz="2000" b="1" dirty="0">
                <a:latin typeface="Times New Roman" panose="02020603050405020304" pitchFamily="18" charset="0"/>
              </a:rPr>
              <a:t>ans =</a:t>
            </a:r>
            <a:endParaRPr lang="en-US" altLang="zh-CN" sz="2000" b="1" dirty="0">
              <a:latin typeface="Times New Roman" panose="02020603050405020304" pitchFamily="18" charset="0"/>
            </a:endParaRPr>
          </a:p>
          <a:p>
            <a:pPr lvl="2" algn="just" eaLnBrk="1" hangingPunct="1">
              <a:spcBef>
                <a:spcPct val="0"/>
              </a:spcBef>
              <a:buFont typeface="Wingdings" panose="05000000000000000000" pitchFamily="2" charset="2"/>
              <a:buNone/>
            </a:pPr>
            <a:r>
              <a:rPr lang="en-US" altLang="zh-CN" sz="2000" b="1" dirty="0">
                <a:latin typeface="Times New Roman" panose="02020603050405020304" pitchFamily="18" charset="0"/>
              </a:rPr>
              <a:t>     7</a:t>
            </a:r>
            <a:endParaRPr lang="en-US" altLang="zh-CN" sz="2000" b="1" dirty="0">
              <a:latin typeface="Times New Roman" panose="02020603050405020304" pitchFamily="18" charset="0"/>
            </a:endParaRPr>
          </a:p>
          <a:p>
            <a:pPr lvl="2" algn="just" eaLnBrk="1" hangingPunct="1">
              <a:spcBef>
                <a:spcPct val="0"/>
              </a:spcBef>
              <a:buFont typeface="Wingdings" panose="05000000000000000000" pitchFamily="2" charset="2"/>
              <a:buNone/>
            </a:pPr>
            <a:r>
              <a:rPr lang="en-US" altLang="zh-CN" sz="2000" b="1" dirty="0">
                <a:latin typeface="Times New Roman" panose="02020603050405020304" pitchFamily="18" charset="0"/>
              </a:rPr>
              <a:t>    30</a:t>
            </a:r>
            <a:endParaRPr lang="en-US" altLang="zh-CN" sz="20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&gt;&gt;a_2(:,end-1)</a:t>
            </a:r>
            <a:endParaRPr lang="en-US" altLang="zh-CN" sz="2400" b="1" dirty="0">
              <a:latin typeface="Times New Roman" panose="02020603050405020304" pitchFamily="18" charset="0"/>
            </a:endParaRPr>
          </a:p>
          <a:p>
            <a:pPr lvl="2" algn="just" eaLnBrk="1" hangingPunct="1">
              <a:spcBef>
                <a:spcPct val="0"/>
              </a:spcBef>
              <a:buFont typeface="Wingdings" panose="05000000000000000000" pitchFamily="2" charset="2"/>
              <a:buNone/>
            </a:pPr>
            <a:r>
              <a:rPr lang="en-US" altLang="zh-CN" sz="2000" b="1" dirty="0">
                <a:latin typeface="Times New Roman" panose="02020603050405020304" pitchFamily="18" charset="0"/>
              </a:rPr>
              <a:t>ans =</a:t>
            </a:r>
            <a:endParaRPr lang="en-US" altLang="zh-CN" sz="2000" b="1" dirty="0">
              <a:latin typeface="Times New Roman" panose="02020603050405020304" pitchFamily="18" charset="0"/>
            </a:endParaRPr>
          </a:p>
          <a:p>
            <a:pPr lvl="2" algn="just" eaLnBrk="1" hangingPunct="1">
              <a:spcBef>
                <a:spcPct val="0"/>
              </a:spcBef>
              <a:buFont typeface="Wingdings" panose="05000000000000000000" pitchFamily="2" charset="2"/>
              <a:buNone/>
            </a:pPr>
            <a:r>
              <a:rPr lang="en-US" altLang="zh-CN" sz="2000" b="1" dirty="0">
                <a:latin typeface="Times New Roman" panose="02020603050405020304" pitchFamily="18" charset="0"/>
              </a:rPr>
              <a:t>     1</a:t>
            </a:r>
            <a:endParaRPr lang="en-US" altLang="zh-CN" sz="2000" b="1" dirty="0">
              <a:latin typeface="Times New Roman" panose="02020603050405020304" pitchFamily="18" charset="0"/>
            </a:endParaRPr>
          </a:p>
          <a:p>
            <a:pPr lvl="2" algn="just" eaLnBrk="1" hangingPunct="1">
              <a:spcBef>
                <a:spcPct val="0"/>
              </a:spcBef>
              <a:buFont typeface="Wingdings" panose="05000000000000000000" pitchFamily="2" charset="2"/>
              <a:buNone/>
            </a:pPr>
            <a:r>
              <a:rPr lang="en-US" altLang="zh-CN" sz="2000" b="1" dirty="0">
                <a:latin typeface="Times New Roman" panose="02020603050405020304" pitchFamily="18" charset="0"/>
              </a:rPr>
              <a:t>     1</a:t>
            </a:r>
            <a:endParaRPr lang="en-US" altLang="zh-CN" sz="2000" b="1" dirty="0">
              <a:latin typeface="Times New Roman" panose="02020603050405020304" pitchFamily="18"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&gt;&gt;a_2(:, end:-1:3)</a:t>
            </a:r>
            <a:endParaRPr lang="en-US" altLang="zh-CN" sz="2400" b="1" dirty="0">
              <a:latin typeface="Times New Roman" panose="02020603050405020304" pitchFamily="18" charset="0"/>
            </a:endParaRPr>
          </a:p>
          <a:p>
            <a:pPr lvl="2" algn="just" eaLnBrk="1" hangingPunct="1">
              <a:buFont typeface="Wingdings" panose="05000000000000000000" pitchFamily="2" charset="2"/>
              <a:buNone/>
            </a:pPr>
            <a:r>
              <a:rPr lang="fr-FR" altLang="en-US" sz="2000" b="1" dirty="0">
                <a:latin typeface="Times New Roman" panose="02020603050405020304" pitchFamily="18" charset="0"/>
              </a:rPr>
              <a:t>ans =</a:t>
            </a:r>
            <a:endParaRPr lang="fr-FR" altLang="en-US" sz="2000" b="1" dirty="0">
              <a:latin typeface="Times New Roman" panose="02020603050405020304" pitchFamily="18" charset="0"/>
            </a:endParaRPr>
          </a:p>
          <a:p>
            <a:pPr lvl="2" algn="just" eaLnBrk="1" hangingPunct="1">
              <a:buFont typeface="Wingdings" panose="05000000000000000000" pitchFamily="2" charset="2"/>
              <a:buNone/>
            </a:pPr>
            <a:r>
              <a:rPr lang="fr-FR" altLang="en-US" sz="2000" b="1" dirty="0">
                <a:latin typeface="Times New Roman" panose="02020603050405020304" pitchFamily="18" charset="0"/>
              </a:rPr>
              <a:t>     7     1</a:t>
            </a:r>
            <a:endParaRPr lang="fr-FR" altLang="en-US" sz="2000" b="1" dirty="0">
              <a:latin typeface="Times New Roman" panose="02020603050405020304" pitchFamily="18" charset="0"/>
            </a:endParaRPr>
          </a:p>
          <a:p>
            <a:pPr lvl="2" algn="just" eaLnBrk="1" hangingPunct="1">
              <a:buFont typeface="Wingdings" panose="05000000000000000000" pitchFamily="2" charset="2"/>
              <a:buNone/>
            </a:pPr>
            <a:r>
              <a:rPr lang="fr-FR" altLang="en-US" sz="2000" b="1" dirty="0">
                <a:latin typeface="Times New Roman" panose="02020603050405020304" pitchFamily="18" charset="0"/>
              </a:rPr>
              <a:t>    30     1</a:t>
            </a:r>
            <a:endParaRPr lang="en-US" altLang="zh-CN" sz="2000" b="1" dirty="0">
              <a:latin typeface="Times New Roman" panose="02020603050405020304" pitchFamily="18" charset="0"/>
            </a:endParaRPr>
          </a:p>
        </p:txBody>
      </p:sp>
      <p:sp>
        <p:nvSpPr>
          <p:cNvPr id="75782" name="Rectangle 4"/>
          <p:cNvSpPr/>
          <p:nvPr/>
        </p:nvSpPr>
        <p:spPr>
          <a:xfrm>
            <a:off x="4464050" y="1268413"/>
            <a:ext cx="4103688" cy="4791075"/>
          </a:xfrm>
          <a:prstGeom prst="rect">
            <a:avLst/>
          </a:prstGeom>
          <a:noFill/>
          <a:ln w="9525">
            <a:noFill/>
          </a:ln>
        </p:spPr>
        <p:txBody>
          <a:bodyPr/>
          <a:p>
            <a:pPr marL="990600" lvl="1" indent="-533400" algn="just" eaLnBrk="1" hangingPunct="1">
              <a:lnSpc>
                <a:spcPct val="90000"/>
              </a:lnSpc>
              <a:spcBef>
                <a:spcPct val="20000"/>
              </a:spcBef>
              <a:buClr>
                <a:srgbClr val="0000FF"/>
              </a:buClr>
              <a:buFont typeface="Wingdings" panose="05000000000000000000" pitchFamily="2" charset="2"/>
            </a:pPr>
            <a:r>
              <a:rPr lang="en-US" altLang="zh-CN" sz="2400" b="1" dirty="0">
                <a:latin typeface="Times New Roman" panose="02020603050405020304" pitchFamily="18" charset="0"/>
              </a:rPr>
              <a:t>&gt;&gt;a_2(end,:)</a:t>
            </a:r>
            <a:endParaRPr lang="en-US" altLang="zh-CN" sz="2400" b="1" dirty="0">
              <a:latin typeface="Times New Roman" panose="02020603050405020304" pitchFamily="18" charset="0"/>
            </a:endParaRPr>
          </a:p>
          <a:p>
            <a:pPr marL="1371600" lvl="2" indent="-457200" algn="just" eaLnBrk="1" hangingPunct="1">
              <a:spcBef>
                <a:spcPct val="20000"/>
              </a:spcBef>
              <a:buClr>
                <a:schemeClr val="folHlink"/>
              </a:buClr>
              <a:buFont typeface="Wingdings" panose="05000000000000000000" pitchFamily="2" charset="2"/>
            </a:pPr>
            <a:r>
              <a:rPr lang="fr-FR" altLang="en-US" sz="2000" b="1" dirty="0">
                <a:latin typeface="Times New Roman" panose="02020603050405020304" pitchFamily="18" charset="0"/>
              </a:rPr>
              <a:t>ans =</a:t>
            </a:r>
            <a:endParaRPr lang="fr-FR" altLang="en-US" sz="2000" b="1" dirty="0">
              <a:latin typeface="Times New Roman" panose="02020603050405020304" pitchFamily="18" charset="0"/>
            </a:endParaRPr>
          </a:p>
          <a:p>
            <a:pPr marL="1371600" lvl="2" indent="-457200" algn="just" eaLnBrk="1" hangingPunct="1">
              <a:spcBef>
                <a:spcPct val="20000"/>
              </a:spcBef>
              <a:buClr>
                <a:schemeClr val="folHlink"/>
              </a:buClr>
              <a:buFont typeface="Wingdings" panose="05000000000000000000" pitchFamily="2" charset="2"/>
            </a:pPr>
            <a:r>
              <a:rPr lang="fr-FR" altLang="en-US" sz="2000" b="1" dirty="0">
                <a:latin typeface="Times New Roman" panose="02020603050405020304" pitchFamily="18" charset="0"/>
              </a:rPr>
              <a:t>    10     1     1    30</a:t>
            </a:r>
            <a:endParaRPr lang="fr-FR" altLang="en-US" b="1" dirty="0">
              <a:latin typeface="Times New Roman" panose="02020603050405020304" pitchFamily="18" charset="0"/>
            </a:endParaRPr>
          </a:p>
          <a:p>
            <a:pPr marL="990600" lvl="1" indent="-533400" algn="just" eaLnBrk="1" hangingPunct="1">
              <a:lnSpc>
                <a:spcPct val="90000"/>
              </a:lnSpc>
              <a:spcBef>
                <a:spcPct val="20000"/>
              </a:spcBef>
              <a:buClr>
                <a:srgbClr val="0000FF"/>
              </a:buClr>
              <a:buFont typeface="Wingdings" panose="05000000000000000000" pitchFamily="2" charset="2"/>
            </a:pPr>
            <a:r>
              <a:rPr lang="en-US" altLang="zh-CN" sz="2400" b="1" dirty="0">
                <a:latin typeface="Times New Roman" panose="02020603050405020304" pitchFamily="18" charset="0"/>
              </a:rPr>
              <a:t>&gt;&gt;a_2(end,[2:4])</a:t>
            </a:r>
            <a:endParaRPr lang="en-US" altLang="zh-CN" sz="2400" b="1" dirty="0">
              <a:latin typeface="Times New Roman" panose="02020603050405020304" pitchFamily="18" charset="0"/>
            </a:endParaRPr>
          </a:p>
          <a:p>
            <a:pPr marL="1371600" lvl="2" indent="-457200" algn="just" eaLnBrk="1" hangingPunct="1">
              <a:spcBef>
                <a:spcPct val="20000"/>
              </a:spcBef>
              <a:buClr>
                <a:schemeClr val="folHlink"/>
              </a:buClr>
              <a:buFont typeface="Wingdings" panose="05000000000000000000" pitchFamily="2" charset="2"/>
            </a:pPr>
            <a:r>
              <a:rPr lang="en-US" altLang="zh-CN" sz="2000" b="1" dirty="0">
                <a:latin typeface="Times New Roman" panose="02020603050405020304" pitchFamily="18" charset="0"/>
              </a:rPr>
              <a:t>ans =</a:t>
            </a:r>
            <a:endParaRPr lang="en-US" altLang="zh-CN" sz="2000" b="1" dirty="0">
              <a:latin typeface="Times New Roman" panose="02020603050405020304" pitchFamily="18" charset="0"/>
            </a:endParaRPr>
          </a:p>
          <a:p>
            <a:pPr marL="1371600" lvl="2" indent="-457200" algn="just" eaLnBrk="1" hangingPunct="1">
              <a:spcBef>
                <a:spcPct val="20000"/>
              </a:spcBef>
              <a:buClr>
                <a:schemeClr val="folHlink"/>
              </a:buClr>
              <a:buFont typeface="Wingdings" panose="05000000000000000000" pitchFamily="2" charset="2"/>
            </a:pPr>
            <a:r>
              <a:rPr lang="en-US" altLang="zh-CN" sz="2000" b="1" dirty="0">
                <a:latin typeface="Times New Roman" panose="02020603050405020304" pitchFamily="18" charset="0"/>
              </a:rPr>
              <a:t>     1     1    30</a:t>
            </a:r>
            <a:endParaRPr lang="en-US" altLang="zh-CN" sz="2000" b="1" dirty="0">
              <a:latin typeface="Times New Roman" panose="02020603050405020304" pitchFamily="18" charset="0"/>
            </a:endParaRPr>
          </a:p>
          <a:p>
            <a:pPr marL="990600" lvl="1" indent="-533400" algn="just" eaLnBrk="1" hangingPunct="1">
              <a:spcBef>
                <a:spcPct val="20000"/>
              </a:spcBef>
              <a:buClr>
                <a:srgbClr val="0000FF"/>
              </a:buClr>
              <a:buFont typeface="Wingdings" panose="05000000000000000000" pitchFamily="2" charset="2"/>
            </a:pPr>
            <a:r>
              <a:rPr lang="en-US" altLang="zh-CN" sz="2400" b="1" dirty="0">
                <a:latin typeface="Times New Roman" panose="02020603050405020304" pitchFamily="18" charset="0"/>
              </a:rPr>
              <a:t>&gt;&gt;a_2 ([4 6])=6:7</a:t>
            </a:r>
            <a:endParaRPr lang="en-US" altLang="zh-CN" sz="2400" b="1" dirty="0">
              <a:latin typeface="Times New Roman" panose="02020603050405020304" pitchFamily="18" charset="0"/>
            </a:endParaRPr>
          </a:p>
          <a:p>
            <a:pPr marL="1371600" lvl="2" indent="-457200" algn="just" eaLnBrk="1" hangingPunct="1">
              <a:spcBef>
                <a:spcPct val="20000"/>
              </a:spcBef>
              <a:buClr>
                <a:schemeClr val="folHlink"/>
              </a:buClr>
              <a:buFont typeface="Wingdings" panose="05000000000000000000" pitchFamily="2" charset="2"/>
            </a:pPr>
            <a:r>
              <a:rPr lang="pt-BR" altLang="en-US" sz="2000" b="1" dirty="0">
                <a:latin typeface="Times New Roman" panose="02020603050405020304" pitchFamily="18" charset="0"/>
              </a:rPr>
              <a:t>a_2 =</a:t>
            </a:r>
            <a:endParaRPr lang="pt-BR" altLang="en-US" sz="2000" b="1" dirty="0">
              <a:latin typeface="Times New Roman" panose="02020603050405020304" pitchFamily="18" charset="0"/>
            </a:endParaRPr>
          </a:p>
          <a:p>
            <a:pPr marL="1371600" lvl="2" indent="-457200" algn="just" eaLnBrk="1" hangingPunct="1">
              <a:spcBef>
                <a:spcPct val="20000"/>
              </a:spcBef>
              <a:buClr>
                <a:schemeClr val="folHlink"/>
              </a:buClr>
              <a:buFont typeface="Wingdings" panose="05000000000000000000" pitchFamily="2" charset="2"/>
            </a:pPr>
            <a:r>
              <a:rPr lang="pt-BR" altLang="en-US" sz="2000" b="1" dirty="0">
                <a:latin typeface="Times New Roman" panose="02020603050405020304" pitchFamily="18" charset="0"/>
              </a:rPr>
              <a:t>     1     1     1     7</a:t>
            </a:r>
            <a:endParaRPr lang="pt-BR" altLang="en-US" sz="2000" b="1" dirty="0">
              <a:latin typeface="Times New Roman" panose="02020603050405020304" pitchFamily="18" charset="0"/>
            </a:endParaRPr>
          </a:p>
          <a:p>
            <a:pPr marL="1371600" lvl="2" indent="-457200" algn="just" eaLnBrk="1" hangingPunct="1">
              <a:spcBef>
                <a:spcPct val="20000"/>
              </a:spcBef>
              <a:buClr>
                <a:schemeClr val="folHlink"/>
              </a:buClr>
              <a:buFont typeface="Wingdings" panose="05000000000000000000" pitchFamily="2" charset="2"/>
            </a:pPr>
            <a:r>
              <a:rPr lang="pt-BR" altLang="en-US" sz="2000" b="1" dirty="0">
                <a:latin typeface="Times New Roman" panose="02020603050405020304" pitchFamily="18" charset="0"/>
              </a:rPr>
              <a:t>    10     6     7    30</a:t>
            </a:r>
            <a:endParaRPr lang="pt-BR" altLang="en-US" b="1" dirty="0">
              <a:latin typeface="Times New Roman" panose="02020603050405020304" pitchFamily="18" charset="0"/>
            </a:endParaRPr>
          </a:p>
          <a:p>
            <a:pPr marL="990600" lvl="1" indent="-533400" algn="just" eaLnBrk="1" hangingPunct="1">
              <a:spcBef>
                <a:spcPct val="20000"/>
              </a:spcBef>
              <a:buClr>
                <a:srgbClr val="0000FF"/>
              </a:buClr>
              <a:buFont typeface="Wingdings" panose="05000000000000000000" pitchFamily="2" charset="2"/>
            </a:pPr>
            <a:r>
              <a:rPr lang="en-US" altLang="zh-CN" sz="2400" b="1" dirty="0">
                <a:latin typeface="Times New Roman" panose="02020603050405020304" pitchFamily="18" charset="0"/>
              </a:rPr>
              <a:t>&gt;&gt;a_2(end,[2:end-1])</a:t>
            </a:r>
            <a:endParaRPr lang="en-US" altLang="zh-CN" sz="2400" b="1" dirty="0">
              <a:latin typeface="Times New Roman" panose="02020603050405020304" pitchFamily="18" charset="0"/>
            </a:endParaRPr>
          </a:p>
          <a:p>
            <a:pPr marL="990600" lvl="1" indent="-533400" algn="just" eaLnBrk="1" hangingPunct="1">
              <a:spcBef>
                <a:spcPct val="20000"/>
              </a:spcBef>
              <a:buClr>
                <a:srgbClr val="0000FF"/>
              </a:buClr>
              <a:buFont typeface="Wingdings" panose="05000000000000000000" pitchFamily="2" charset="2"/>
            </a:pPr>
            <a:r>
              <a:rPr lang="en-US" altLang="zh-CN" sz="2800" b="1" dirty="0">
                <a:solidFill>
                  <a:srgbClr val="0000FF"/>
                </a:solidFill>
                <a:latin typeface="Times New Roman" panose="02020603050405020304" pitchFamily="18" charset="0"/>
              </a:rPr>
              <a:t> </a:t>
            </a:r>
            <a:r>
              <a:rPr lang="en-US" altLang="zh-CN" sz="2400" b="1" dirty="0">
                <a:solidFill>
                  <a:srgbClr val="0000FF"/>
                </a:solidFill>
                <a:latin typeface="Times New Roman" panose="02020603050405020304" pitchFamily="18" charset="0"/>
              </a:rPr>
              <a:t>What is the result?</a:t>
            </a:r>
            <a:endParaRPr lang="en-US" altLang="zh-CN" sz="2400" b="1" dirty="0">
              <a:solidFill>
                <a:srgbClr val="0000FF"/>
              </a:solidFill>
              <a:latin typeface="Times New Roman" panose="02020603050405020304" pitchFamily="18" charset="0"/>
            </a:endParaRPr>
          </a:p>
        </p:txBody>
      </p:sp>
      <p:sp>
        <p:nvSpPr>
          <p:cNvPr id="75783" name="Line 5"/>
          <p:cNvSpPr/>
          <p:nvPr/>
        </p:nvSpPr>
        <p:spPr>
          <a:xfrm>
            <a:off x="4716463" y="1233488"/>
            <a:ext cx="0" cy="5003800"/>
          </a:xfrm>
          <a:prstGeom prst="line">
            <a:avLst/>
          </a:prstGeom>
          <a:ln w="38100" cap="flat" cmpd="dbl">
            <a:solidFill>
              <a:schemeClr val="tx1"/>
            </a:solidFill>
            <a:prstDash val="lgDashDotDot"/>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781">
                                            <p:txEl>
                                              <p:charRg st="0" end="13"/>
                                            </p:txEl>
                                          </p:spTgt>
                                        </p:tgtEl>
                                        <p:attrNameLst>
                                          <p:attrName>style.visibility</p:attrName>
                                        </p:attrNameLst>
                                      </p:cBhvr>
                                      <p:to>
                                        <p:strVal val="visible"/>
                                      </p:to>
                                    </p:set>
                                    <p:animEffect transition="in" filter="blinds(horizontal)">
                                      <p:cBhvr>
                                        <p:cTn id="7" dur="500"/>
                                        <p:tgtEl>
                                          <p:spTgt spid="75781">
                                            <p:txEl>
                                              <p:charRg st="0"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5781">
                                            <p:txEl>
                                              <p:charRg st="13" end="19"/>
                                            </p:txEl>
                                          </p:spTgt>
                                        </p:tgtEl>
                                        <p:attrNameLst>
                                          <p:attrName>style.visibility</p:attrName>
                                        </p:attrNameLst>
                                      </p:cBhvr>
                                      <p:to>
                                        <p:strVal val="visible"/>
                                      </p:to>
                                    </p:set>
                                    <p:animEffect transition="in" filter="blinds(horizontal)">
                                      <p:cBhvr>
                                        <p:cTn id="12" dur="500"/>
                                        <p:tgtEl>
                                          <p:spTgt spid="75781">
                                            <p:txEl>
                                              <p:charRg st="13" end="19"/>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5781">
                                            <p:txEl>
                                              <p:charRg st="19" end="26"/>
                                            </p:txEl>
                                          </p:spTgt>
                                        </p:tgtEl>
                                        <p:attrNameLst>
                                          <p:attrName>style.visibility</p:attrName>
                                        </p:attrNameLst>
                                      </p:cBhvr>
                                      <p:to>
                                        <p:strVal val="visible"/>
                                      </p:to>
                                    </p:set>
                                    <p:animEffect transition="in" filter="blinds(horizontal)">
                                      <p:cBhvr>
                                        <p:cTn id="15" dur="500"/>
                                        <p:tgtEl>
                                          <p:spTgt spid="75781">
                                            <p:txEl>
                                              <p:charRg st="19" end="2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5781">
                                            <p:txEl>
                                              <p:charRg st="26" end="33"/>
                                            </p:txEl>
                                          </p:spTgt>
                                        </p:tgtEl>
                                        <p:attrNameLst>
                                          <p:attrName>style.visibility</p:attrName>
                                        </p:attrNameLst>
                                      </p:cBhvr>
                                      <p:to>
                                        <p:strVal val="visible"/>
                                      </p:to>
                                    </p:set>
                                    <p:animEffect transition="in" filter="blinds(horizontal)">
                                      <p:cBhvr>
                                        <p:cTn id="18" dur="500"/>
                                        <p:tgtEl>
                                          <p:spTgt spid="75781">
                                            <p:txEl>
                                              <p:charRg st="26" end="3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5781">
                                            <p:txEl>
                                              <p:charRg st="33" end="48"/>
                                            </p:txEl>
                                          </p:spTgt>
                                        </p:tgtEl>
                                        <p:attrNameLst>
                                          <p:attrName>style.visibility</p:attrName>
                                        </p:attrNameLst>
                                      </p:cBhvr>
                                      <p:to>
                                        <p:strVal val="visible"/>
                                      </p:to>
                                    </p:set>
                                    <p:animEffect transition="in" filter="blinds(horizontal)">
                                      <p:cBhvr>
                                        <p:cTn id="23" dur="500"/>
                                        <p:tgtEl>
                                          <p:spTgt spid="75781">
                                            <p:txEl>
                                              <p:charRg st="33" end="4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5781">
                                            <p:txEl>
                                              <p:charRg st="48" end="54"/>
                                            </p:txEl>
                                          </p:spTgt>
                                        </p:tgtEl>
                                        <p:attrNameLst>
                                          <p:attrName>style.visibility</p:attrName>
                                        </p:attrNameLst>
                                      </p:cBhvr>
                                      <p:to>
                                        <p:strVal val="visible"/>
                                      </p:to>
                                    </p:set>
                                    <p:animEffect transition="in" filter="blinds(horizontal)">
                                      <p:cBhvr>
                                        <p:cTn id="28" dur="500"/>
                                        <p:tgtEl>
                                          <p:spTgt spid="75781">
                                            <p:txEl>
                                              <p:charRg st="48" end="5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5781">
                                            <p:txEl>
                                              <p:charRg st="54" end="61"/>
                                            </p:txEl>
                                          </p:spTgt>
                                        </p:tgtEl>
                                        <p:attrNameLst>
                                          <p:attrName>style.visibility</p:attrName>
                                        </p:attrNameLst>
                                      </p:cBhvr>
                                      <p:to>
                                        <p:strVal val="visible"/>
                                      </p:to>
                                    </p:set>
                                    <p:animEffect transition="in" filter="blinds(horizontal)">
                                      <p:cBhvr>
                                        <p:cTn id="31" dur="500"/>
                                        <p:tgtEl>
                                          <p:spTgt spid="75781">
                                            <p:txEl>
                                              <p:charRg st="54" end="6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75781">
                                            <p:txEl>
                                              <p:charRg st="61" end="68"/>
                                            </p:txEl>
                                          </p:spTgt>
                                        </p:tgtEl>
                                        <p:attrNameLst>
                                          <p:attrName>style.visibility</p:attrName>
                                        </p:attrNameLst>
                                      </p:cBhvr>
                                      <p:to>
                                        <p:strVal val="visible"/>
                                      </p:to>
                                    </p:set>
                                    <p:animEffect transition="in" filter="blinds(horizontal)">
                                      <p:cBhvr>
                                        <p:cTn id="34" dur="500"/>
                                        <p:tgtEl>
                                          <p:spTgt spid="75781">
                                            <p:txEl>
                                              <p:charRg st="61" end="6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75781">
                                            <p:txEl>
                                              <p:charRg st="68" end="87"/>
                                            </p:txEl>
                                          </p:spTgt>
                                        </p:tgtEl>
                                        <p:attrNameLst>
                                          <p:attrName>style.visibility</p:attrName>
                                        </p:attrNameLst>
                                      </p:cBhvr>
                                      <p:to>
                                        <p:strVal val="visible"/>
                                      </p:to>
                                    </p:set>
                                    <p:animEffect transition="in" filter="blinds(horizontal)">
                                      <p:cBhvr>
                                        <p:cTn id="39" dur="500"/>
                                        <p:tgtEl>
                                          <p:spTgt spid="75781">
                                            <p:txEl>
                                              <p:charRg st="68" end="8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75781">
                                            <p:txEl>
                                              <p:charRg st="87" end="93"/>
                                            </p:txEl>
                                          </p:spTgt>
                                        </p:tgtEl>
                                        <p:attrNameLst>
                                          <p:attrName>style.visibility</p:attrName>
                                        </p:attrNameLst>
                                      </p:cBhvr>
                                      <p:to>
                                        <p:strVal val="visible"/>
                                      </p:to>
                                    </p:set>
                                    <p:animEffect transition="in" filter="blinds(horizontal)">
                                      <p:cBhvr>
                                        <p:cTn id="44" dur="500"/>
                                        <p:tgtEl>
                                          <p:spTgt spid="75781">
                                            <p:txEl>
                                              <p:charRg st="87" end="93"/>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75781">
                                            <p:txEl>
                                              <p:charRg st="93" end="106"/>
                                            </p:txEl>
                                          </p:spTgt>
                                        </p:tgtEl>
                                        <p:attrNameLst>
                                          <p:attrName>style.visibility</p:attrName>
                                        </p:attrNameLst>
                                      </p:cBhvr>
                                      <p:to>
                                        <p:strVal val="visible"/>
                                      </p:to>
                                    </p:set>
                                    <p:animEffect transition="in" filter="blinds(horizontal)">
                                      <p:cBhvr>
                                        <p:cTn id="47" dur="500"/>
                                        <p:tgtEl>
                                          <p:spTgt spid="75781">
                                            <p:txEl>
                                              <p:charRg st="93" end="106"/>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75781">
                                            <p:txEl>
                                              <p:charRg st="106" end="119"/>
                                            </p:txEl>
                                          </p:spTgt>
                                        </p:tgtEl>
                                        <p:attrNameLst>
                                          <p:attrName>style.visibility</p:attrName>
                                        </p:attrNameLst>
                                      </p:cBhvr>
                                      <p:to>
                                        <p:strVal val="visible"/>
                                      </p:to>
                                    </p:set>
                                    <p:animEffect transition="in" filter="blinds(horizontal)">
                                      <p:cBhvr>
                                        <p:cTn id="50" dur="500"/>
                                        <p:tgtEl>
                                          <p:spTgt spid="75781">
                                            <p:txEl>
                                              <p:charRg st="106" end="11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75782">
                                            <p:txEl>
                                              <p:charRg st="0" end="13"/>
                                            </p:txEl>
                                          </p:spTgt>
                                        </p:tgtEl>
                                        <p:attrNameLst>
                                          <p:attrName>style.visibility</p:attrName>
                                        </p:attrNameLst>
                                      </p:cBhvr>
                                      <p:to>
                                        <p:strVal val="visible"/>
                                      </p:to>
                                    </p:set>
                                    <p:animEffect transition="in" filter="blinds(horizontal)">
                                      <p:cBhvr>
                                        <p:cTn id="55" dur="500"/>
                                        <p:tgtEl>
                                          <p:spTgt spid="75782">
                                            <p:txEl>
                                              <p:charRg st="0" end="1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75782">
                                            <p:txEl>
                                              <p:charRg st="13" end="19"/>
                                            </p:txEl>
                                          </p:spTgt>
                                        </p:tgtEl>
                                        <p:attrNameLst>
                                          <p:attrName>style.visibility</p:attrName>
                                        </p:attrNameLst>
                                      </p:cBhvr>
                                      <p:to>
                                        <p:strVal val="visible"/>
                                      </p:to>
                                    </p:set>
                                    <p:animEffect transition="in" filter="blinds(horizontal)">
                                      <p:cBhvr>
                                        <p:cTn id="60" dur="500"/>
                                        <p:tgtEl>
                                          <p:spTgt spid="75782">
                                            <p:txEl>
                                              <p:charRg st="13" end="19"/>
                                            </p:txEl>
                                          </p:spTgt>
                                        </p:tgtEl>
                                      </p:cBhvr>
                                    </p:animEffect>
                                  </p:childTnLst>
                                </p:cTn>
                              </p:par>
                              <p:par>
                                <p:cTn id="61" presetID="3" presetClass="entr" presetSubtype="10" fill="hold" nodeType="withEffect">
                                  <p:stCondLst>
                                    <p:cond delay="0"/>
                                  </p:stCondLst>
                                  <p:childTnLst>
                                    <p:set>
                                      <p:cBhvr>
                                        <p:cTn id="62" dur="1" fill="hold">
                                          <p:stCondLst>
                                            <p:cond delay="0"/>
                                          </p:stCondLst>
                                        </p:cTn>
                                        <p:tgtEl>
                                          <p:spTgt spid="75782">
                                            <p:txEl>
                                              <p:charRg st="19" end="44"/>
                                            </p:txEl>
                                          </p:spTgt>
                                        </p:tgtEl>
                                        <p:attrNameLst>
                                          <p:attrName>style.visibility</p:attrName>
                                        </p:attrNameLst>
                                      </p:cBhvr>
                                      <p:to>
                                        <p:strVal val="visible"/>
                                      </p:to>
                                    </p:set>
                                    <p:animEffect transition="in" filter="blinds(horizontal)">
                                      <p:cBhvr>
                                        <p:cTn id="63" dur="500"/>
                                        <p:tgtEl>
                                          <p:spTgt spid="75782">
                                            <p:txEl>
                                              <p:charRg st="19" end="4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75782">
                                            <p:txEl>
                                              <p:charRg st="44" end="61"/>
                                            </p:txEl>
                                          </p:spTgt>
                                        </p:tgtEl>
                                        <p:attrNameLst>
                                          <p:attrName>style.visibility</p:attrName>
                                        </p:attrNameLst>
                                      </p:cBhvr>
                                      <p:to>
                                        <p:strVal val="visible"/>
                                      </p:to>
                                    </p:set>
                                    <p:animEffect transition="in" filter="blinds(horizontal)">
                                      <p:cBhvr>
                                        <p:cTn id="68" dur="500"/>
                                        <p:tgtEl>
                                          <p:spTgt spid="75782">
                                            <p:txEl>
                                              <p:charRg st="44" end="6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75782">
                                            <p:txEl>
                                              <p:charRg st="61" end="67"/>
                                            </p:txEl>
                                          </p:spTgt>
                                        </p:tgtEl>
                                        <p:attrNameLst>
                                          <p:attrName>style.visibility</p:attrName>
                                        </p:attrNameLst>
                                      </p:cBhvr>
                                      <p:to>
                                        <p:strVal val="visible"/>
                                      </p:to>
                                    </p:set>
                                    <p:animEffect transition="in" filter="blinds(horizontal)">
                                      <p:cBhvr>
                                        <p:cTn id="73" dur="500"/>
                                        <p:tgtEl>
                                          <p:spTgt spid="75782">
                                            <p:txEl>
                                              <p:charRg st="61" end="67"/>
                                            </p:txEl>
                                          </p:spTgt>
                                        </p:tgtEl>
                                      </p:cBhvr>
                                    </p:animEffect>
                                  </p:childTnLst>
                                </p:cTn>
                              </p:par>
                              <p:par>
                                <p:cTn id="74" presetID="3" presetClass="entr" presetSubtype="10" fill="hold" nodeType="withEffect">
                                  <p:stCondLst>
                                    <p:cond delay="0"/>
                                  </p:stCondLst>
                                  <p:childTnLst>
                                    <p:set>
                                      <p:cBhvr>
                                        <p:cTn id="75" dur="1" fill="hold">
                                          <p:stCondLst>
                                            <p:cond delay="0"/>
                                          </p:stCondLst>
                                        </p:cTn>
                                        <p:tgtEl>
                                          <p:spTgt spid="75782">
                                            <p:txEl>
                                              <p:charRg st="67" end="86"/>
                                            </p:txEl>
                                          </p:spTgt>
                                        </p:tgtEl>
                                        <p:attrNameLst>
                                          <p:attrName>style.visibility</p:attrName>
                                        </p:attrNameLst>
                                      </p:cBhvr>
                                      <p:to>
                                        <p:strVal val="visible"/>
                                      </p:to>
                                    </p:set>
                                    <p:animEffect transition="in" filter="blinds(horizontal)">
                                      <p:cBhvr>
                                        <p:cTn id="76" dur="500"/>
                                        <p:tgtEl>
                                          <p:spTgt spid="75782">
                                            <p:txEl>
                                              <p:charRg st="67" end="8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75782">
                                            <p:txEl>
                                              <p:charRg st="86" end="104"/>
                                            </p:txEl>
                                          </p:spTgt>
                                        </p:tgtEl>
                                        <p:attrNameLst>
                                          <p:attrName>style.visibility</p:attrName>
                                        </p:attrNameLst>
                                      </p:cBhvr>
                                      <p:to>
                                        <p:strVal val="visible"/>
                                      </p:to>
                                    </p:set>
                                    <p:animEffect transition="in" filter="blinds(horizontal)">
                                      <p:cBhvr>
                                        <p:cTn id="81" dur="500"/>
                                        <p:tgtEl>
                                          <p:spTgt spid="75782">
                                            <p:txEl>
                                              <p:charRg st="86" end="10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75782">
                                            <p:txEl>
                                              <p:charRg st="104" end="110"/>
                                            </p:txEl>
                                          </p:spTgt>
                                        </p:tgtEl>
                                        <p:attrNameLst>
                                          <p:attrName>style.visibility</p:attrName>
                                        </p:attrNameLst>
                                      </p:cBhvr>
                                      <p:to>
                                        <p:strVal val="visible"/>
                                      </p:to>
                                    </p:set>
                                    <p:animEffect transition="in" filter="blinds(horizontal)">
                                      <p:cBhvr>
                                        <p:cTn id="86" dur="500"/>
                                        <p:tgtEl>
                                          <p:spTgt spid="75782">
                                            <p:txEl>
                                              <p:charRg st="104" end="110"/>
                                            </p:txEl>
                                          </p:spTgt>
                                        </p:tgtEl>
                                      </p:cBhvr>
                                    </p:animEffect>
                                  </p:childTnLst>
                                </p:cTn>
                              </p:par>
                              <p:par>
                                <p:cTn id="87" presetID="3" presetClass="entr" presetSubtype="10" fill="hold" nodeType="withEffect">
                                  <p:stCondLst>
                                    <p:cond delay="0"/>
                                  </p:stCondLst>
                                  <p:childTnLst>
                                    <p:set>
                                      <p:cBhvr>
                                        <p:cTn id="88" dur="1" fill="hold">
                                          <p:stCondLst>
                                            <p:cond delay="0"/>
                                          </p:stCondLst>
                                        </p:cTn>
                                        <p:tgtEl>
                                          <p:spTgt spid="75782">
                                            <p:txEl>
                                              <p:charRg st="110" end="135"/>
                                            </p:txEl>
                                          </p:spTgt>
                                        </p:tgtEl>
                                        <p:attrNameLst>
                                          <p:attrName>style.visibility</p:attrName>
                                        </p:attrNameLst>
                                      </p:cBhvr>
                                      <p:to>
                                        <p:strVal val="visible"/>
                                      </p:to>
                                    </p:set>
                                    <p:animEffect transition="in" filter="blinds(horizontal)">
                                      <p:cBhvr>
                                        <p:cTn id="89" dur="500"/>
                                        <p:tgtEl>
                                          <p:spTgt spid="75782">
                                            <p:txEl>
                                              <p:charRg st="110" end="135"/>
                                            </p:txEl>
                                          </p:spTgt>
                                        </p:tgtEl>
                                      </p:cBhvr>
                                    </p:animEffect>
                                  </p:childTnLst>
                                </p:cTn>
                              </p:par>
                              <p:par>
                                <p:cTn id="90" presetID="3" presetClass="entr" presetSubtype="10" fill="hold" nodeType="withEffect">
                                  <p:stCondLst>
                                    <p:cond delay="0"/>
                                  </p:stCondLst>
                                  <p:childTnLst>
                                    <p:set>
                                      <p:cBhvr>
                                        <p:cTn id="91" dur="1" fill="hold">
                                          <p:stCondLst>
                                            <p:cond delay="0"/>
                                          </p:stCondLst>
                                        </p:cTn>
                                        <p:tgtEl>
                                          <p:spTgt spid="75782">
                                            <p:txEl>
                                              <p:charRg st="135" end="160"/>
                                            </p:txEl>
                                          </p:spTgt>
                                        </p:tgtEl>
                                        <p:attrNameLst>
                                          <p:attrName>style.visibility</p:attrName>
                                        </p:attrNameLst>
                                      </p:cBhvr>
                                      <p:to>
                                        <p:strVal val="visible"/>
                                      </p:to>
                                    </p:set>
                                    <p:animEffect transition="in" filter="blinds(horizontal)">
                                      <p:cBhvr>
                                        <p:cTn id="92" dur="500"/>
                                        <p:tgtEl>
                                          <p:spTgt spid="75782">
                                            <p:txEl>
                                              <p:charRg st="135" end="16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75782">
                                            <p:txEl>
                                              <p:charRg st="160" end="181"/>
                                            </p:txEl>
                                          </p:spTgt>
                                        </p:tgtEl>
                                        <p:attrNameLst>
                                          <p:attrName>style.visibility</p:attrName>
                                        </p:attrNameLst>
                                      </p:cBhvr>
                                      <p:to>
                                        <p:strVal val="visible"/>
                                      </p:to>
                                    </p:set>
                                    <p:animEffect transition="in" filter="blinds(horizontal)">
                                      <p:cBhvr>
                                        <p:cTn id="97" dur="500"/>
                                        <p:tgtEl>
                                          <p:spTgt spid="75782">
                                            <p:txEl>
                                              <p:charRg st="160" end="18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75782">
                                            <p:txEl>
                                              <p:charRg st="181" end="202"/>
                                            </p:txEl>
                                          </p:spTgt>
                                        </p:tgtEl>
                                        <p:attrNameLst>
                                          <p:attrName>style.visibility</p:attrName>
                                        </p:attrNameLst>
                                      </p:cBhvr>
                                      <p:to>
                                        <p:strVal val="visible"/>
                                      </p:to>
                                    </p:set>
                                    <p:animEffect transition="in" filter="blinds(horizontal)">
                                      <p:cBhvr>
                                        <p:cTn id="102" dur="500"/>
                                        <p:tgtEl>
                                          <p:spTgt spid="75782">
                                            <p:txEl>
                                              <p:charRg st="181" end="20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a:spLocks noGrp="1"/>
          </p:cNvSpPr>
          <p:nvPr>
            <p:ph type="title" idx="4294967295"/>
          </p:nvPr>
        </p:nvSpPr>
        <p:spPr>
          <a:xfrm>
            <a:off x="1187450" y="296863"/>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4.4 数组元素的标识与寻访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7680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7680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74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7680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rPr>
              <a:t>【</a:t>
            </a:r>
            <a:r>
              <a:rPr lang="zh-CN" altLang="en-US" sz="2600" b="1" dirty="0">
                <a:solidFill>
                  <a:srgbClr val="0000FF"/>
                </a:solidFill>
                <a:latin typeface="Times New Roman" panose="02020603050405020304" pitchFamily="18" charset="0"/>
                <a:ea typeface="华文楷体" pitchFamily="2" charset="-122"/>
              </a:rPr>
              <a:t>例</a:t>
            </a:r>
            <a:r>
              <a:rPr lang="en-US" altLang="zh-CN" sz="2600" b="1" dirty="0">
                <a:solidFill>
                  <a:srgbClr val="0000FF"/>
                </a:solidFill>
                <a:latin typeface="Times New Roman" panose="02020603050405020304" pitchFamily="18" charset="0"/>
                <a:ea typeface="华文楷体" pitchFamily="2" charset="-122"/>
              </a:rPr>
              <a:t>4.4-4】 size</a:t>
            </a:r>
            <a:r>
              <a:rPr lang="zh-CN" altLang="en-US" sz="2600" b="1" dirty="0">
                <a:solidFill>
                  <a:srgbClr val="0000FF"/>
                </a:solidFill>
                <a:latin typeface="Times New Roman" panose="02020603050405020304" pitchFamily="18" charset="0"/>
                <a:ea typeface="华文楷体" pitchFamily="2" charset="-122"/>
              </a:rPr>
              <a:t>、</a:t>
            </a:r>
            <a:r>
              <a:rPr lang="en-US" altLang="zh-CN" sz="2600" b="1" dirty="0">
                <a:solidFill>
                  <a:srgbClr val="0000FF"/>
                </a:solidFill>
                <a:latin typeface="Times New Roman" panose="02020603050405020304" pitchFamily="18" charset="0"/>
                <a:ea typeface="华文楷体" pitchFamily="2" charset="-122"/>
              </a:rPr>
              <a:t>length</a:t>
            </a:r>
            <a:r>
              <a:rPr lang="zh-CN" altLang="en-US" sz="2600" b="1" dirty="0">
                <a:solidFill>
                  <a:srgbClr val="0000FF"/>
                </a:solidFill>
                <a:latin typeface="Times New Roman" panose="02020603050405020304" pitchFamily="18" charset="0"/>
                <a:ea typeface="华文楷体" pitchFamily="2" charset="-122"/>
              </a:rPr>
              <a:t>函数</a:t>
            </a:r>
            <a:endParaRPr lang="zh-CN" altLang="en-US" sz="2600" b="1" dirty="0">
              <a:solidFill>
                <a:srgbClr val="0000FF"/>
              </a:solidFill>
              <a:latin typeface="Times New Roman" panose="02020603050405020304" pitchFamily="18" charset="0"/>
              <a:ea typeface="华文楷体" pitchFamily="2" charset="-122"/>
            </a:endParaRPr>
          </a:p>
          <a:p>
            <a:pPr lvl="0" eaLnBrk="1" hangingPunct="1">
              <a:buFont typeface="Wingdings" panose="05000000000000000000" pitchFamily="2" charset="2"/>
              <a:buNone/>
            </a:pPr>
            <a:r>
              <a:rPr lang="en-US" altLang="zh-CN" sz="3000" b="1" dirty="0">
                <a:latin typeface="Times New Roman" panose="02020603050405020304" pitchFamily="18" charset="0"/>
                <a:ea typeface="华文楷体" pitchFamily="2" charset="-122"/>
              </a:rPr>
              <a:t>&gt;&gt;a=ones(4,6)*6</a:t>
            </a:r>
            <a:endParaRPr lang="en-US" altLang="zh-CN" sz="3000" b="1" dirty="0">
              <a:latin typeface="Times New Roman" panose="02020603050405020304" pitchFamily="18" charset="0"/>
              <a:ea typeface="华文楷体" pitchFamily="2" charset="-122"/>
            </a:endParaRPr>
          </a:p>
          <a:p>
            <a:pPr lvl="0" eaLnBrk="1" hangingPunct="1">
              <a:buFont typeface="Wingdings" panose="05000000000000000000" pitchFamily="2" charset="2"/>
              <a:buNone/>
            </a:pPr>
            <a:r>
              <a:rPr lang="en-US" altLang="zh-CN" sz="3000" b="1" dirty="0">
                <a:latin typeface="Times New Roman" panose="02020603050405020304" pitchFamily="18" charset="0"/>
                <a:ea typeface="华文楷体" pitchFamily="2" charset="-122"/>
              </a:rPr>
              <a:t>&gt;&gt;m=size(a)</a:t>
            </a:r>
            <a:endParaRPr lang="en-US" altLang="zh-CN" sz="3000" b="1" dirty="0">
              <a:latin typeface="Times New Roman" panose="02020603050405020304" pitchFamily="18" charset="0"/>
              <a:ea typeface="华文楷体" pitchFamily="2" charset="-122"/>
            </a:endParaRPr>
          </a:p>
          <a:p>
            <a:pPr lvl="0" eaLnBrk="1" hangingPunct="1">
              <a:buFont typeface="Wingdings" panose="05000000000000000000" pitchFamily="2" charset="2"/>
              <a:buNone/>
            </a:pPr>
            <a:r>
              <a:rPr lang="en-US" altLang="zh-CN" sz="3000" b="1" dirty="0">
                <a:latin typeface="Times New Roman" panose="02020603050405020304" pitchFamily="18" charset="0"/>
                <a:ea typeface="华文楷体" pitchFamily="2" charset="-122"/>
              </a:rPr>
              <a:t>&gt;&gt;len=length(a)</a:t>
            </a:r>
            <a:endParaRPr lang="en-US" altLang="zh-CN" sz="3000" b="1" dirty="0">
              <a:latin typeface="Times New Roman" panose="02020603050405020304" pitchFamily="18" charset="0"/>
              <a:ea typeface="华文楷体" pitchFamily="2" charset="-122"/>
            </a:endParaRPr>
          </a:p>
          <a:p>
            <a:pPr lvl="0" eaLnBrk="1" hangingPunct="1">
              <a:buFont typeface="Wingdings" panose="05000000000000000000" pitchFamily="2" charset="2"/>
              <a:buNone/>
            </a:pPr>
            <a:r>
              <a:rPr lang="en-US" altLang="zh-CN" sz="3000" b="1" dirty="0">
                <a:latin typeface="Times New Roman" panose="02020603050405020304" pitchFamily="18" charset="0"/>
                <a:ea typeface="华文楷体" pitchFamily="2" charset="-122"/>
              </a:rPr>
              <a:t>&gt;&gt;b=1:5;</a:t>
            </a:r>
            <a:endParaRPr lang="en-US" altLang="zh-CN" sz="3000" b="1" dirty="0">
              <a:latin typeface="Times New Roman" panose="02020603050405020304" pitchFamily="18" charset="0"/>
              <a:ea typeface="华文楷体" pitchFamily="2" charset="-122"/>
            </a:endParaRPr>
          </a:p>
          <a:p>
            <a:pPr lvl="0" eaLnBrk="1" hangingPunct="1">
              <a:buFont typeface="Wingdings" panose="05000000000000000000" pitchFamily="2" charset="2"/>
              <a:buNone/>
            </a:pPr>
            <a:r>
              <a:rPr lang="en-US" altLang="zh-CN" sz="3000" b="1" dirty="0">
                <a:latin typeface="Times New Roman" panose="02020603050405020304" pitchFamily="18" charset="0"/>
                <a:ea typeface="华文楷体" pitchFamily="2" charset="-122"/>
              </a:rPr>
              <a:t>&gt;&gt;length(b)</a:t>
            </a:r>
            <a:endParaRPr lang="en-US" altLang="zh-CN" sz="3000" b="1" dirty="0">
              <a:latin typeface="Times New Roman" panose="02020603050405020304" pitchFamily="18" charset="0"/>
              <a:ea typeface="华文楷体" pitchFamily="2" charset="-122"/>
            </a:endParaRPr>
          </a:p>
          <a:p>
            <a:pPr lvl="0" eaLnBrk="1" hangingPunct="1">
              <a:buFont typeface="Wingdings" panose="05000000000000000000" pitchFamily="2" charset="2"/>
              <a:buNone/>
            </a:pPr>
            <a:r>
              <a:rPr lang="en-US" altLang="zh-CN" sz="3000" b="1" dirty="0">
                <a:latin typeface="Times New Roman" panose="02020603050405020304" pitchFamily="18" charset="0"/>
                <a:ea typeface="华文楷体" pitchFamily="2" charset="-122"/>
              </a:rPr>
              <a:t>&gt;&gt;c=b’</a:t>
            </a:r>
            <a:endParaRPr lang="en-US" altLang="zh-CN" sz="3000" b="1" dirty="0">
              <a:latin typeface="Times New Roman" panose="02020603050405020304" pitchFamily="18" charset="0"/>
              <a:ea typeface="华文楷体" pitchFamily="2" charset="-122"/>
            </a:endParaRPr>
          </a:p>
          <a:p>
            <a:pPr lvl="0" eaLnBrk="1" hangingPunct="1">
              <a:buFont typeface="Wingdings" panose="05000000000000000000" pitchFamily="2" charset="2"/>
              <a:buNone/>
            </a:pPr>
            <a:r>
              <a:rPr lang="en-US" altLang="zh-CN" sz="3000" b="1" dirty="0">
                <a:latin typeface="Times New Roman" panose="02020603050405020304" pitchFamily="18" charset="0"/>
                <a:ea typeface="华文楷体" pitchFamily="2" charset="-122"/>
              </a:rPr>
              <a:t>&gt;&gt;length(c)</a:t>
            </a:r>
            <a:endParaRPr lang="en-US" altLang="zh-CN" sz="3000" b="1" dirty="0">
              <a:latin typeface="Times New Roman" panose="02020603050405020304" pitchFamily="18" charset="0"/>
              <a:ea typeface="华文楷体" pitchFamily="2" charset="-122"/>
            </a:endParaRPr>
          </a:p>
        </p:txBody>
      </p:sp>
      <p:sp>
        <p:nvSpPr>
          <p:cNvPr id="76806" name="Text Box 4"/>
          <p:cNvSpPr txBox="1"/>
          <p:nvPr/>
        </p:nvSpPr>
        <p:spPr>
          <a:xfrm>
            <a:off x="4284663" y="2636838"/>
            <a:ext cx="4572000" cy="1754187"/>
          </a:xfrm>
          <a:prstGeom prst="rect">
            <a:avLst/>
          </a:prstGeom>
          <a:noFill/>
          <a:ln w="9525">
            <a:noFill/>
          </a:ln>
        </p:spPr>
        <p:txBody>
          <a:bodyPr>
            <a:spAutoFit/>
          </a:bodyPr>
          <a:p>
            <a:pPr algn="just" eaLnBrk="1" hangingPunct="1">
              <a:spcBef>
                <a:spcPct val="50000"/>
              </a:spcBef>
              <a:buClr>
                <a:schemeClr val="hlink"/>
              </a:buClr>
              <a:buFont typeface="Wingdings" panose="05000000000000000000" pitchFamily="2" charset="2"/>
              <a:buChar char="Ø"/>
            </a:pPr>
            <a:r>
              <a:rPr lang="en-US" altLang="zh-CN" dirty="0">
                <a:latin typeface="Tahoma" panose="020B0604030504040204" pitchFamily="34" charset="0"/>
              </a:rPr>
              <a:t>  </a:t>
            </a:r>
            <a:r>
              <a:rPr lang="en-US" altLang="zh-CN" sz="2400" b="1" dirty="0">
                <a:solidFill>
                  <a:srgbClr val="0000FF"/>
                </a:solidFill>
                <a:latin typeface="Times New Roman" panose="02020603050405020304" pitchFamily="18" charset="0"/>
                <a:ea typeface="华文楷体" pitchFamily="2" charset="-122"/>
              </a:rPr>
              <a:t>size</a:t>
            </a:r>
            <a:r>
              <a:rPr lang="zh-CN" altLang="en-US" sz="2400" b="1" dirty="0">
                <a:solidFill>
                  <a:srgbClr val="0000FF"/>
                </a:solidFill>
                <a:latin typeface="Times New Roman" panose="02020603050405020304" pitchFamily="18" charset="0"/>
                <a:ea typeface="华文楷体" pitchFamily="2" charset="-122"/>
              </a:rPr>
              <a:t>函数返回变量的大小，即变量数组的行列数</a:t>
            </a:r>
            <a:endParaRPr lang="zh-CN" altLang="en-US" sz="2400" b="1" dirty="0">
              <a:solidFill>
                <a:srgbClr val="0000FF"/>
              </a:solidFill>
              <a:latin typeface="Times New Roman" panose="02020603050405020304" pitchFamily="18" charset="0"/>
              <a:ea typeface="华文楷体" pitchFamily="2" charset="-122"/>
            </a:endParaRPr>
          </a:p>
          <a:p>
            <a:pPr algn="just" eaLnBrk="1" hangingPunct="1">
              <a:spcBef>
                <a:spcPct val="50000"/>
              </a:spcBef>
              <a:buClr>
                <a:schemeClr val="hlink"/>
              </a:buClr>
              <a:buFont typeface="Wingdings" panose="05000000000000000000" pitchFamily="2" charset="2"/>
              <a:buChar char="Ø"/>
            </a:pPr>
            <a:r>
              <a:rPr lang="zh-CN" altLang="en-US" sz="2400" b="1" dirty="0">
                <a:solidFill>
                  <a:srgbClr val="0000FF"/>
                </a:solidFill>
                <a:latin typeface="Times New Roman" panose="02020603050405020304" pitchFamily="18" charset="0"/>
                <a:ea typeface="华文楷体" pitchFamily="2" charset="-122"/>
              </a:rPr>
              <a:t>  </a:t>
            </a:r>
            <a:r>
              <a:rPr lang="en-US" altLang="zh-CN" sz="2400" b="1" dirty="0">
                <a:solidFill>
                  <a:srgbClr val="0000FF"/>
                </a:solidFill>
                <a:latin typeface="Times New Roman" panose="02020603050405020304" pitchFamily="18" charset="0"/>
                <a:ea typeface="华文楷体" pitchFamily="2" charset="-122"/>
              </a:rPr>
              <a:t>length</a:t>
            </a:r>
            <a:r>
              <a:rPr lang="zh-CN" altLang="en-US" sz="2400" b="1" dirty="0">
                <a:solidFill>
                  <a:srgbClr val="0000FF"/>
                </a:solidFill>
                <a:latin typeface="Times New Roman" panose="02020603050405020304" pitchFamily="18" charset="0"/>
                <a:ea typeface="华文楷体" pitchFamily="2" charset="-122"/>
              </a:rPr>
              <a:t>函数返回变量数组的最大维数</a:t>
            </a:r>
            <a:endParaRPr lang="zh-CN" altLang="en-US" sz="2400" b="1" dirty="0">
              <a:solidFill>
                <a:srgbClr val="0000FF"/>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805">
                                            <p:txEl>
                                              <p:charRg st="0" end="23"/>
                                            </p:txEl>
                                          </p:spTgt>
                                        </p:tgtEl>
                                        <p:attrNameLst>
                                          <p:attrName>style.visibility</p:attrName>
                                        </p:attrNameLst>
                                      </p:cBhvr>
                                      <p:to>
                                        <p:strVal val="visible"/>
                                      </p:to>
                                    </p:set>
                                    <p:animEffect transition="in" filter="blinds(horizontal)">
                                      <p:cBhvr>
                                        <p:cTn id="7" dur="500"/>
                                        <p:tgtEl>
                                          <p:spTgt spid="76805">
                                            <p:txEl>
                                              <p:charRg st="0" end="2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6805">
                                            <p:txEl>
                                              <p:charRg st="23" end="39"/>
                                            </p:txEl>
                                          </p:spTgt>
                                        </p:tgtEl>
                                        <p:attrNameLst>
                                          <p:attrName>style.visibility</p:attrName>
                                        </p:attrNameLst>
                                      </p:cBhvr>
                                      <p:to>
                                        <p:strVal val="visible"/>
                                      </p:to>
                                    </p:set>
                                    <p:animEffect transition="in" filter="wipe(up)">
                                      <p:cBhvr>
                                        <p:cTn id="12" dur="1000"/>
                                        <p:tgtEl>
                                          <p:spTgt spid="76805">
                                            <p:txEl>
                                              <p:charRg st="23" end="39"/>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76805">
                                            <p:txEl>
                                              <p:charRg st="39" end="51"/>
                                            </p:txEl>
                                          </p:spTgt>
                                        </p:tgtEl>
                                        <p:attrNameLst>
                                          <p:attrName>style.visibility</p:attrName>
                                        </p:attrNameLst>
                                      </p:cBhvr>
                                      <p:to>
                                        <p:strVal val="visible"/>
                                      </p:to>
                                    </p:set>
                                    <p:animEffect transition="in" filter="wipe(up)">
                                      <p:cBhvr>
                                        <p:cTn id="15" dur="1000"/>
                                        <p:tgtEl>
                                          <p:spTgt spid="76805">
                                            <p:txEl>
                                              <p:charRg st="39" end="51"/>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76805">
                                            <p:txEl>
                                              <p:charRg st="51" end="67"/>
                                            </p:txEl>
                                          </p:spTgt>
                                        </p:tgtEl>
                                        <p:attrNameLst>
                                          <p:attrName>style.visibility</p:attrName>
                                        </p:attrNameLst>
                                      </p:cBhvr>
                                      <p:to>
                                        <p:strVal val="visible"/>
                                      </p:to>
                                    </p:set>
                                    <p:animEffect transition="in" filter="wipe(up)">
                                      <p:cBhvr>
                                        <p:cTn id="18" dur="1000"/>
                                        <p:tgtEl>
                                          <p:spTgt spid="76805">
                                            <p:txEl>
                                              <p:charRg st="51" end="67"/>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76805">
                                            <p:txEl>
                                              <p:charRg st="67" end="76"/>
                                            </p:txEl>
                                          </p:spTgt>
                                        </p:tgtEl>
                                        <p:attrNameLst>
                                          <p:attrName>style.visibility</p:attrName>
                                        </p:attrNameLst>
                                      </p:cBhvr>
                                      <p:to>
                                        <p:strVal val="visible"/>
                                      </p:to>
                                    </p:set>
                                    <p:animEffect transition="in" filter="wipe(up)">
                                      <p:cBhvr>
                                        <p:cTn id="21" dur="1000"/>
                                        <p:tgtEl>
                                          <p:spTgt spid="76805">
                                            <p:txEl>
                                              <p:charRg st="67" end="76"/>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76805">
                                            <p:txEl>
                                              <p:charRg st="76" end="88"/>
                                            </p:txEl>
                                          </p:spTgt>
                                        </p:tgtEl>
                                        <p:attrNameLst>
                                          <p:attrName>style.visibility</p:attrName>
                                        </p:attrNameLst>
                                      </p:cBhvr>
                                      <p:to>
                                        <p:strVal val="visible"/>
                                      </p:to>
                                    </p:set>
                                    <p:animEffect transition="in" filter="wipe(up)">
                                      <p:cBhvr>
                                        <p:cTn id="24" dur="1000"/>
                                        <p:tgtEl>
                                          <p:spTgt spid="76805">
                                            <p:txEl>
                                              <p:charRg st="76" end="88"/>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76805">
                                            <p:txEl>
                                              <p:charRg st="88" end="95"/>
                                            </p:txEl>
                                          </p:spTgt>
                                        </p:tgtEl>
                                        <p:attrNameLst>
                                          <p:attrName>style.visibility</p:attrName>
                                        </p:attrNameLst>
                                      </p:cBhvr>
                                      <p:to>
                                        <p:strVal val="visible"/>
                                      </p:to>
                                    </p:set>
                                    <p:animEffect transition="in" filter="wipe(up)">
                                      <p:cBhvr>
                                        <p:cTn id="27" dur="1000"/>
                                        <p:tgtEl>
                                          <p:spTgt spid="76805">
                                            <p:txEl>
                                              <p:charRg st="88" end="9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76805">
                                            <p:txEl>
                                              <p:charRg st="95" end="107"/>
                                            </p:txEl>
                                          </p:spTgt>
                                        </p:tgtEl>
                                        <p:attrNameLst>
                                          <p:attrName>style.visibility</p:attrName>
                                        </p:attrNameLst>
                                      </p:cBhvr>
                                      <p:to>
                                        <p:strVal val="visible"/>
                                      </p:to>
                                    </p:set>
                                    <p:animEffect transition="in" filter="wipe(up)">
                                      <p:cBhvr>
                                        <p:cTn id="30" dur="1000"/>
                                        <p:tgtEl>
                                          <p:spTgt spid="76805">
                                            <p:txEl>
                                              <p:charRg st="95" end="10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6806">
                                            <p:txEl>
                                              <p:charRg st="0" end="26"/>
                                            </p:txEl>
                                          </p:spTgt>
                                        </p:tgtEl>
                                        <p:attrNameLst>
                                          <p:attrName>style.visibility</p:attrName>
                                        </p:attrNameLst>
                                      </p:cBhvr>
                                      <p:to>
                                        <p:strVal val="visible"/>
                                      </p:to>
                                    </p:set>
                                    <p:animEffect transition="in" filter="blinds(horizontal)">
                                      <p:cBhvr>
                                        <p:cTn id="35" dur="500"/>
                                        <p:tgtEl>
                                          <p:spTgt spid="76806">
                                            <p:txEl>
                                              <p:charRg st="0" end="2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6806">
                                            <p:txEl>
                                              <p:charRg st="26" end="48"/>
                                            </p:txEl>
                                          </p:spTgt>
                                        </p:tgtEl>
                                        <p:attrNameLst>
                                          <p:attrName>style.visibility</p:attrName>
                                        </p:attrNameLst>
                                      </p:cBhvr>
                                      <p:to>
                                        <p:strVal val="visible"/>
                                      </p:to>
                                    </p:set>
                                    <p:animEffect transition="in" filter="blinds(horizontal)">
                                      <p:cBhvr>
                                        <p:cTn id="40" dur="500"/>
                                        <p:tgtEl>
                                          <p:spTgt spid="76806">
                                            <p:txEl>
                                              <p:charRg st="26" end="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a:spLocks noGrp="1"/>
          </p:cNvSpPr>
          <p:nvPr>
            <p:ph type="title" idx="4294967295"/>
          </p:nvPr>
        </p:nvSpPr>
        <p:spPr>
          <a:xfrm>
            <a:off x="1350963" y="296863"/>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4.4 数组元素的标识与寻访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7782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7782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75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77829" name="Rectangle 3"/>
          <p:cNvSpPr>
            <a:spLocks noGrp="1"/>
          </p:cNvSpPr>
          <p:nvPr>
            <p:ph sz="quarter" idx="1"/>
          </p:nvPr>
        </p:nvSpPr>
        <p:spPr>
          <a:xfrm>
            <a:off x="1182688" y="1341438"/>
            <a:ext cx="7772400" cy="61118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eaLnBrk="1" hangingPunct="1"/>
            <a:r>
              <a:rPr lang="zh-CN" altLang="zh-CN" sz="2600" b="1" dirty="0">
                <a:solidFill>
                  <a:srgbClr val="0000FF"/>
                </a:solidFill>
                <a:latin typeface="Times New Roman" panose="02020603050405020304" pitchFamily="18" charset="0"/>
                <a:ea typeface="华文楷体" pitchFamily="2" charset="-122"/>
                <a:sym typeface="Arial" panose="020B0604020202020204" pitchFamily="34" charset="0"/>
              </a:rPr>
              <a:t>双下标到单下标的转换</a:t>
            </a:r>
            <a:endParaRPr lang="zh-CN"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
        <p:nvSpPr>
          <p:cNvPr id="77830" name="Text Box 4"/>
          <p:cNvSpPr txBox="1"/>
          <p:nvPr/>
        </p:nvSpPr>
        <p:spPr>
          <a:xfrm>
            <a:off x="1008063" y="2312988"/>
            <a:ext cx="7667625" cy="366712"/>
          </a:xfrm>
          <a:prstGeom prst="rect">
            <a:avLst/>
          </a:prstGeom>
          <a:noFill/>
          <a:ln w="9525">
            <a:noFill/>
          </a:ln>
        </p:spPr>
        <p:txBody>
          <a:bodyPr>
            <a:spAutoFit/>
          </a:bodyPr>
          <a:p>
            <a:pPr eaLnBrk="1" hangingPunct="1">
              <a:spcBef>
                <a:spcPct val="50000"/>
              </a:spcBef>
            </a:pPr>
            <a:endParaRPr lang="zh-CN" altLang="en-US" dirty="0">
              <a:latin typeface="Tahoma" panose="020B0604030504040204" pitchFamily="34" charset="0"/>
            </a:endParaRPr>
          </a:p>
        </p:txBody>
      </p:sp>
      <p:sp>
        <p:nvSpPr>
          <p:cNvPr id="77831" name="Rectangle 5"/>
          <p:cNvSpPr/>
          <p:nvPr/>
        </p:nvSpPr>
        <p:spPr>
          <a:xfrm>
            <a:off x="1079500" y="1881188"/>
            <a:ext cx="7772400" cy="4068762"/>
          </a:xfrm>
          <a:prstGeom prst="rect">
            <a:avLst/>
          </a:prstGeom>
          <a:noFill/>
          <a:ln w="9525">
            <a:noFill/>
          </a:ln>
        </p:spPr>
        <p:txBody>
          <a:bodyPr/>
          <a:p>
            <a:pPr marL="609600" indent="-609600" algn="just" eaLnBrk="1" hangingPunct="1">
              <a:lnSpc>
                <a:spcPct val="130000"/>
              </a:lnSpc>
              <a:spcBef>
                <a:spcPct val="20000"/>
              </a:spcBef>
              <a:buClr>
                <a:srgbClr val="4D009A"/>
              </a:buClr>
              <a:buFont typeface="Wingdings" panose="05000000000000000000" pitchFamily="2" charset="2"/>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4.4-5】 sub2ind</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函数</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双下标转换为单下标</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lnSpc>
                <a:spcPct val="130000"/>
              </a:lnSpc>
              <a:spcBef>
                <a:spcPct val="20000"/>
              </a:spcBef>
              <a:buClr>
                <a:srgbClr val="4D009A"/>
              </a:buClr>
              <a:buFont typeface="Wingdings" panose="05000000000000000000" pitchFamily="2" charset="2"/>
            </a:pPr>
            <a:r>
              <a:rPr lang="en-US" altLang="zh-CN" sz="2600" b="1" dirty="0">
                <a:latin typeface="Times New Roman" panose="02020603050405020304" pitchFamily="18" charset="0"/>
                <a:ea typeface="华文楷体" pitchFamily="2" charset="-122"/>
              </a:rPr>
              <a:t>&gt;&gt;</a:t>
            </a:r>
            <a:r>
              <a:rPr lang="pt-BR" altLang="en-US" sz="2600" b="1" dirty="0">
                <a:latin typeface="Times New Roman" panose="02020603050405020304" pitchFamily="18" charset="0"/>
                <a:ea typeface="华文楷体" pitchFamily="2" charset="-122"/>
              </a:rPr>
              <a:t>A = [17 24 1 8; 2 22 7 14; 4 6 13 20];</a:t>
            </a:r>
            <a:endParaRPr lang="pt-BR" altLang="en-US" sz="2600" b="1" dirty="0">
              <a:latin typeface="Times New Roman" panose="02020603050405020304" pitchFamily="18" charset="0"/>
              <a:ea typeface="华文楷体" pitchFamily="2" charset="-122"/>
            </a:endParaRPr>
          </a:p>
          <a:p>
            <a:pPr marL="609600" indent="-609600" algn="just" eaLnBrk="1" hangingPunct="1">
              <a:lnSpc>
                <a:spcPct val="130000"/>
              </a:lnSpc>
              <a:spcBef>
                <a:spcPct val="20000"/>
              </a:spcBef>
              <a:buClr>
                <a:srgbClr val="4D009A"/>
              </a:buClr>
              <a:buFont typeface="Wingdings" panose="05000000000000000000" pitchFamily="2" charset="2"/>
            </a:pPr>
            <a:r>
              <a:rPr lang="en-US" altLang="zh-CN" sz="2600" b="1" dirty="0">
                <a:latin typeface="Times New Roman" panose="02020603050405020304" pitchFamily="18" charset="0"/>
                <a:ea typeface="华文楷体" pitchFamily="2" charset="-122"/>
              </a:rPr>
              <a:t>&gt;&gt;A(:,:,2) = A - 10</a:t>
            </a:r>
            <a:endParaRPr lang="en-US" altLang="zh-CN" sz="2600" b="1" dirty="0">
              <a:latin typeface="Times New Roman" panose="02020603050405020304" pitchFamily="18" charset="0"/>
              <a:ea typeface="华文楷体" pitchFamily="2" charset="-122"/>
            </a:endParaRPr>
          </a:p>
          <a:p>
            <a:pPr marL="609600" indent="-609600" algn="just" eaLnBrk="1" hangingPunct="1">
              <a:lnSpc>
                <a:spcPct val="130000"/>
              </a:lnSpc>
              <a:spcBef>
                <a:spcPct val="20000"/>
              </a:spcBef>
              <a:buClr>
                <a:srgbClr val="4D009A"/>
              </a:buClr>
              <a:buFont typeface="Wingdings" panose="05000000000000000000" pitchFamily="2" charset="2"/>
            </a:pPr>
            <a:r>
              <a:rPr lang="en-US" altLang="zh-CN" sz="2600" b="1" dirty="0">
                <a:latin typeface="Times New Roman" panose="02020603050405020304" pitchFamily="18" charset="0"/>
                <a:ea typeface="华文楷体" pitchFamily="2" charset="-122"/>
              </a:rPr>
              <a:t>&gt;&gt;A(2,1,2)</a:t>
            </a:r>
            <a:endParaRPr lang="en-US" altLang="zh-CN" sz="2600" b="1" dirty="0">
              <a:latin typeface="Times New Roman" panose="02020603050405020304" pitchFamily="18" charset="0"/>
              <a:ea typeface="华文楷体" pitchFamily="2" charset="-122"/>
            </a:endParaRPr>
          </a:p>
          <a:p>
            <a:pPr marL="609600" indent="-609600" algn="just" eaLnBrk="1" hangingPunct="1">
              <a:lnSpc>
                <a:spcPct val="130000"/>
              </a:lnSpc>
              <a:spcBef>
                <a:spcPct val="20000"/>
              </a:spcBef>
              <a:buClr>
                <a:srgbClr val="4D009A"/>
              </a:buClr>
              <a:buFont typeface="Wingdings" panose="05000000000000000000" pitchFamily="2" charset="2"/>
            </a:pPr>
            <a:r>
              <a:rPr lang="en-US" altLang="zh-CN" sz="2600" b="1" dirty="0">
                <a:latin typeface="Times New Roman" panose="02020603050405020304" pitchFamily="18" charset="0"/>
                <a:ea typeface="华文楷体" pitchFamily="2" charset="-122"/>
              </a:rPr>
              <a:t>&gt;&gt;sub2ind(size(A),2,1,2)</a:t>
            </a:r>
            <a:endParaRPr lang="en-US" altLang="zh-CN" sz="2600" b="1" dirty="0">
              <a:latin typeface="Times New Roman" panose="02020603050405020304" pitchFamily="18" charset="0"/>
              <a:ea typeface="华文楷体" pitchFamily="2" charset="-122"/>
            </a:endParaRPr>
          </a:p>
          <a:p>
            <a:pPr marL="609600" indent="-609600" algn="just" eaLnBrk="1" hangingPunct="1">
              <a:lnSpc>
                <a:spcPct val="130000"/>
              </a:lnSpc>
              <a:spcBef>
                <a:spcPct val="20000"/>
              </a:spcBef>
              <a:buClr>
                <a:srgbClr val="4D009A"/>
              </a:buClr>
              <a:buFont typeface="Wingdings" panose="05000000000000000000" pitchFamily="2" charset="2"/>
            </a:pPr>
            <a:r>
              <a:rPr lang="en-US" altLang="zh-CN" sz="2600" b="1" dirty="0">
                <a:latin typeface="Times New Roman" panose="02020603050405020304" pitchFamily="18" charset="0"/>
                <a:ea typeface="华文楷体" pitchFamily="2" charset="-122"/>
              </a:rPr>
              <a:t>&gt;&gt;A(14)</a:t>
            </a:r>
            <a:endParaRPr lang="en-US" altLang="zh-CN" sz="26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831">
                                            <p:txEl>
                                              <p:charRg st="0" end="29"/>
                                            </p:txEl>
                                          </p:spTgt>
                                        </p:tgtEl>
                                        <p:attrNameLst>
                                          <p:attrName>style.visibility</p:attrName>
                                        </p:attrNameLst>
                                      </p:cBhvr>
                                      <p:to>
                                        <p:strVal val="visible"/>
                                      </p:to>
                                    </p:set>
                                    <p:animEffect transition="in" filter="blinds(horizontal)">
                                      <p:cBhvr>
                                        <p:cTn id="7" dur="500"/>
                                        <p:tgtEl>
                                          <p:spTgt spid="77831">
                                            <p:txEl>
                                              <p:charRg st="0" end="2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7831">
                                            <p:txEl>
                                              <p:charRg st="29" end="70"/>
                                            </p:txEl>
                                          </p:spTgt>
                                        </p:tgtEl>
                                        <p:attrNameLst>
                                          <p:attrName>style.visibility</p:attrName>
                                        </p:attrNameLst>
                                      </p:cBhvr>
                                      <p:to>
                                        <p:strVal val="visible"/>
                                      </p:to>
                                    </p:set>
                                    <p:animEffect transition="in" filter="wipe(up)">
                                      <p:cBhvr>
                                        <p:cTn id="12" dur="1000"/>
                                        <p:tgtEl>
                                          <p:spTgt spid="77831">
                                            <p:txEl>
                                              <p:charRg st="29" end="7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7831">
                                            <p:txEl>
                                              <p:charRg st="70" end="90"/>
                                            </p:txEl>
                                          </p:spTgt>
                                        </p:tgtEl>
                                        <p:attrNameLst>
                                          <p:attrName>style.visibility</p:attrName>
                                        </p:attrNameLst>
                                      </p:cBhvr>
                                      <p:to>
                                        <p:strVal val="visible"/>
                                      </p:to>
                                    </p:set>
                                    <p:animEffect transition="in" filter="wipe(up)">
                                      <p:cBhvr>
                                        <p:cTn id="17" dur="1000"/>
                                        <p:tgtEl>
                                          <p:spTgt spid="77831">
                                            <p:txEl>
                                              <p:charRg st="70" end="90"/>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77831">
                                            <p:txEl>
                                              <p:charRg st="90" end="101"/>
                                            </p:txEl>
                                          </p:spTgt>
                                        </p:tgtEl>
                                        <p:attrNameLst>
                                          <p:attrName>style.visibility</p:attrName>
                                        </p:attrNameLst>
                                      </p:cBhvr>
                                      <p:to>
                                        <p:strVal val="visible"/>
                                      </p:to>
                                    </p:set>
                                    <p:animEffect transition="in" filter="wipe(up)">
                                      <p:cBhvr>
                                        <p:cTn id="20" dur="1000"/>
                                        <p:tgtEl>
                                          <p:spTgt spid="77831">
                                            <p:txEl>
                                              <p:charRg st="90" end="101"/>
                                            </p:txEl>
                                          </p:spTgt>
                                        </p:tgtEl>
                                      </p:cBhvr>
                                    </p:animEffect>
                                  </p:childTnLst>
                                </p:cTn>
                              </p:par>
                              <p:par>
                                <p:cTn id="21" presetID="22" presetClass="entr" presetSubtype="1" fill="hold" nodeType="withEffect">
                                  <p:stCondLst>
                                    <p:cond delay="0"/>
                                  </p:stCondLst>
                                  <p:childTnLst>
                                    <p:set>
                                      <p:cBhvr>
                                        <p:cTn id="22" dur="1" fill="hold">
                                          <p:stCondLst>
                                            <p:cond delay="0"/>
                                          </p:stCondLst>
                                        </p:cTn>
                                        <p:tgtEl>
                                          <p:spTgt spid="77831">
                                            <p:txEl>
                                              <p:charRg st="101" end="126"/>
                                            </p:txEl>
                                          </p:spTgt>
                                        </p:tgtEl>
                                        <p:attrNameLst>
                                          <p:attrName>style.visibility</p:attrName>
                                        </p:attrNameLst>
                                      </p:cBhvr>
                                      <p:to>
                                        <p:strVal val="visible"/>
                                      </p:to>
                                    </p:set>
                                    <p:animEffect transition="in" filter="wipe(up)">
                                      <p:cBhvr>
                                        <p:cTn id="23" dur="1000"/>
                                        <p:tgtEl>
                                          <p:spTgt spid="77831">
                                            <p:txEl>
                                              <p:charRg st="101" end="126"/>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77831">
                                            <p:txEl>
                                              <p:charRg st="126" end="134"/>
                                            </p:txEl>
                                          </p:spTgt>
                                        </p:tgtEl>
                                        <p:attrNameLst>
                                          <p:attrName>style.visibility</p:attrName>
                                        </p:attrNameLst>
                                      </p:cBhvr>
                                      <p:to>
                                        <p:strVal val="visible"/>
                                      </p:to>
                                    </p:set>
                                    <p:animEffect transition="in" filter="wipe(up)">
                                      <p:cBhvr>
                                        <p:cTn id="26" dur="1000"/>
                                        <p:tgtEl>
                                          <p:spTgt spid="77831">
                                            <p:txEl>
                                              <p:charRg st="126" end="1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2"/>
          <p:cNvSpPr>
            <a:spLocks noGrp="1"/>
          </p:cNvSpPr>
          <p:nvPr>
            <p:ph type="title" idx="4294967295"/>
          </p:nvPr>
        </p:nvSpPr>
        <p:spPr>
          <a:xfrm>
            <a:off x="1187450" y="260350"/>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4.4 数组元素的标识与寻访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7885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7885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76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78853" name="Rectangle 3"/>
          <p:cNvSpPr>
            <a:spLocks noGrp="1"/>
          </p:cNvSpPr>
          <p:nvPr>
            <p:ph sz="quarter" idx="1"/>
          </p:nvPr>
        </p:nvSpPr>
        <p:spPr>
          <a:xfrm>
            <a:off x="1182688" y="1341438"/>
            <a:ext cx="7772400" cy="61118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eaLnBrk="1" hangingPunct="1"/>
            <a:r>
              <a:rPr lang="zh-CN" altLang="zh-CN" sz="2600" b="1" dirty="0">
                <a:solidFill>
                  <a:srgbClr val="0000FF"/>
                </a:solidFill>
                <a:latin typeface="Times New Roman" panose="02020603050405020304" pitchFamily="18" charset="0"/>
                <a:ea typeface="华文楷体" pitchFamily="2" charset="-122"/>
                <a:sym typeface="Arial" panose="020B0604020202020204" pitchFamily="34" charset="0"/>
              </a:rPr>
              <a:t>单下标到双下标的转换</a:t>
            </a:r>
            <a:endParaRPr lang="zh-CN"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
        <p:nvSpPr>
          <p:cNvPr id="78854" name="Text Box 4"/>
          <p:cNvSpPr txBox="1"/>
          <p:nvPr/>
        </p:nvSpPr>
        <p:spPr>
          <a:xfrm>
            <a:off x="1008063" y="2312988"/>
            <a:ext cx="7667625" cy="366712"/>
          </a:xfrm>
          <a:prstGeom prst="rect">
            <a:avLst/>
          </a:prstGeom>
          <a:noFill/>
          <a:ln w="9525">
            <a:noFill/>
          </a:ln>
        </p:spPr>
        <p:txBody>
          <a:bodyPr>
            <a:spAutoFit/>
          </a:bodyPr>
          <a:p>
            <a:pPr eaLnBrk="1" hangingPunct="1">
              <a:spcBef>
                <a:spcPct val="50000"/>
              </a:spcBef>
            </a:pPr>
            <a:endParaRPr lang="zh-CN" altLang="en-US" dirty="0">
              <a:latin typeface="Tahoma" panose="020B0604030504040204" pitchFamily="34" charset="0"/>
            </a:endParaRPr>
          </a:p>
        </p:txBody>
      </p:sp>
      <p:sp>
        <p:nvSpPr>
          <p:cNvPr id="78855" name="Rectangle 5"/>
          <p:cNvSpPr/>
          <p:nvPr/>
        </p:nvSpPr>
        <p:spPr>
          <a:xfrm>
            <a:off x="1079500" y="1881188"/>
            <a:ext cx="7772400" cy="4068762"/>
          </a:xfrm>
          <a:prstGeom prst="rect">
            <a:avLst/>
          </a:prstGeom>
          <a:noFill/>
          <a:ln w="9525">
            <a:noFill/>
          </a:ln>
        </p:spPr>
        <p:txBody>
          <a:bodyPr/>
          <a:p>
            <a:pPr marL="609600" indent="-609600" algn="just" eaLnBrk="1" hangingPunct="1">
              <a:lnSpc>
                <a:spcPct val="140000"/>
              </a:lnSpc>
              <a:spcBef>
                <a:spcPct val="20000"/>
              </a:spcBef>
              <a:buClr>
                <a:srgbClr val="4D009A"/>
              </a:buClr>
              <a:buFont typeface="Wingdings" panose="05000000000000000000" pitchFamily="2" charset="2"/>
            </a:pPr>
            <a:r>
              <a:rPr lang="en-US" altLang="zh-CN" sz="2600" b="1" dirty="0">
                <a:solidFill>
                  <a:srgbClr val="0000FF"/>
                </a:solidFill>
                <a:latin typeface="Times New Roman" panose="02020603050405020304" pitchFamily="18" charset="0"/>
                <a:ea typeface="华文楷体" pitchFamily="2" charset="-122"/>
              </a:rPr>
              <a:t>【</a:t>
            </a:r>
            <a:r>
              <a:rPr lang="zh-CN" altLang="en-US" sz="2600" b="1" dirty="0">
                <a:solidFill>
                  <a:srgbClr val="0000FF"/>
                </a:solidFill>
                <a:latin typeface="Times New Roman" panose="02020603050405020304" pitchFamily="18" charset="0"/>
                <a:ea typeface="华文楷体" pitchFamily="2" charset="-122"/>
              </a:rPr>
              <a:t>例</a:t>
            </a:r>
            <a:r>
              <a:rPr lang="en-US" altLang="zh-CN" sz="2600" b="1" dirty="0">
                <a:solidFill>
                  <a:srgbClr val="0000FF"/>
                </a:solidFill>
                <a:latin typeface="Times New Roman" panose="02020603050405020304" pitchFamily="18" charset="0"/>
                <a:ea typeface="华文楷体" pitchFamily="2" charset="-122"/>
              </a:rPr>
              <a:t>4.4-6】 ind2sub</a:t>
            </a:r>
            <a:r>
              <a:rPr lang="zh-CN" altLang="en-US" sz="2600" b="1" dirty="0">
                <a:solidFill>
                  <a:srgbClr val="0000FF"/>
                </a:solidFill>
                <a:latin typeface="Times New Roman" panose="02020603050405020304" pitchFamily="18" charset="0"/>
                <a:ea typeface="华文楷体" pitchFamily="2" charset="-122"/>
              </a:rPr>
              <a:t>函数</a:t>
            </a:r>
            <a:r>
              <a:rPr lang="en-US" altLang="zh-CN" sz="2600" b="1" dirty="0">
                <a:solidFill>
                  <a:srgbClr val="0000FF"/>
                </a:solidFill>
                <a:latin typeface="Times New Roman" panose="02020603050405020304" pitchFamily="18" charset="0"/>
                <a:ea typeface="华文楷体" pitchFamily="2" charset="-122"/>
              </a:rPr>
              <a:t>-</a:t>
            </a:r>
            <a:r>
              <a:rPr lang="zh-CN" altLang="en-US" sz="2600" b="1" dirty="0">
                <a:solidFill>
                  <a:srgbClr val="0000FF"/>
                </a:solidFill>
                <a:latin typeface="Times New Roman" panose="02020603050405020304" pitchFamily="18" charset="0"/>
                <a:ea typeface="华文楷体" pitchFamily="2" charset="-122"/>
              </a:rPr>
              <a:t>双下标转换为单下标</a:t>
            </a:r>
            <a:endParaRPr lang="zh-CN" altLang="en-US" sz="2600" b="1" dirty="0">
              <a:solidFill>
                <a:srgbClr val="0000FF"/>
              </a:solidFill>
              <a:latin typeface="Times New Roman" panose="02020603050405020304" pitchFamily="18" charset="0"/>
              <a:ea typeface="华文楷体" pitchFamily="2" charset="-122"/>
            </a:endParaRPr>
          </a:p>
          <a:p>
            <a:pPr marL="609600" indent="-609600" algn="just" eaLnBrk="1" hangingPunct="1">
              <a:lnSpc>
                <a:spcPct val="140000"/>
              </a:lnSpc>
              <a:spcBef>
                <a:spcPct val="20000"/>
              </a:spcBef>
              <a:buClr>
                <a:srgbClr val="4D009A"/>
              </a:buClr>
              <a:buFont typeface="Wingdings" panose="05000000000000000000" pitchFamily="2" charset="2"/>
            </a:pPr>
            <a:r>
              <a:rPr lang="en-US" altLang="zh-CN" sz="2600" b="1" dirty="0">
                <a:latin typeface="Times New Roman" panose="02020603050405020304" pitchFamily="18" charset="0"/>
                <a:ea typeface="华文楷体" pitchFamily="2" charset="-122"/>
              </a:rPr>
              <a:t>&gt;&gt;</a:t>
            </a:r>
            <a:r>
              <a:rPr lang="pt-BR" altLang="en-US" sz="2800" b="1" dirty="0">
                <a:latin typeface="Times New Roman" panose="02020603050405020304" pitchFamily="18" charset="0"/>
                <a:ea typeface="华文楷体" pitchFamily="2" charset="-122"/>
              </a:rPr>
              <a:t>b = zeros(3);</a:t>
            </a:r>
            <a:endParaRPr lang="pt-BR" altLang="en-US" sz="2800" b="1" dirty="0">
              <a:latin typeface="Times New Roman" panose="02020603050405020304" pitchFamily="18" charset="0"/>
              <a:ea typeface="华文楷体" pitchFamily="2" charset="-122"/>
            </a:endParaRPr>
          </a:p>
          <a:p>
            <a:pPr marL="609600" indent="-609600" algn="just" eaLnBrk="1" hangingPunct="1">
              <a:lnSpc>
                <a:spcPct val="140000"/>
              </a:lnSpc>
              <a:spcBef>
                <a:spcPct val="20000"/>
              </a:spcBef>
              <a:buClr>
                <a:srgbClr val="4D009A"/>
              </a:buClr>
              <a:buFont typeface="Wingdings" panose="05000000000000000000" pitchFamily="2" charset="2"/>
            </a:pPr>
            <a:r>
              <a:rPr lang="en-US" altLang="zh-CN" sz="2600" b="1" dirty="0">
                <a:latin typeface="Times New Roman" panose="02020603050405020304" pitchFamily="18" charset="0"/>
                <a:ea typeface="华文楷体" pitchFamily="2" charset="-122"/>
              </a:rPr>
              <a:t>&gt;&gt;</a:t>
            </a:r>
            <a:r>
              <a:rPr lang="en-US" altLang="zh-CN" sz="2800" b="1" dirty="0">
                <a:latin typeface="Times New Roman" panose="02020603050405020304" pitchFamily="18" charset="0"/>
                <a:ea typeface="华文楷体" pitchFamily="2" charset="-122"/>
              </a:rPr>
              <a:t>b(:) = 1:9</a:t>
            </a:r>
            <a:endParaRPr lang="en-US" altLang="zh-CN" sz="2400" b="1" dirty="0">
              <a:latin typeface="Times New Roman" panose="02020603050405020304" pitchFamily="18" charset="0"/>
              <a:ea typeface="华文楷体" pitchFamily="2" charset="-122"/>
            </a:endParaRPr>
          </a:p>
          <a:p>
            <a:pPr marL="609600" indent="-609600" algn="just" eaLnBrk="1" hangingPunct="1">
              <a:lnSpc>
                <a:spcPct val="140000"/>
              </a:lnSpc>
              <a:spcBef>
                <a:spcPct val="20000"/>
              </a:spcBef>
              <a:buClr>
                <a:srgbClr val="4D009A"/>
              </a:buClr>
              <a:buFont typeface="Wingdings" panose="05000000000000000000" pitchFamily="2" charset="2"/>
            </a:pPr>
            <a:r>
              <a:rPr lang="en-US" altLang="zh-CN" sz="2600" b="1" dirty="0">
                <a:latin typeface="Times New Roman" panose="02020603050405020304" pitchFamily="18" charset="0"/>
                <a:ea typeface="华文楷体" pitchFamily="2" charset="-122"/>
              </a:rPr>
              <a:t>&gt;&gt;</a:t>
            </a:r>
            <a:r>
              <a:rPr lang="da-DK" altLang="en-US" sz="2800" b="1" dirty="0">
                <a:latin typeface="Times New Roman" panose="02020603050405020304" pitchFamily="18" charset="0"/>
                <a:ea typeface="华文楷体" pitchFamily="2" charset="-122"/>
              </a:rPr>
              <a:t>IND = [3 4 5 6]</a:t>
            </a:r>
            <a:endParaRPr lang="da-DK" altLang="en-US" sz="2800" b="1" dirty="0">
              <a:latin typeface="Times New Roman" panose="02020603050405020304" pitchFamily="18" charset="0"/>
              <a:ea typeface="华文楷体" pitchFamily="2" charset="-122"/>
            </a:endParaRPr>
          </a:p>
          <a:p>
            <a:pPr marL="609600" indent="-609600" algn="just" eaLnBrk="1" hangingPunct="1">
              <a:lnSpc>
                <a:spcPct val="140000"/>
              </a:lnSpc>
              <a:spcBef>
                <a:spcPct val="20000"/>
              </a:spcBef>
              <a:buClr>
                <a:srgbClr val="4D009A"/>
              </a:buClr>
              <a:buFont typeface="Wingdings" panose="05000000000000000000" pitchFamily="2" charset="2"/>
            </a:pPr>
            <a:r>
              <a:rPr lang="en-US" altLang="zh-CN" sz="2600" b="1" dirty="0">
                <a:latin typeface="Times New Roman" panose="02020603050405020304" pitchFamily="18" charset="0"/>
                <a:ea typeface="华文楷体" pitchFamily="2" charset="-122"/>
              </a:rPr>
              <a:t>&gt;&gt;</a:t>
            </a:r>
            <a:r>
              <a:rPr lang="en-US" altLang="zh-CN" sz="2800" b="1" dirty="0">
                <a:latin typeface="Times New Roman" panose="02020603050405020304" pitchFamily="18" charset="0"/>
                <a:ea typeface="华文楷体" pitchFamily="2" charset="-122"/>
              </a:rPr>
              <a:t>[I,J] = ind2sub(size(b),IND)</a:t>
            </a:r>
            <a:endParaRPr lang="en-US" altLang="zh-CN" sz="2800" b="1" dirty="0">
              <a:latin typeface="Times New Roman" panose="02020603050405020304" pitchFamily="18" charset="0"/>
              <a:ea typeface="华文楷体" pitchFamily="2" charset="-122"/>
            </a:endParaRPr>
          </a:p>
          <a:p>
            <a:pPr marL="609600" indent="-609600" eaLnBrk="1" hangingPunct="1">
              <a:spcBef>
                <a:spcPct val="20000"/>
              </a:spcBef>
              <a:buClr>
                <a:srgbClr val="4D009A"/>
              </a:buClr>
              <a:buFont typeface="Wingdings" panose="05000000000000000000" pitchFamily="2" charset="2"/>
            </a:pPr>
            <a:endParaRPr lang="en-US" altLang="zh-CN" sz="3000" b="1" dirty="0">
              <a:solidFill>
                <a:srgbClr val="490092"/>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8855">
                                            <p:txEl>
                                              <p:charRg st="0" end="29"/>
                                            </p:txEl>
                                          </p:spTgt>
                                        </p:tgtEl>
                                        <p:attrNameLst>
                                          <p:attrName>style.visibility</p:attrName>
                                        </p:attrNameLst>
                                      </p:cBhvr>
                                      <p:to>
                                        <p:strVal val="visible"/>
                                      </p:to>
                                    </p:set>
                                    <p:animEffect transition="in" filter="blinds(horizontal)">
                                      <p:cBhvr>
                                        <p:cTn id="7" dur="500"/>
                                        <p:tgtEl>
                                          <p:spTgt spid="78855">
                                            <p:txEl>
                                              <p:charRg st="0" end="2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8855">
                                            <p:txEl>
                                              <p:charRg st="29" end="45"/>
                                            </p:txEl>
                                          </p:spTgt>
                                        </p:tgtEl>
                                        <p:attrNameLst>
                                          <p:attrName>style.visibility</p:attrName>
                                        </p:attrNameLst>
                                      </p:cBhvr>
                                      <p:to>
                                        <p:strVal val="visible"/>
                                      </p:to>
                                    </p:set>
                                    <p:animEffect transition="in" filter="wipe(up)">
                                      <p:cBhvr>
                                        <p:cTn id="12" dur="1000"/>
                                        <p:tgtEl>
                                          <p:spTgt spid="78855">
                                            <p:txEl>
                                              <p:charRg st="29" end="4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8855">
                                            <p:txEl>
                                              <p:charRg st="45" end="58"/>
                                            </p:txEl>
                                          </p:spTgt>
                                        </p:tgtEl>
                                        <p:attrNameLst>
                                          <p:attrName>style.visibility</p:attrName>
                                        </p:attrNameLst>
                                      </p:cBhvr>
                                      <p:to>
                                        <p:strVal val="visible"/>
                                      </p:to>
                                    </p:set>
                                    <p:animEffect transition="in" filter="wipe(up)">
                                      <p:cBhvr>
                                        <p:cTn id="17" dur="1000"/>
                                        <p:tgtEl>
                                          <p:spTgt spid="78855">
                                            <p:txEl>
                                              <p:charRg st="45" end="58"/>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78855">
                                            <p:txEl>
                                              <p:charRg st="58" end="76"/>
                                            </p:txEl>
                                          </p:spTgt>
                                        </p:tgtEl>
                                        <p:attrNameLst>
                                          <p:attrName>style.visibility</p:attrName>
                                        </p:attrNameLst>
                                      </p:cBhvr>
                                      <p:to>
                                        <p:strVal val="visible"/>
                                      </p:to>
                                    </p:set>
                                    <p:animEffect transition="in" filter="wipe(up)">
                                      <p:cBhvr>
                                        <p:cTn id="20" dur="1000"/>
                                        <p:tgtEl>
                                          <p:spTgt spid="78855">
                                            <p:txEl>
                                              <p:charRg st="58" end="76"/>
                                            </p:txEl>
                                          </p:spTgt>
                                        </p:tgtEl>
                                      </p:cBhvr>
                                    </p:animEffect>
                                  </p:childTnLst>
                                </p:cTn>
                              </p:par>
                              <p:par>
                                <p:cTn id="21" presetID="22" presetClass="entr" presetSubtype="1" fill="hold" nodeType="withEffect">
                                  <p:stCondLst>
                                    <p:cond delay="0"/>
                                  </p:stCondLst>
                                  <p:childTnLst>
                                    <p:set>
                                      <p:cBhvr>
                                        <p:cTn id="22" dur="1" fill="hold">
                                          <p:stCondLst>
                                            <p:cond delay="0"/>
                                          </p:stCondLst>
                                        </p:cTn>
                                        <p:tgtEl>
                                          <p:spTgt spid="78855">
                                            <p:txEl>
                                              <p:charRg st="76" end="107"/>
                                            </p:txEl>
                                          </p:spTgt>
                                        </p:tgtEl>
                                        <p:attrNameLst>
                                          <p:attrName>style.visibility</p:attrName>
                                        </p:attrNameLst>
                                      </p:cBhvr>
                                      <p:to>
                                        <p:strVal val="visible"/>
                                      </p:to>
                                    </p:set>
                                    <p:animEffect transition="in" filter="wipe(up)">
                                      <p:cBhvr>
                                        <p:cTn id="23" dur="1000"/>
                                        <p:tgtEl>
                                          <p:spTgt spid="78855">
                                            <p:txEl>
                                              <p:charRg st="76" end="10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2"/>
          <p:cNvSpPr>
            <a:spLocks noGrp="1"/>
          </p:cNvSpPr>
          <p:nvPr>
            <p:ph type="title" idx="4294967295"/>
          </p:nvPr>
        </p:nvSpPr>
        <p:spPr>
          <a:xfrm>
            <a:off x="1150938" y="333375"/>
            <a:ext cx="7793037" cy="647700"/>
          </a:xfrm>
          <a:ln/>
        </p:spPr>
        <p:txBody>
          <a:bodyPr vert="horz" wrap="square" lIns="91440" tIns="45720" rIns="91440" bIns="91440" anchor="b" anchorCtr="0"/>
          <a:p>
            <a:pPr marL="685800" indent="-685800" eaLnBrk="1" hangingPunct="1"/>
            <a:r>
              <a:rPr lang="zh-CN" altLang="en-US" sz="3600" b="1" dirty="0">
                <a:solidFill>
                  <a:srgbClr val="4D009A"/>
                </a:solidFill>
                <a:latin typeface="华文楷体" pitchFamily="2" charset="-122"/>
                <a:ea typeface="华文楷体" pitchFamily="2" charset="-122"/>
                <a:sym typeface="Arial" panose="020B0604020202020204" pitchFamily="34" charset="0"/>
              </a:rPr>
              <a:t>4.5 </a:t>
            </a:r>
            <a:r>
              <a:rPr lang="zh-TW" altLang="en-US" sz="3600" b="1" dirty="0">
                <a:solidFill>
                  <a:srgbClr val="4D009A"/>
                </a:solidFill>
                <a:latin typeface="华文楷体" pitchFamily="2" charset="-122"/>
                <a:ea typeface="华文楷体" pitchFamily="2" charset="-122"/>
                <a:sym typeface="Arial" panose="020B0604020202020204" pitchFamily="34" charset="0"/>
              </a:rPr>
              <a:t>多</a:t>
            </a:r>
            <a:r>
              <a:rPr lang="zh-CN" altLang="en-US" sz="3600" b="1" dirty="0">
                <a:solidFill>
                  <a:srgbClr val="4D009A"/>
                </a:solidFill>
                <a:latin typeface="华文楷体" pitchFamily="2" charset="-122"/>
                <a:ea typeface="华文楷体" pitchFamily="2" charset="-122"/>
                <a:sym typeface="Arial" panose="020B0604020202020204" pitchFamily="34" charset="0"/>
              </a:rPr>
              <a:t>维数组</a:t>
            </a:r>
            <a:endParaRPr lang="zh-CN" altLang="en-US" sz="3600" b="1" dirty="0">
              <a:solidFill>
                <a:srgbClr val="4D009A"/>
              </a:solidFill>
              <a:latin typeface="华文楷体" pitchFamily="2" charset="-122"/>
              <a:ea typeface="华文楷体" pitchFamily="2" charset="-122"/>
              <a:sym typeface="Arial" panose="020B0604020202020204" pitchFamily="34" charset="0"/>
            </a:endParaRPr>
          </a:p>
        </p:txBody>
      </p:sp>
      <p:sp>
        <p:nvSpPr>
          <p:cNvPr id="7987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7987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77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79877" name="Rectangle 3"/>
          <p:cNvSpPr>
            <a:spLocks noGrp="1"/>
          </p:cNvSpPr>
          <p:nvPr>
            <p:ph sz="quarter" idx="1"/>
          </p:nvPr>
        </p:nvSpPr>
        <p:spPr>
          <a:xfrm>
            <a:off x="1182688" y="1341438"/>
            <a:ext cx="7961312"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165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多维数组的定义</a:t>
            </a:r>
            <a:endParaRPr lang="zh-TW"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65000"/>
              </a:lnSpc>
              <a:buFont typeface="Wingdings" panose="05000000000000000000" pitchFamily="2" charset="2"/>
              <a:buNone/>
            </a:pPr>
            <a:r>
              <a:rPr lang="zh-TW" altLang="en-US" sz="2400" b="1" dirty="0">
                <a:latin typeface="Times New Roman" panose="02020603050405020304" pitchFamily="18" charset="0"/>
                <a:ea typeface="华文楷体" pitchFamily="2" charset="-122"/>
              </a:rPr>
              <a:t>   在 </a:t>
            </a:r>
            <a:r>
              <a:rPr lang="en-US" altLang="zh-CN" sz="2400" b="1" dirty="0">
                <a:latin typeface="Times New Roman" panose="02020603050405020304" pitchFamily="18" charset="0"/>
                <a:ea typeface="华文楷体" pitchFamily="2" charset="-122"/>
              </a:rPr>
              <a:t>MATLAB </a:t>
            </a:r>
            <a:r>
              <a:rPr lang="zh-TW" altLang="en-US" sz="2400" b="1" dirty="0">
                <a:latin typeface="Times New Roman" panose="02020603050405020304" pitchFamily="18" charset="0"/>
                <a:ea typeface="华文楷体" pitchFamily="2" charset="-122"/>
              </a:rPr>
              <a:t>的</a:t>
            </a:r>
            <a:r>
              <a:rPr lang="zh-CN" altLang="en-US" sz="2400" b="1" dirty="0">
                <a:latin typeface="Times New Roman" panose="02020603050405020304" pitchFamily="18" charset="0"/>
                <a:ea typeface="华文楷体" pitchFamily="2" charset="-122"/>
              </a:rPr>
              <a:t>数据类型</a:t>
            </a:r>
            <a:r>
              <a:rPr lang="zh-TW" altLang="en-US" sz="2400" b="1" dirty="0">
                <a:latin typeface="Times New Roman" panose="02020603050405020304" pitchFamily="18" charset="0"/>
                <a:ea typeface="华文楷体" pitchFamily="2" charset="-122"/>
              </a:rPr>
              <a:t>中，向量</a:t>
            </a:r>
            <a:r>
              <a:rPr lang="zh-CN" altLang="en-US" sz="2400" b="1" dirty="0">
                <a:latin typeface="Times New Roman" panose="02020603050405020304" pitchFamily="18" charset="0"/>
                <a:ea typeface="华文楷体" pitchFamily="2" charset="-122"/>
              </a:rPr>
              <a:t>可视为一维数组，</a:t>
            </a:r>
            <a:endParaRPr lang="zh-CN" altLang="en-US" sz="2400" b="1" dirty="0">
              <a:latin typeface="Times New Roman" panose="02020603050405020304" pitchFamily="18" charset="0"/>
              <a:ea typeface="华文楷体" pitchFamily="2" charset="-122"/>
            </a:endParaRPr>
          </a:p>
          <a:p>
            <a:pPr marL="742950" lvl="1" indent="-285750" algn="just" eaLnBrk="1" hangingPunct="1">
              <a:lnSpc>
                <a:spcPct val="165000"/>
              </a:lnSpc>
              <a:buFont typeface="Wingdings" panose="05000000000000000000" pitchFamily="2" charset="2"/>
              <a:buNone/>
            </a:pPr>
            <a:r>
              <a:rPr lang="zh-CN" altLang="en-US" sz="2400" b="1" dirty="0">
                <a:latin typeface="Times New Roman" panose="02020603050405020304" pitchFamily="18" charset="0"/>
                <a:ea typeface="华文楷体" pitchFamily="2" charset="-122"/>
              </a:rPr>
              <a:t>   矩阵可视为</a:t>
            </a:r>
            <a:r>
              <a:rPr lang="zh-TW" altLang="en-US" sz="2400" b="1" dirty="0">
                <a:latin typeface="Times New Roman" panose="02020603050405020304" pitchFamily="18" charset="0"/>
                <a:ea typeface="华文楷体" pitchFamily="2" charset="-122"/>
              </a:rPr>
              <a:t>二</a:t>
            </a:r>
            <a:r>
              <a:rPr lang="zh-CN" altLang="en-US" sz="2400" b="1" dirty="0">
                <a:latin typeface="Times New Roman" panose="02020603050405020304" pitchFamily="18" charset="0"/>
                <a:ea typeface="华文楷体" pitchFamily="2" charset="-122"/>
              </a:rPr>
              <a:t>维数组</a:t>
            </a:r>
            <a:r>
              <a:rPr lang="zh-TW" altLang="en-US" sz="2400" b="1" dirty="0">
                <a:latin typeface="Times New Roman" panose="02020603050405020304" pitchFamily="18" charset="0"/>
                <a:ea typeface="华文楷体" pitchFamily="2" charset="-122"/>
              </a:rPr>
              <a:t>，</a:t>
            </a:r>
            <a:r>
              <a:rPr lang="zh-CN" altLang="en-US" sz="2400" b="1" dirty="0">
                <a:latin typeface="Times New Roman" panose="02020603050405020304" pitchFamily="18" charset="0"/>
                <a:ea typeface="华文楷体" pitchFamily="2" charset="-122"/>
              </a:rPr>
              <a:t>对于维数</a:t>
            </a:r>
            <a:r>
              <a:rPr lang="en-US" altLang="zh-CN" sz="2400" b="1" dirty="0">
                <a:latin typeface="Times New Roman" panose="02020603050405020304" pitchFamily="18" charset="0"/>
                <a:ea typeface="华文楷体" pitchFamily="2" charset="-122"/>
              </a:rPr>
              <a:t>(Dimensions)</a:t>
            </a:r>
            <a:r>
              <a:rPr lang="zh-CN" altLang="en-US" sz="2400" b="1" dirty="0">
                <a:latin typeface="Times New Roman" panose="02020603050405020304" pitchFamily="18" charset="0"/>
                <a:ea typeface="华文楷体" pitchFamily="2" charset="-122"/>
              </a:rPr>
              <a:t>超过</a:t>
            </a:r>
            <a:r>
              <a:rPr lang="en-US" altLang="zh-CN" sz="2400" b="1" dirty="0">
                <a:latin typeface="Times New Roman" panose="02020603050405020304" pitchFamily="18" charset="0"/>
                <a:ea typeface="华文楷体" pitchFamily="2" charset="-122"/>
              </a:rPr>
              <a:t>2</a:t>
            </a:r>
            <a:endParaRPr lang="en-US" altLang="zh-CN" sz="2400" b="1" dirty="0">
              <a:latin typeface="Times New Roman" panose="02020603050405020304" pitchFamily="18" charset="0"/>
              <a:ea typeface="华文楷体" pitchFamily="2" charset="-122"/>
            </a:endParaRPr>
          </a:p>
          <a:p>
            <a:pPr marL="742950" lvl="1" indent="-285750" algn="just" eaLnBrk="1" hangingPunct="1">
              <a:lnSpc>
                <a:spcPct val="165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a:t>
            </a:r>
            <a:r>
              <a:rPr lang="zh-TW" altLang="en-US" sz="2400" b="1" dirty="0">
                <a:latin typeface="Times New Roman" panose="02020603050405020304" pitchFamily="18" charset="0"/>
                <a:ea typeface="华文楷体" pitchFamily="2" charset="-122"/>
              </a:rPr>
              <a:t>的</a:t>
            </a:r>
            <a:r>
              <a:rPr lang="zh-CN" altLang="en-US" sz="2400" b="1" dirty="0">
                <a:latin typeface="Times New Roman" panose="02020603050405020304" pitchFamily="18" charset="0"/>
                <a:ea typeface="华文楷体" pitchFamily="2" charset="-122"/>
              </a:rPr>
              <a:t>数组均可视为</a:t>
            </a:r>
            <a:r>
              <a:rPr lang="zh-TW" altLang="en-US" sz="2400" b="1" dirty="0">
                <a:latin typeface="Times New Roman" panose="02020603050405020304" pitchFamily="18" charset="0"/>
                <a:ea typeface="华文楷体" pitchFamily="2" charset="-122"/>
              </a:rPr>
              <a:t>「</a:t>
            </a:r>
            <a:r>
              <a:rPr lang="zh-CN" altLang="en-US" sz="2400" b="1" dirty="0">
                <a:latin typeface="Times New Roman" panose="02020603050405020304" pitchFamily="18" charset="0"/>
                <a:ea typeface="华文楷体" pitchFamily="2" charset="-122"/>
              </a:rPr>
              <a:t>多维数组</a:t>
            </a:r>
            <a:r>
              <a:rPr lang="zh-TW" altLang="en-US" sz="2400" b="1" dirty="0">
                <a:latin typeface="Times New Roman" panose="02020603050405020304" pitchFamily="18" charset="0"/>
                <a:ea typeface="华文楷体" pitchFamily="2" charset="-122"/>
              </a:rPr>
              <a:t>」</a:t>
            </a:r>
            <a:r>
              <a:rPr lang="en-US" altLang="zh-CN" sz="2400" b="1" dirty="0">
                <a:latin typeface="Times New Roman" panose="02020603050405020304" pitchFamily="18" charset="0"/>
                <a:ea typeface="华文楷体" pitchFamily="2" charset="-122"/>
              </a:rPr>
              <a:t>(Multidimesional </a:t>
            </a:r>
            <a:endParaRPr lang="en-US" altLang="zh-CN" sz="2400" b="1" dirty="0">
              <a:latin typeface="Times New Roman" panose="02020603050405020304" pitchFamily="18" charset="0"/>
              <a:ea typeface="华文楷体" pitchFamily="2" charset="-122"/>
            </a:endParaRPr>
          </a:p>
          <a:p>
            <a:pPr marL="742950" lvl="1" indent="-285750" algn="just" eaLnBrk="1" hangingPunct="1">
              <a:lnSpc>
                <a:spcPct val="165000"/>
              </a:lnSpc>
              <a:buFont typeface="Wingdings" panose="05000000000000000000" pitchFamily="2" charset="2"/>
              <a:buNone/>
            </a:pPr>
            <a:r>
              <a:rPr lang="en-US" altLang="zh-CN" sz="2400" b="1" dirty="0">
                <a:latin typeface="Times New Roman" panose="02020603050405020304" pitchFamily="18" charset="0"/>
                <a:ea typeface="华文楷体" pitchFamily="2" charset="-122"/>
              </a:rPr>
              <a:t>   Arrays</a:t>
            </a:r>
            <a:r>
              <a:rPr lang="zh-TW" altLang="en-US" sz="2400" b="1" dirty="0">
                <a:latin typeface="Times New Roman" panose="02020603050405020304" pitchFamily="18" charset="0"/>
                <a:ea typeface="华文楷体" pitchFamily="2" charset="-122"/>
              </a:rPr>
              <a:t>，</a:t>
            </a:r>
            <a:r>
              <a:rPr lang="zh-CN" altLang="en-US" sz="2400" b="1" dirty="0">
                <a:latin typeface="Times New Roman" panose="02020603050405020304" pitchFamily="18" charset="0"/>
                <a:ea typeface="华文楷体" pitchFamily="2" charset="-122"/>
              </a:rPr>
              <a:t>简称</a:t>
            </a:r>
            <a:r>
              <a:rPr lang="en-US" altLang="zh-CN" sz="2400" b="1" dirty="0">
                <a:latin typeface="Times New Roman" panose="02020603050405020304" pitchFamily="18" charset="0"/>
                <a:ea typeface="华文楷体" pitchFamily="2" charset="-122"/>
              </a:rPr>
              <a:t>N-D Arrays)</a:t>
            </a:r>
            <a:r>
              <a:rPr lang="zh-TW" altLang="en-US" sz="2400" b="1" dirty="0">
                <a:latin typeface="Times New Roman" panose="02020603050405020304" pitchFamily="18" charset="0"/>
                <a:ea typeface="华文楷体" pitchFamily="2" charset="-122"/>
              </a:rPr>
              <a:t>。</a:t>
            </a:r>
            <a:r>
              <a:rPr lang="zh-TW" altLang="en-US" sz="2400" b="1" dirty="0">
                <a:solidFill>
                  <a:schemeClr val="folHlink"/>
                </a:solidFill>
                <a:latin typeface="Times New Roman" panose="02020603050405020304" pitchFamily="18" charset="0"/>
                <a:ea typeface="华文楷体" pitchFamily="2" charset="-122"/>
              </a:rPr>
              <a:t> </a:t>
            </a:r>
            <a:endParaRPr lang="zh-TW" altLang="en-US" sz="2400" b="1" dirty="0">
              <a:solidFill>
                <a:schemeClr val="folHlink"/>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877">
                                            <p:txEl>
                                              <p:charRg st="0" end="8"/>
                                            </p:txEl>
                                          </p:spTgt>
                                        </p:tgtEl>
                                        <p:attrNameLst>
                                          <p:attrName>style.visibility</p:attrName>
                                        </p:attrNameLst>
                                      </p:cBhvr>
                                      <p:to>
                                        <p:strVal val="visible"/>
                                      </p:to>
                                    </p:set>
                                    <p:animEffect transition="in" filter="blinds(horizontal)">
                                      <p:cBhvr>
                                        <p:cTn id="7" dur="500"/>
                                        <p:tgtEl>
                                          <p:spTgt spid="79877">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9877">
                                            <p:txEl>
                                              <p:charRg st="8" end="38"/>
                                            </p:txEl>
                                          </p:spTgt>
                                        </p:tgtEl>
                                        <p:attrNameLst>
                                          <p:attrName>style.visibility</p:attrName>
                                        </p:attrNameLst>
                                      </p:cBhvr>
                                      <p:to>
                                        <p:strVal val="visible"/>
                                      </p:to>
                                    </p:set>
                                    <p:animEffect transition="in" filter="blinds(horizontal)">
                                      <p:cBhvr>
                                        <p:cTn id="12" dur="500"/>
                                        <p:tgtEl>
                                          <p:spTgt spid="79877">
                                            <p:txEl>
                                              <p:charRg st="8" end="38"/>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9877">
                                            <p:txEl>
                                              <p:charRg st="38" end="71"/>
                                            </p:txEl>
                                          </p:spTgt>
                                        </p:tgtEl>
                                        <p:attrNameLst>
                                          <p:attrName>style.visibility</p:attrName>
                                        </p:attrNameLst>
                                      </p:cBhvr>
                                      <p:to>
                                        <p:strVal val="visible"/>
                                      </p:to>
                                    </p:set>
                                    <p:animEffect transition="in" filter="blinds(horizontal)">
                                      <p:cBhvr>
                                        <p:cTn id="15" dur="500"/>
                                        <p:tgtEl>
                                          <p:spTgt spid="79877">
                                            <p:txEl>
                                              <p:charRg st="38" end="7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9877">
                                            <p:txEl>
                                              <p:charRg st="71" end="105"/>
                                            </p:txEl>
                                          </p:spTgt>
                                        </p:tgtEl>
                                        <p:attrNameLst>
                                          <p:attrName>style.visibility</p:attrName>
                                        </p:attrNameLst>
                                      </p:cBhvr>
                                      <p:to>
                                        <p:strVal val="visible"/>
                                      </p:to>
                                    </p:set>
                                    <p:animEffect transition="in" filter="blinds(horizontal)">
                                      <p:cBhvr>
                                        <p:cTn id="18" dur="500"/>
                                        <p:tgtEl>
                                          <p:spTgt spid="79877">
                                            <p:txEl>
                                              <p:charRg st="71" end="10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9877">
                                            <p:txEl>
                                              <p:charRg st="105" end="131"/>
                                            </p:txEl>
                                          </p:spTgt>
                                        </p:tgtEl>
                                        <p:attrNameLst>
                                          <p:attrName>style.visibility</p:attrName>
                                        </p:attrNameLst>
                                      </p:cBhvr>
                                      <p:to>
                                        <p:strVal val="visible"/>
                                      </p:to>
                                    </p:set>
                                    <p:animEffect transition="in" filter="blinds(horizontal)">
                                      <p:cBhvr>
                                        <p:cTn id="21" dur="500"/>
                                        <p:tgtEl>
                                          <p:spTgt spid="79877">
                                            <p:txEl>
                                              <p:charRg st="105" end="13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2"/>
          <p:cNvSpPr>
            <a:spLocks noGrp="1"/>
          </p:cNvSpPr>
          <p:nvPr>
            <p:ph type="title" idx="4294967295"/>
          </p:nvPr>
        </p:nvSpPr>
        <p:spPr>
          <a:xfrm>
            <a:off x="1150938" y="333375"/>
            <a:ext cx="7793037" cy="647700"/>
          </a:xfrm>
          <a:ln/>
        </p:spPr>
        <p:txBody>
          <a:bodyPr vert="horz" wrap="square" lIns="91440" tIns="45720" rIns="91440" bIns="91440" anchor="b" anchorCtr="0"/>
          <a:p>
            <a:pPr marL="685800" indent="-685800" eaLnBrk="1" hangingPunct="1"/>
            <a:r>
              <a:rPr lang="zh-CN" altLang="en-US" sz="3600" b="1" dirty="0">
                <a:solidFill>
                  <a:srgbClr val="4D009A"/>
                </a:solidFill>
                <a:latin typeface="华文楷体" pitchFamily="2" charset="-122"/>
                <a:ea typeface="华文楷体" pitchFamily="2" charset="-122"/>
                <a:sym typeface="Arial" panose="020B0604020202020204" pitchFamily="34" charset="0"/>
              </a:rPr>
              <a:t>4.5 </a:t>
            </a:r>
            <a:r>
              <a:rPr lang="zh-TW" altLang="en-US" sz="3600" b="1" dirty="0">
                <a:solidFill>
                  <a:srgbClr val="4D009A"/>
                </a:solidFill>
                <a:latin typeface="华文楷体" pitchFamily="2" charset="-122"/>
                <a:ea typeface="华文楷体" pitchFamily="2" charset="-122"/>
                <a:sym typeface="Arial" panose="020B0604020202020204" pitchFamily="34" charset="0"/>
              </a:rPr>
              <a:t>多</a:t>
            </a:r>
            <a:r>
              <a:rPr lang="zh-CN" altLang="en-US" sz="3600" b="1" dirty="0">
                <a:solidFill>
                  <a:srgbClr val="4D009A"/>
                </a:solidFill>
                <a:latin typeface="华文楷体" pitchFamily="2" charset="-122"/>
                <a:ea typeface="华文楷体" pitchFamily="2" charset="-122"/>
                <a:sym typeface="Arial" panose="020B0604020202020204" pitchFamily="34" charset="0"/>
              </a:rPr>
              <a:t>维数组       </a:t>
            </a:r>
            <a:endParaRPr lang="zh-TW" altLang="en-US" sz="3600" b="1" dirty="0">
              <a:solidFill>
                <a:srgbClr val="4D009A"/>
              </a:solidFill>
              <a:latin typeface="华文楷体" pitchFamily="2" charset="-122"/>
              <a:ea typeface="华文楷体" pitchFamily="2" charset="-122"/>
              <a:sym typeface="Arial" panose="020B0604020202020204" pitchFamily="34" charset="0"/>
            </a:endParaRPr>
          </a:p>
        </p:txBody>
      </p:sp>
      <p:sp>
        <p:nvSpPr>
          <p:cNvPr id="8089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8090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78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80901" name="Rectangle 3"/>
          <p:cNvSpPr>
            <a:spLocks noGrp="1"/>
          </p:cNvSpPr>
          <p:nvPr>
            <p:ph sz="quarter" idx="1"/>
          </p:nvPr>
        </p:nvSpPr>
        <p:spPr>
          <a:xfrm>
            <a:off x="1182688" y="1341438"/>
            <a:ext cx="7566025"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2600" b="1" dirty="0">
                <a:latin typeface="Times New Roman" panose="02020603050405020304" pitchFamily="18" charset="0"/>
                <a:ea typeface="华文楷体" pitchFamily="2" charset="-122"/>
              </a:rPr>
              <a:t>将两个二维（平面）数组叠</a:t>
            </a:r>
            <a:r>
              <a:rPr lang="zh-TW" altLang="en-US" sz="2600" b="1" dirty="0">
                <a:latin typeface="Times New Roman" panose="02020603050405020304" pitchFamily="18" charset="0"/>
                <a:ea typeface="华文楷体" pitchFamily="2" charset="-122"/>
              </a:rPr>
              <a:t>在一起，就</a:t>
            </a:r>
            <a:r>
              <a:rPr lang="zh-CN" altLang="en-US" sz="2600" b="1" dirty="0">
                <a:latin typeface="Times New Roman" panose="02020603050405020304" pitchFamily="18" charset="0"/>
                <a:ea typeface="华文楷体" pitchFamily="2" charset="-122"/>
              </a:rPr>
              <a:t>构成三维数组</a:t>
            </a:r>
            <a:r>
              <a:rPr lang="zh-TW" altLang="en-US" sz="2600" b="1" dirty="0">
                <a:latin typeface="Times New Roman" panose="02020603050405020304" pitchFamily="18" charset="0"/>
                <a:ea typeface="华文楷体" pitchFamily="2" charset="-122"/>
              </a:rPr>
              <a:t>，</a:t>
            </a:r>
            <a:r>
              <a:rPr lang="zh-TW" altLang="en-US" sz="2600" b="1" dirty="0">
                <a:solidFill>
                  <a:srgbClr val="0000FF"/>
                </a:solidFill>
                <a:latin typeface="Times New Roman" panose="02020603050405020304" pitchFamily="18" charset="0"/>
                <a:ea typeface="华文楷体" pitchFamily="2" charset="-122"/>
              </a:rPr>
              <a:t>第三</a:t>
            </a:r>
            <a:r>
              <a:rPr lang="zh-CN" altLang="en-US" sz="2600" b="1" dirty="0">
                <a:solidFill>
                  <a:srgbClr val="0000FF"/>
                </a:solidFill>
                <a:latin typeface="Times New Roman" panose="02020603050405020304" pitchFamily="18" charset="0"/>
                <a:ea typeface="华文楷体" pitchFamily="2" charset="-122"/>
              </a:rPr>
              <a:t>维称为</a:t>
            </a:r>
            <a:r>
              <a:rPr lang="zh-TW" altLang="en-US" sz="2600" b="1" dirty="0">
                <a:solidFill>
                  <a:srgbClr val="0000FF"/>
                </a:solidFill>
                <a:latin typeface="Times New Roman" panose="02020603050405020304" pitchFamily="18" charset="0"/>
                <a:ea typeface="华文楷体" pitchFamily="2" charset="-122"/>
              </a:rPr>
              <a:t>「</a:t>
            </a:r>
            <a:r>
              <a:rPr lang="zh-CN" altLang="en-US" sz="2600" b="1" dirty="0">
                <a:solidFill>
                  <a:srgbClr val="0000FF"/>
                </a:solidFill>
                <a:latin typeface="Times New Roman" panose="02020603050405020304" pitchFamily="18" charset="0"/>
                <a:ea typeface="华文楷体" pitchFamily="2" charset="-122"/>
              </a:rPr>
              <a:t>页</a:t>
            </a:r>
            <a:r>
              <a:rPr lang="zh-TW" altLang="en-US" sz="2600" b="1" dirty="0">
                <a:solidFill>
                  <a:srgbClr val="0000FF"/>
                </a:solidFill>
                <a:latin typeface="Times New Roman" panose="02020603050405020304" pitchFamily="18" charset="0"/>
                <a:ea typeface="华文楷体" pitchFamily="2" charset="-122"/>
              </a:rPr>
              <a:t>」</a:t>
            </a:r>
            <a:r>
              <a:rPr lang="en-US" altLang="zh-CN" sz="2600" b="1" dirty="0">
                <a:solidFill>
                  <a:srgbClr val="0000FF"/>
                </a:solidFill>
                <a:latin typeface="Times New Roman" panose="02020603050405020304" pitchFamily="18" charset="0"/>
                <a:ea typeface="华文楷体" pitchFamily="2" charset="-122"/>
              </a:rPr>
              <a:t>(Page)</a:t>
            </a:r>
            <a:r>
              <a:rPr lang="zh-TW" altLang="en-US" sz="2600" b="1" dirty="0">
                <a:solidFill>
                  <a:srgbClr val="0000FF"/>
                </a:solidFill>
                <a:latin typeface="Times New Roman" panose="02020603050405020304" pitchFamily="18" charset="0"/>
                <a:ea typeface="华文楷体" pitchFamily="2" charset="-122"/>
              </a:rPr>
              <a:t>，</a:t>
            </a:r>
            <a:r>
              <a:rPr lang="zh-TW" altLang="en-US" sz="2600" b="1" dirty="0">
                <a:latin typeface="Times New Roman" panose="02020603050405020304" pitchFamily="18" charset="0"/>
                <a:ea typeface="华文楷体" pitchFamily="2" charset="-122"/>
              </a:rPr>
              <a:t>如下</a:t>
            </a:r>
            <a:r>
              <a:rPr lang="zh-CN" altLang="en-US" sz="2600" b="1" dirty="0">
                <a:latin typeface="Times New Roman" panose="02020603050405020304" pitchFamily="18" charset="0"/>
                <a:ea typeface="华文楷体" pitchFamily="2" charset="-122"/>
              </a:rPr>
              <a:t>图所示</a:t>
            </a:r>
            <a:r>
              <a:rPr lang="zh-TW" altLang="en-US" sz="2600" b="1" dirty="0">
                <a:latin typeface="Times New Roman" panose="02020603050405020304" pitchFamily="18" charset="0"/>
                <a:ea typeface="华文楷体" pitchFamily="2" charset="-122"/>
              </a:rPr>
              <a:t>： </a:t>
            </a:r>
            <a:endParaRPr lang="zh-TW" altLang="en-US" sz="2600" b="1" dirty="0">
              <a:latin typeface="Times New Roman" panose="02020603050405020304" pitchFamily="18" charset="0"/>
              <a:ea typeface="华文楷体" pitchFamily="2" charset="-122"/>
            </a:endParaRPr>
          </a:p>
          <a:p>
            <a:pPr lvl="0" eaLnBrk="1" hangingPunct="1">
              <a:buFont typeface="Wingdings" panose="05000000000000000000" pitchFamily="2" charset="2"/>
              <a:buNone/>
            </a:pPr>
            <a:endParaRPr lang="zh-TW" altLang="en-US" sz="2600" b="1" dirty="0">
              <a:latin typeface="Times New Roman" panose="02020603050405020304" pitchFamily="18" charset="0"/>
              <a:ea typeface="华文楷体" pitchFamily="2" charset="-122"/>
            </a:endParaRPr>
          </a:p>
        </p:txBody>
      </p:sp>
      <p:grpSp>
        <p:nvGrpSpPr>
          <p:cNvPr id="80902" name="Group 4"/>
          <p:cNvGrpSpPr/>
          <p:nvPr/>
        </p:nvGrpSpPr>
        <p:grpSpPr>
          <a:xfrm>
            <a:off x="3024188" y="2673350"/>
            <a:ext cx="5410200" cy="1189038"/>
            <a:chOff x="0" y="0"/>
            <a:chExt cx="3408" cy="749"/>
          </a:xfrm>
        </p:grpSpPr>
        <p:sp>
          <p:nvSpPr>
            <p:cNvPr id="80937" name="Rectangle 5"/>
            <p:cNvSpPr/>
            <p:nvPr/>
          </p:nvSpPr>
          <p:spPr>
            <a:xfrm>
              <a:off x="2556" y="498"/>
              <a:ext cx="852" cy="249"/>
            </a:xfrm>
            <a:prstGeom prst="rect">
              <a:avLst/>
            </a:prstGeom>
            <a:solidFill>
              <a:schemeClr val="bg1">
                <a:alpha val="50195"/>
              </a:schemeClr>
            </a:solidFill>
            <a:ln w="9525">
              <a:noFill/>
            </a:ln>
          </p:spPr>
          <p:txBody>
            <a:bodyPr anchor="ctr" anchorCtr="0"/>
            <a:p>
              <a:pPr algn="ctr" eaLnBrk="1" hangingPunct="1">
                <a:spcBef>
                  <a:spcPct val="20000"/>
                </a:spcBef>
                <a:buClr>
                  <a:srgbClr val="4D009A"/>
                </a:buClr>
                <a:buFont typeface="Wingdings" panose="05000000000000000000" pitchFamily="2" charset="2"/>
              </a:pPr>
              <a:r>
                <a:rPr lang="en-US" altLang="zh-CN" sz="2000" dirty="0">
                  <a:solidFill>
                    <a:schemeClr val="folHlink"/>
                  </a:solidFill>
                  <a:latin typeface="Tahoma" panose="020B0604030504040204" pitchFamily="34" charset="0"/>
                </a:rPr>
                <a:t>(3,4)</a:t>
              </a:r>
              <a:endParaRPr lang="en-US" altLang="zh-CN" sz="2000" dirty="0">
                <a:solidFill>
                  <a:schemeClr val="folHlink"/>
                </a:solidFill>
                <a:latin typeface="Tahoma" panose="020B0604030504040204" pitchFamily="34" charset="0"/>
              </a:endParaRPr>
            </a:p>
          </p:txBody>
        </p:sp>
        <p:sp>
          <p:nvSpPr>
            <p:cNvPr id="80938" name="Rectangle 6"/>
            <p:cNvSpPr/>
            <p:nvPr/>
          </p:nvSpPr>
          <p:spPr>
            <a:xfrm>
              <a:off x="0" y="498"/>
              <a:ext cx="2556" cy="249"/>
            </a:xfrm>
            <a:prstGeom prst="rect">
              <a:avLst/>
            </a:prstGeom>
            <a:solidFill>
              <a:schemeClr val="bg1">
                <a:alpha val="50195"/>
              </a:schemeClr>
            </a:solidFill>
            <a:ln w="9525">
              <a:noFill/>
            </a:ln>
          </p:spPr>
          <p:txBody>
            <a:bodyPr anchor="ctr" anchorCtr="0"/>
            <a:p>
              <a:pPr eaLnBrk="1" hangingPunct="1">
                <a:spcBef>
                  <a:spcPct val="20000"/>
                </a:spcBef>
                <a:buClr>
                  <a:srgbClr val="4D009A"/>
                </a:buClr>
                <a:buFont typeface="Wingdings" panose="05000000000000000000" pitchFamily="2" charset="2"/>
              </a:pPr>
              <a:r>
                <a:rPr lang="en-US" altLang="zh-CN" sz="2000" dirty="0">
                  <a:solidFill>
                    <a:schemeClr val="folHlink"/>
                  </a:solidFill>
                  <a:latin typeface="Tahoma" panose="020B0604030504040204" pitchFamily="34" charset="0"/>
                </a:rPr>
                <a:t>     (3,1)	           (3,2)            (3,3)</a:t>
              </a:r>
              <a:endParaRPr lang="en-US" altLang="zh-CN" sz="2000" dirty="0">
                <a:solidFill>
                  <a:schemeClr val="folHlink"/>
                </a:solidFill>
                <a:latin typeface="Tahoma" panose="020B0604030504040204" pitchFamily="34" charset="0"/>
              </a:endParaRPr>
            </a:p>
          </p:txBody>
        </p:sp>
        <p:sp>
          <p:nvSpPr>
            <p:cNvPr id="80939" name="Rectangle 7"/>
            <p:cNvSpPr/>
            <p:nvPr/>
          </p:nvSpPr>
          <p:spPr>
            <a:xfrm>
              <a:off x="2556" y="258"/>
              <a:ext cx="852" cy="240"/>
            </a:xfrm>
            <a:prstGeom prst="rect">
              <a:avLst/>
            </a:prstGeom>
            <a:solidFill>
              <a:schemeClr val="bg1">
                <a:alpha val="50195"/>
              </a:schemeClr>
            </a:solidFill>
            <a:ln w="9525">
              <a:noFill/>
            </a:ln>
          </p:spPr>
          <p:txBody>
            <a:bodyPr anchor="ctr" anchorCtr="0"/>
            <a:p>
              <a:pPr algn="ctr" eaLnBrk="1" hangingPunct="1">
                <a:spcBef>
                  <a:spcPct val="20000"/>
                </a:spcBef>
                <a:buClr>
                  <a:srgbClr val="4D009A"/>
                </a:buClr>
                <a:buFont typeface="Wingdings" panose="05000000000000000000" pitchFamily="2" charset="2"/>
              </a:pPr>
              <a:r>
                <a:rPr lang="en-US" altLang="zh-CN" sz="2000" dirty="0">
                  <a:solidFill>
                    <a:schemeClr val="folHlink"/>
                  </a:solidFill>
                  <a:latin typeface="Tahoma" panose="020B0604030504040204" pitchFamily="34" charset="0"/>
                </a:rPr>
                <a:t>(2,4)</a:t>
              </a:r>
              <a:endParaRPr lang="en-US" altLang="zh-CN" sz="2000" dirty="0">
                <a:solidFill>
                  <a:schemeClr val="folHlink"/>
                </a:solidFill>
                <a:latin typeface="Tahoma" panose="020B0604030504040204" pitchFamily="34" charset="0"/>
              </a:endParaRPr>
            </a:p>
          </p:txBody>
        </p:sp>
        <p:sp>
          <p:nvSpPr>
            <p:cNvPr id="80940" name="Rectangle 8"/>
            <p:cNvSpPr/>
            <p:nvPr/>
          </p:nvSpPr>
          <p:spPr>
            <a:xfrm>
              <a:off x="1704" y="258"/>
              <a:ext cx="852" cy="240"/>
            </a:xfrm>
            <a:prstGeom prst="rect">
              <a:avLst/>
            </a:prstGeom>
            <a:solidFill>
              <a:schemeClr val="bg1">
                <a:alpha val="50195"/>
              </a:schemeClr>
            </a:solidFill>
            <a:ln w="9525">
              <a:noFill/>
            </a:ln>
          </p:spPr>
          <p:txBody>
            <a:bodyPr anchor="ctr" anchorCtr="0"/>
            <a:p>
              <a:pPr algn="ctr" eaLnBrk="1" hangingPunct="1">
                <a:spcBef>
                  <a:spcPct val="20000"/>
                </a:spcBef>
                <a:buClr>
                  <a:srgbClr val="4D009A"/>
                </a:buClr>
                <a:buFont typeface="Wingdings" panose="05000000000000000000" pitchFamily="2" charset="2"/>
              </a:pPr>
              <a:r>
                <a:rPr lang="en-US" altLang="zh-CN" sz="2000" dirty="0">
                  <a:solidFill>
                    <a:schemeClr val="folHlink"/>
                  </a:solidFill>
                  <a:latin typeface="Tahoma" panose="020B0604030504040204" pitchFamily="34" charset="0"/>
                </a:rPr>
                <a:t>(2,3)</a:t>
              </a:r>
              <a:endParaRPr lang="en-US" altLang="zh-CN" sz="2000" dirty="0">
                <a:solidFill>
                  <a:schemeClr val="folHlink"/>
                </a:solidFill>
                <a:latin typeface="Tahoma" panose="020B0604030504040204" pitchFamily="34" charset="0"/>
              </a:endParaRPr>
            </a:p>
          </p:txBody>
        </p:sp>
        <p:sp>
          <p:nvSpPr>
            <p:cNvPr id="80941" name="Rectangle 9"/>
            <p:cNvSpPr/>
            <p:nvPr/>
          </p:nvSpPr>
          <p:spPr>
            <a:xfrm>
              <a:off x="840" y="258"/>
              <a:ext cx="864" cy="240"/>
            </a:xfrm>
            <a:prstGeom prst="rect">
              <a:avLst/>
            </a:prstGeom>
            <a:solidFill>
              <a:schemeClr val="bg1">
                <a:alpha val="50195"/>
              </a:schemeClr>
            </a:solidFill>
            <a:ln w="9525">
              <a:noFill/>
            </a:ln>
          </p:spPr>
          <p:txBody>
            <a:bodyPr anchor="ctr" anchorCtr="0"/>
            <a:p>
              <a:pPr algn="ctr" eaLnBrk="1" hangingPunct="1">
                <a:spcBef>
                  <a:spcPct val="20000"/>
                </a:spcBef>
                <a:buClr>
                  <a:srgbClr val="4D009A"/>
                </a:buClr>
                <a:buFont typeface="Wingdings" panose="05000000000000000000" pitchFamily="2" charset="2"/>
              </a:pPr>
              <a:r>
                <a:rPr lang="en-US" altLang="zh-CN" sz="2000" dirty="0">
                  <a:solidFill>
                    <a:schemeClr val="folHlink"/>
                  </a:solidFill>
                  <a:latin typeface="Tahoma" panose="020B0604030504040204" pitchFamily="34" charset="0"/>
                </a:rPr>
                <a:t>(2,2)</a:t>
              </a:r>
              <a:endParaRPr lang="en-US" altLang="zh-CN" sz="2000" dirty="0">
                <a:solidFill>
                  <a:schemeClr val="folHlink"/>
                </a:solidFill>
                <a:latin typeface="Tahoma" panose="020B0604030504040204" pitchFamily="34" charset="0"/>
              </a:endParaRPr>
            </a:p>
          </p:txBody>
        </p:sp>
        <p:sp>
          <p:nvSpPr>
            <p:cNvPr id="80942" name="Rectangle 10"/>
            <p:cNvSpPr/>
            <p:nvPr/>
          </p:nvSpPr>
          <p:spPr>
            <a:xfrm>
              <a:off x="0" y="258"/>
              <a:ext cx="840" cy="240"/>
            </a:xfrm>
            <a:prstGeom prst="rect">
              <a:avLst/>
            </a:prstGeom>
            <a:solidFill>
              <a:schemeClr val="bg1">
                <a:alpha val="50195"/>
              </a:schemeClr>
            </a:solidFill>
            <a:ln w="9525">
              <a:noFill/>
            </a:ln>
          </p:spPr>
          <p:txBody>
            <a:bodyPr anchor="ctr" anchorCtr="0"/>
            <a:p>
              <a:pPr algn="ctr" eaLnBrk="1" hangingPunct="1">
                <a:spcBef>
                  <a:spcPct val="20000"/>
                </a:spcBef>
                <a:buClr>
                  <a:srgbClr val="4D009A"/>
                </a:buClr>
                <a:buFont typeface="Wingdings" panose="05000000000000000000" pitchFamily="2" charset="2"/>
              </a:pPr>
              <a:r>
                <a:rPr lang="en-US" altLang="zh-CN" sz="2000" dirty="0">
                  <a:solidFill>
                    <a:schemeClr val="folHlink"/>
                  </a:solidFill>
                  <a:latin typeface="Tahoma" panose="020B0604030504040204" pitchFamily="34" charset="0"/>
                </a:rPr>
                <a:t>(2,1)</a:t>
              </a:r>
              <a:endParaRPr lang="en-US" altLang="zh-CN" sz="2000" dirty="0">
                <a:solidFill>
                  <a:schemeClr val="folHlink"/>
                </a:solidFill>
                <a:latin typeface="Tahoma" panose="020B0604030504040204" pitchFamily="34" charset="0"/>
              </a:endParaRPr>
            </a:p>
          </p:txBody>
        </p:sp>
        <p:sp>
          <p:nvSpPr>
            <p:cNvPr id="80943" name="Rectangle 11"/>
            <p:cNvSpPr/>
            <p:nvPr/>
          </p:nvSpPr>
          <p:spPr>
            <a:xfrm>
              <a:off x="2556" y="0"/>
              <a:ext cx="852" cy="258"/>
            </a:xfrm>
            <a:prstGeom prst="rect">
              <a:avLst/>
            </a:prstGeom>
            <a:solidFill>
              <a:schemeClr val="bg1">
                <a:alpha val="50195"/>
              </a:schemeClr>
            </a:solidFill>
            <a:ln w="9525">
              <a:noFill/>
            </a:ln>
          </p:spPr>
          <p:txBody>
            <a:bodyPr anchor="ctr" anchorCtr="0"/>
            <a:p>
              <a:pPr algn="ctr" eaLnBrk="1" hangingPunct="1">
                <a:spcBef>
                  <a:spcPct val="20000"/>
                </a:spcBef>
                <a:buClr>
                  <a:srgbClr val="4D009A"/>
                </a:buClr>
                <a:buFont typeface="Wingdings" panose="05000000000000000000" pitchFamily="2" charset="2"/>
              </a:pPr>
              <a:r>
                <a:rPr lang="en-US" altLang="zh-CN" sz="2000" dirty="0">
                  <a:solidFill>
                    <a:schemeClr val="folHlink"/>
                  </a:solidFill>
                  <a:latin typeface="Tahoma" panose="020B0604030504040204" pitchFamily="34" charset="0"/>
                </a:rPr>
                <a:t>(1,4)</a:t>
              </a:r>
              <a:endParaRPr lang="en-US" altLang="zh-CN" sz="2000" dirty="0">
                <a:solidFill>
                  <a:schemeClr val="folHlink"/>
                </a:solidFill>
                <a:latin typeface="Tahoma" panose="020B0604030504040204" pitchFamily="34" charset="0"/>
              </a:endParaRPr>
            </a:p>
          </p:txBody>
        </p:sp>
        <p:sp>
          <p:nvSpPr>
            <p:cNvPr id="80944" name="Rectangle 12"/>
            <p:cNvSpPr/>
            <p:nvPr/>
          </p:nvSpPr>
          <p:spPr>
            <a:xfrm>
              <a:off x="1704" y="0"/>
              <a:ext cx="852" cy="258"/>
            </a:xfrm>
            <a:prstGeom prst="rect">
              <a:avLst/>
            </a:prstGeom>
            <a:solidFill>
              <a:schemeClr val="bg1">
                <a:alpha val="50195"/>
              </a:schemeClr>
            </a:solidFill>
            <a:ln w="9525">
              <a:noFill/>
            </a:ln>
          </p:spPr>
          <p:txBody>
            <a:bodyPr anchor="ctr" anchorCtr="0"/>
            <a:p>
              <a:pPr algn="ctr" eaLnBrk="1" hangingPunct="1">
                <a:spcBef>
                  <a:spcPct val="20000"/>
                </a:spcBef>
                <a:buClr>
                  <a:srgbClr val="4D009A"/>
                </a:buClr>
                <a:buFont typeface="Wingdings" panose="05000000000000000000" pitchFamily="2" charset="2"/>
              </a:pPr>
              <a:r>
                <a:rPr lang="en-US" altLang="zh-CN" sz="2000" dirty="0">
                  <a:solidFill>
                    <a:schemeClr val="folHlink"/>
                  </a:solidFill>
                  <a:latin typeface="Tahoma" panose="020B0604030504040204" pitchFamily="34" charset="0"/>
                </a:rPr>
                <a:t>(1,3)</a:t>
              </a:r>
              <a:endParaRPr lang="en-US" altLang="zh-CN" sz="2000" dirty="0">
                <a:solidFill>
                  <a:schemeClr val="folHlink"/>
                </a:solidFill>
                <a:latin typeface="Tahoma" panose="020B0604030504040204" pitchFamily="34" charset="0"/>
              </a:endParaRPr>
            </a:p>
          </p:txBody>
        </p:sp>
        <p:sp>
          <p:nvSpPr>
            <p:cNvPr id="80945" name="Rectangle 13"/>
            <p:cNvSpPr/>
            <p:nvPr/>
          </p:nvSpPr>
          <p:spPr>
            <a:xfrm>
              <a:off x="840" y="0"/>
              <a:ext cx="864" cy="258"/>
            </a:xfrm>
            <a:prstGeom prst="rect">
              <a:avLst/>
            </a:prstGeom>
            <a:solidFill>
              <a:schemeClr val="bg1">
                <a:alpha val="50195"/>
              </a:schemeClr>
            </a:solidFill>
            <a:ln w="9525">
              <a:noFill/>
            </a:ln>
          </p:spPr>
          <p:txBody>
            <a:bodyPr anchor="ctr" anchorCtr="0"/>
            <a:p>
              <a:pPr algn="ctr" eaLnBrk="1" hangingPunct="1">
                <a:spcBef>
                  <a:spcPct val="20000"/>
                </a:spcBef>
                <a:buClr>
                  <a:srgbClr val="4D009A"/>
                </a:buClr>
                <a:buFont typeface="Wingdings" panose="05000000000000000000" pitchFamily="2" charset="2"/>
              </a:pPr>
              <a:r>
                <a:rPr lang="en-US" altLang="zh-CN" sz="2000" dirty="0">
                  <a:solidFill>
                    <a:schemeClr val="folHlink"/>
                  </a:solidFill>
                  <a:latin typeface="Tahoma" panose="020B0604030504040204" pitchFamily="34" charset="0"/>
                </a:rPr>
                <a:t>(1,2)</a:t>
              </a:r>
              <a:endParaRPr lang="en-US" altLang="zh-CN" sz="2000" dirty="0">
                <a:solidFill>
                  <a:schemeClr val="folHlink"/>
                </a:solidFill>
                <a:latin typeface="Tahoma" panose="020B0604030504040204" pitchFamily="34" charset="0"/>
              </a:endParaRPr>
            </a:p>
          </p:txBody>
        </p:sp>
        <p:sp>
          <p:nvSpPr>
            <p:cNvPr id="80946" name="Rectangle 14"/>
            <p:cNvSpPr/>
            <p:nvPr/>
          </p:nvSpPr>
          <p:spPr>
            <a:xfrm>
              <a:off x="0" y="0"/>
              <a:ext cx="840" cy="258"/>
            </a:xfrm>
            <a:prstGeom prst="rect">
              <a:avLst/>
            </a:prstGeom>
            <a:solidFill>
              <a:schemeClr val="bg1">
                <a:alpha val="50195"/>
              </a:schemeClr>
            </a:solidFill>
            <a:ln w="9525">
              <a:noFill/>
            </a:ln>
          </p:spPr>
          <p:txBody>
            <a:bodyPr anchor="ctr" anchorCtr="0"/>
            <a:p>
              <a:pPr algn="ctr" eaLnBrk="1" hangingPunct="1">
                <a:spcBef>
                  <a:spcPct val="20000"/>
                </a:spcBef>
                <a:buClr>
                  <a:srgbClr val="4D009A"/>
                </a:buClr>
                <a:buFont typeface="Wingdings" panose="05000000000000000000" pitchFamily="2" charset="2"/>
              </a:pPr>
              <a:r>
                <a:rPr lang="en-US" altLang="zh-CN" sz="2000" dirty="0">
                  <a:solidFill>
                    <a:schemeClr val="folHlink"/>
                  </a:solidFill>
                  <a:latin typeface="Tahoma" panose="020B0604030504040204" pitchFamily="34" charset="0"/>
                </a:rPr>
                <a:t>(1,1)</a:t>
              </a:r>
              <a:endParaRPr lang="en-US" altLang="zh-CN" sz="2000" dirty="0">
                <a:solidFill>
                  <a:schemeClr val="folHlink"/>
                </a:solidFill>
                <a:latin typeface="Tahoma" panose="020B0604030504040204" pitchFamily="34" charset="0"/>
              </a:endParaRPr>
            </a:p>
          </p:txBody>
        </p:sp>
        <p:sp>
          <p:nvSpPr>
            <p:cNvPr id="80947" name="Line 15"/>
            <p:cNvSpPr/>
            <p:nvPr/>
          </p:nvSpPr>
          <p:spPr>
            <a:xfrm>
              <a:off x="0" y="0"/>
              <a:ext cx="3408" cy="0"/>
            </a:xfrm>
            <a:prstGeom prst="line">
              <a:avLst/>
            </a:prstGeom>
            <a:ln w="19050" cap="sq" cmpd="sng">
              <a:solidFill>
                <a:schemeClr val="tx2"/>
              </a:solidFill>
              <a:prstDash val="solid"/>
              <a:headEnd type="none" w="med" len="med"/>
              <a:tailEnd type="none" w="med" len="med"/>
            </a:ln>
          </p:spPr>
        </p:sp>
        <p:sp>
          <p:nvSpPr>
            <p:cNvPr id="80948" name="Line 16"/>
            <p:cNvSpPr/>
            <p:nvPr/>
          </p:nvSpPr>
          <p:spPr>
            <a:xfrm>
              <a:off x="0" y="258"/>
              <a:ext cx="3408" cy="0"/>
            </a:xfrm>
            <a:prstGeom prst="line">
              <a:avLst/>
            </a:prstGeom>
            <a:ln w="6350" cap="flat" cmpd="sng">
              <a:solidFill>
                <a:schemeClr val="tx2"/>
              </a:solidFill>
              <a:prstDash val="solid"/>
              <a:headEnd type="none" w="med" len="med"/>
              <a:tailEnd type="none" w="med" len="med"/>
            </a:ln>
          </p:spPr>
        </p:sp>
        <p:sp>
          <p:nvSpPr>
            <p:cNvPr id="80949" name="Line 17"/>
            <p:cNvSpPr/>
            <p:nvPr/>
          </p:nvSpPr>
          <p:spPr>
            <a:xfrm>
              <a:off x="0" y="498"/>
              <a:ext cx="3408" cy="0"/>
            </a:xfrm>
            <a:prstGeom prst="line">
              <a:avLst/>
            </a:prstGeom>
            <a:ln w="6350" cap="flat" cmpd="sng">
              <a:solidFill>
                <a:schemeClr val="tx2"/>
              </a:solidFill>
              <a:prstDash val="solid"/>
              <a:headEnd type="none" w="med" len="med"/>
              <a:tailEnd type="none" w="med" len="med"/>
            </a:ln>
          </p:spPr>
        </p:sp>
        <p:sp>
          <p:nvSpPr>
            <p:cNvPr id="80950" name="Line 18"/>
            <p:cNvSpPr/>
            <p:nvPr/>
          </p:nvSpPr>
          <p:spPr>
            <a:xfrm>
              <a:off x="0" y="747"/>
              <a:ext cx="3408" cy="0"/>
            </a:xfrm>
            <a:prstGeom prst="line">
              <a:avLst/>
            </a:prstGeom>
            <a:ln w="19050" cap="sq" cmpd="sng">
              <a:solidFill>
                <a:schemeClr val="tx2"/>
              </a:solidFill>
              <a:prstDash val="solid"/>
              <a:headEnd type="none" w="med" len="med"/>
              <a:tailEnd type="none" w="med" len="med"/>
            </a:ln>
          </p:spPr>
        </p:sp>
        <p:sp>
          <p:nvSpPr>
            <p:cNvPr id="80951" name="Line 19"/>
            <p:cNvSpPr/>
            <p:nvPr/>
          </p:nvSpPr>
          <p:spPr>
            <a:xfrm>
              <a:off x="0" y="0"/>
              <a:ext cx="0" cy="747"/>
            </a:xfrm>
            <a:prstGeom prst="line">
              <a:avLst/>
            </a:prstGeom>
            <a:ln w="19050" cap="sq" cmpd="sng">
              <a:solidFill>
                <a:schemeClr val="tx2"/>
              </a:solidFill>
              <a:prstDash val="solid"/>
              <a:headEnd type="none" w="med" len="med"/>
              <a:tailEnd type="none" w="med" len="med"/>
            </a:ln>
          </p:spPr>
        </p:sp>
        <p:sp>
          <p:nvSpPr>
            <p:cNvPr id="80952" name="Line 20"/>
            <p:cNvSpPr/>
            <p:nvPr/>
          </p:nvSpPr>
          <p:spPr>
            <a:xfrm>
              <a:off x="840" y="0"/>
              <a:ext cx="0" cy="749"/>
            </a:xfrm>
            <a:prstGeom prst="line">
              <a:avLst/>
            </a:prstGeom>
            <a:ln w="6350" cap="flat" cmpd="sng">
              <a:solidFill>
                <a:schemeClr val="tx2"/>
              </a:solidFill>
              <a:prstDash val="solid"/>
              <a:headEnd type="none" w="med" len="med"/>
              <a:tailEnd type="none" w="med" len="med"/>
            </a:ln>
          </p:spPr>
        </p:sp>
        <p:sp>
          <p:nvSpPr>
            <p:cNvPr id="80953" name="Line 21"/>
            <p:cNvSpPr/>
            <p:nvPr/>
          </p:nvSpPr>
          <p:spPr>
            <a:xfrm flipH="1">
              <a:off x="1701" y="0"/>
              <a:ext cx="3" cy="749"/>
            </a:xfrm>
            <a:prstGeom prst="line">
              <a:avLst/>
            </a:prstGeom>
            <a:ln w="6350" cap="flat" cmpd="sng">
              <a:solidFill>
                <a:schemeClr val="tx2"/>
              </a:solidFill>
              <a:prstDash val="solid"/>
              <a:headEnd type="none" w="med" len="med"/>
              <a:tailEnd type="none" w="med" len="med"/>
            </a:ln>
          </p:spPr>
        </p:sp>
        <p:sp>
          <p:nvSpPr>
            <p:cNvPr id="80954" name="Line 22"/>
            <p:cNvSpPr/>
            <p:nvPr/>
          </p:nvSpPr>
          <p:spPr>
            <a:xfrm>
              <a:off x="2556" y="0"/>
              <a:ext cx="0" cy="747"/>
            </a:xfrm>
            <a:prstGeom prst="line">
              <a:avLst/>
            </a:prstGeom>
            <a:ln w="6350" cap="flat" cmpd="sng">
              <a:solidFill>
                <a:schemeClr val="tx2"/>
              </a:solidFill>
              <a:prstDash val="solid"/>
              <a:headEnd type="none" w="med" len="med"/>
              <a:tailEnd type="none" w="med" len="med"/>
            </a:ln>
          </p:spPr>
        </p:sp>
        <p:sp>
          <p:nvSpPr>
            <p:cNvPr id="80955" name="Line 23"/>
            <p:cNvSpPr/>
            <p:nvPr/>
          </p:nvSpPr>
          <p:spPr>
            <a:xfrm>
              <a:off x="3408" y="0"/>
              <a:ext cx="0" cy="747"/>
            </a:xfrm>
            <a:prstGeom prst="line">
              <a:avLst/>
            </a:prstGeom>
            <a:ln w="19050" cap="sq" cmpd="sng">
              <a:solidFill>
                <a:schemeClr val="tx2"/>
              </a:solidFill>
              <a:prstDash val="solid"/>
              <a:headEnd type="none" w="med" len="med"/>
              <a:tailEnd type="none" w="med" len="med"/>
            </a:ln>
          </p:spPr>
        </p:sp>
      </p:grpSp>
      <p:graphicFrame>
        <p:nvGraphicFramePr>
          <p:cNvPr id="80922" name="Group 26"/>
          <p:cNvGraphicFramePr>
            <a:graphicFrameLocks noGrp="1"/>
          </p:cNvGraphicFramePr>
          <p:nvPr/>
        </p:nvGraphicFramePr>
        <p:xfrm>
          <a:off x="1709738" y="4064000"/>
          <a:ext cx="5410200" cy="1190625"/>
        </p:xfrm>
        <a:graphic>
          <a:graphicData uri="http://schemas.openxmlformats.org/drawingml/2006/table">
            <a:tbl>
              <a:tblPr/>
              <a:tblGrid>
                <a:gridCol w="1352550"/>
                <a:gridCol w="1352550"/>
                <a:gridCol w="1352550"/>
                <a:gridCol w="1352550"/>
              </a:tblGrid>
              <a:tr h="396875">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(1,1)</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190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(1,2)</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(1,3)</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(1,4)</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63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solidFill>
                      <a:schemeClr val="bg1"/>
                    </a:solidFill>
                  </a:tcPr>
                </a:tc>
              </a:tr>
              <a:tr h="396875">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(2,1)</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190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(2,2)</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(2,3)</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(2,4)</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63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a:noFill/>
                    </a:lnTlToBr>
                    <a:lnBlToTr>
                      <a:noFill/>
                    </a:lnBlToTr>
                    <a:solidFill>
                      <a:schemeClr val="bg1"/>
                    </a:solidFill>
                  </a:tcPr>
                </a:tc>
              </a:tr>
              <a:tr h="396875">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(3,1)</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190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(3,2)</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(3,3)</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lvl1pPr>
                        <a:spcBef>
                          <a:spcPts val="575"/>
                        </a:spcBef>
                        <a:buClr>
                          <a:schemeClr val="accent1"/>
                        </a:buClr>
                        <a:buSzPct val="85000"/>
                        <a:buFont typeface="Wingdings 2" pitchFamily="18" charset="2"/>
                        <a:defRPr sz="2200">
                          <a:solidFill>
                            <a:schemeClr val="tx1"/>
                          </a:solidFill>
                          <a:latin typeface="Perpetua" pitchFamily="18" charset="0"/>
                          <a:ea typeface="宋体" panose="02010600030101010101" pitchFamily="2" charset="-122"/>
                        </a:defRPr>
                      </a:lvl1pPr>
                      <a:lvl2pPr marL="742950" indent="-424180">
                        <a:spcBef>
                          <a:spcPts val="375"/>
                        </a:spcBef>
                        <a:buClr>
                          <a:schemeClr val="accent2"/>
                        </a:buClr>
                        <a:buSzPct val="85000"/>
                        <a:buFont typeface="Wingdings 2" pitchFamily="18" charset="2"/>
                        <a:defRPr sz="2000">
                          <a:solidFill>
                            <a:schemeClr val="tx1"/>
                          </a:solidFill>
                          <a:latin typeface="Perpetua" pitchFamily="18" charset="0"/>
                          <a:ea typeface="宋体" panose="02010600030101010101" pitchFamily="2" charset="-122"/>
                        </a:defRPr>
                      </a:lvl2pPr>
                      <a:lvl3pPr marL="1143000" indent="-549275">
                        <a:spcBef>
                          <a:spcPts val="375"/>
                        </a:spcBef>
                        <a:buClr>
                          <a:srgbClr val="E6B1AB"/>
                        </a:buClr>
                        <a:buSzPct val="85000"/>
                        <a:buFont typeface="Wingdings 2" pitchFamily="18" charset="2"/>
                        <a:defRPr>
                          <a:solidFill>
                            <a:schemeClr val="tx1"/>
                          </a:solidFill>
                          <a:latin typeface="Perpetua" pitchFamily="18" charset="0"/>
                          <a:ea typeface="宋体" panose="02010600030101010101" pitchFamily="2" charset="-122"/>
                        </a:defRPr>
                      </a:lvl3pPr>
                      <a:lvl4pPr marL="1600200" indent="-732155">
                        <a:spcBef>
                          <a:spcPts val="375"/>
                        </a:spcBef>
                        <a:buClr>
                          <a:srgbClr val="A28E6A"/>
                        </a:buClr>
                        <a:buSzPct val="80000"/>
                        <a:buFont typeface="Wingdings 2" pitchFamily="18" charset="2"/>
                        <a:defRPr>
                          <a:solidFill>
                            <a:schemeClr val="tx1"/>
                          </a:solidFill>
                          <a:latin typeface="Perpetua" pitchFamily="18" charset="0"/>
                          <a:ea typeface="宋体" panose="02010600030101010101" pitchFamily="2" charset="-122"/>
                        </a:defRPr>
                      </a:lvl4pPr>
                      <a:lvl5pPr marL="2057400" indent="-914400">
                        <a:spcBef>
                          <a:spcPts val="375"/>
                        </a:spcBef>
                        <a:buClr>
                          <a:srgbClr val="A28E6A"/>
                        </a:buClr>
                        <a:buFont typeface="Wingdings 2" pitchFamily="18" charset="2"/>
                        <a:defRPr>
                          <a:solidFill>
                            <a:schemeClr val="tx1"/>
                          </a:solidFill>
                          <a:latin typeface="Perpetua" pitchFamily="18" charset="0"/>
                          <a:ea typeface="宋体" panose="02010600030101010101" pitchFamily="2" charset="-122"/>
                        </a:defRPr>
                      </a:lvl5pPr>
                      <a:lvl6pPr marL="25146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6pPr>
                      <a:lvl7pPr marL="29718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7pPr>
                      <a:lvl8pPr marL="34290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8pPr>
                      <a:lvl9pPr marL="3886200" indent="-914400" eaLnBrk="0" fontAlgn="base" hangingPunct="0">
                        <a:spcBef>
                          <a:spcPts val="375"/>
                        </a:spcBef>
                        <a:spcAft>
                          <a:spcPct val="0"/>
                        </a:spcAft>
                        <a:buClr>
                          <a:srgbClr val="A28E6A"/>
                        </a:buClr>
                        <a:buFont typeface="Wingdings 2" pitchFamily="18" charset="2"/>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4D009A"/>
                        </a:buClr>
                        <a:buSzPct val="100000"/>
                        <a:buFont typeface="Wingdings" panose="05000000000000000000" pitchFamily="2" charset="2"/>
                        <a:buNone/>
                      </a:pPr>
                      <a:r>
                        <a:rPr kumimoji="0" lang="en-US" altLang="zh-CN" sz="2000" b="0" i="0" u="none" strike="noStrike" cap="none" normalizeH="0" baseline="0">
                          <a:ln>
                            <a:noFill/>
                          </a:ln>
                          <a:solidFill>
                            <a:schemeClr val="folHlink"/>
                          </a:solidFill>
                          <a:effectLst/>
                          <a:latin typeface="Tahoma" panose="020B0604030504040204" pitchFamily="34" charset="0"/>
                          <a:ea typeface="宋体" panose="02010600030101010101" pitchFamily="2" charset="-122"/>
                        </a:rPr>
                        <a:t>(3,4)</a:t>
                      </a:r>
                      <a:endParaRPr kumimoji="0" lang="en-US" altLang="zh-CN" sz="2000" b="0" i="0" u="none" strike="noStrike" cap="none" normalizeH="0" baseline="0">
                        <a:ln>
                          <a:noFill/>
                        </a:ln>
                        <a:solidFill>
                          <a:schemeClr val="folHlink"/>
                        </a:solidFill>
                        <a:effectLst/>
                        <a:latin typeface="Perpetua" pitchFamily="18" charset="0"/>
                        <a:ea typeface="宋体" panose="02010600030101010101" pitchFamily="2" charset="-122"/>
                      </a:endParaRPr>
                    </a:p>
                  </a:txBody>
                  <a:tcPr marT="45732" marB="45732" anchor="ctr" horzOverflow="overflow">
                    <a:lnL w="63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 name="Group 46"/>
          <p:cNvGrpSpPr/>
          <p:nvPr/>
        </p:nvGrpSpPr>
        <p:grpSpPr>
          <a:xfrm>
            <a:off x="7272338" y="4445000"/>
            <a:ext cx="1219200" cy="777875"/>
            <a:chOff x="0" y="0"/>
            <a:chExt cx="768" cy="490"/>
          </a:xfrm>
        </p:grpSpPr>
        <p:sp>
          <p:nvSpPr>
            <p:cNvPr id="80935" name="Line 47"/>
            <p:cNvSpPr/>
            <p:nvPr/>
          </p:nvSpPr>
          <p:spPr>
            <a:xfrm flipV="1">
              <a:off x="0" y="0"/>
              <a:ext cx="192" cy="336"/>
            </a:xfrm>
            <a:prstGeom prst="line">
              <a:avLst/>
            </a:prstGeom>
            <a:ln w="19050" cap="flat" cmpd="sng">
              <a:solidFill>
                <a:schemeClr val="tx2"/>
              </a:solidFill>
              <a:prstDash val="solid"/>
              <a:headEnd type="none" w="med" len="med"/>
              <a:tailEnd type="triangle" w="lg" len="lg"/>
            </a:ln>
          </p:spPr>
        </p:sp>
        <p:sp>
          <p:nvSpPr>
            <p:cNvPr id="80936" name="Text Box 48"/>
            <p:cNvSpPr txBox="1"/>
            <p:nvPr/>
          </p:nvSpPr>
          <p:spPr>
            <a:xfrm>
              <a:off x="336" y="240"/>
              <a:ext cx="432" cy="250"/>
            </a:xfrm>
            <a:prstGeom prst="rect">
              <a:avLst/>
            </a:prstGeom>
            <a:noFill/>
            <a:ln w="9525">
              <a:noFill/>
            </a:ln>
          </p:spPr>
          <p:txBody>
            <a:bodyPr>
              <a:spAutoFit/>
            </a:bodyPr>
            <a:p>
              <a:pPr eaLnBrk="1" hangingPunct="1">
                <a:spcBef>
                  <a:spcPct val="50000"/>
                </a:spcBef>
              </a:pPr>
              <a:r>
                <a:rPr lang="zh-CN" altLang="en-US" sz="2000" dirty="0">
                  <a:solidFill>
                    <a:schemeClr val="folHlink"/>
                  </a:solidFill>
                  <a:latin typeface="Tahoma" panose="020B0604030504040204" pitchFamily="34" charset="0"/>
                </a:rPr>
                <a:t>页</a:t>
              </a:r>
              <a:endParaRPr lang="zh-CN" altLang="en-US" sz="2000" dirty="0">
                <a:solidFill>
                  <a:schemeClr val="folHlink"/>
                </a:solidFill>
                <a:latin typeface="Tahoma" panose="020B0604030504040204" pitchFamily="34" charset="0"/>
              </a:endParaRPr>
            </a:p>
          </p:txBody>
        </p:sp>
      </p:grpSp>
      <p:grpSp>
        <p:nvGrpSpPr>
          <p:cNvPr id="3" name="Group 49"/>
          <p:cNvGrpSpPr/>
          <p:nvPr/>
        </p:nvGrpSpPr>
        <p:grpSpPr>
          <a:xfrm>
            <a:off x="3690938" y="5359400"/>
            <a:ext cx="838200" cy="473075"/>
            <a:chOff x="0" y="0"/>
            <a:chExt cx="528" cy="298"/>
          </a:xfrm>
        </p:grpSpPr>
        <p:sp>
          <p:nvSpPr>
            <p:cNvPr id="80933" name="Line 50"/>
            <p:cNvSpPr/>
            <p:nvPr/>
          </p:nvSpPr>
          <p:spPr>
            <a:xfrm flipV="1">
              <a:off x="0" y="0"/>
              <a:ext cx="0" cy="240"/>
            </a:xfrm>
            <a:prstGeom prst="line">
              <a:avLst/>
            </a:prstGeom>
            <a:ln w="19050" cap="flat" cmpd="sng">
              <a:solidFill>
                <a:schemeClr val="tx2"/>
              </a:solidFill>
              <a:prstDash val="solid"/>
              <a:headEnd type="none" w="med" len="med"/>
              <a:tailEnd type="triangle" w="lg" len="lg"/>
            </a:ln>
          </p:spPr>
        </p:sp>
        <p:sp>
          <p:nvSpPr>
            <p:cNvPr id="80934" name="Text Box 51"/>
            <p:cNvSpPr txBox="1"/>
            <p:nvPr/>
          </p:nvSpPr>
          <p:spPr>
            <a:xfrm>
              <a:off x="96" y="48"/>
              <a:ext cx="432" cy="250"/>
            </a:xfrm>
            <a:prstGeom prst="rect">
              <a:avLst/>
            </a:prstGeom>
            <a:noFill/>
            <a:ln w="9525">
              <a:noFill/>
            </a:ln>
          </p:spPr>
          <p:txBody>
            <a:bodyPr>
              <a:spAutoFit/>
            </a:bodyPr>
            <a:p>
              <a:pPr eaLnBrk="1" hangingPunct="1">
                <a:spcBef>
                  <a:spcPct val="50000"/>
                </a:spcBef>
              </a:pPr>
              <a:r>
                <a:rPr lang="zh-CN" altLang="en-US" sz="2000" dirty="0">
                  <a:solidFill>
                    <a:schemeClr val="folHlink"/>
                  </a:solidFill>
                  <a:latin typeface="Tahoma" panose="020B0604030504040204" pitchFamily="34" charset="0"/>
                </a:rPr>
                <a:t>列</a:t>
              </a:r>
              <a:endParaRPr lang="zh-CN" altLang="en-US" sz="2000" dirty="0">
                <a:solidFill>
                  <a:schemeClr val="folHlink"/>
                </a:solidFill>
                <a:latin typeface="Tahoma" panose="020B0604030504040204" pitchFamily="34" charset="0"/>
              </a:endParaRPr>
            </a:p>
          </p:txBody>
        </p:sp>
      </p:grpSp>
      <p:grpSp>
        <p:nvGrpSpPr>
          <p:cNvPr id="4" name="Group 52"/>
          <p:cNvGrpSpPr/>
          <p:nvPr/>
        </p:nvGrpSpPr>
        <p:grpSpPr>
          <a:xfrm>
            <a:off x="1862138" y="3073400"/>
            <a:ext cx="990600" cy="762000"/>
            <a:chOff x="0" y="0"/>
            <a:chExt cx="624" cy="480"/>
          </a:xfrm>
        </p:grpSpPr>
        <p:sp>
          <p:nvSpPr>
            <p:cNvPr id="80931" name="Line 53"/>
            <p:cNvSpPr/>
            <p:nvPr/>
          </p:nvSpPr>
          <p:spPr>
            <a:xfrm flipV="1">
              <a:off x="144" y="288"/>
              <a:ext cx="480" cy="192"/>
            </a:xfrm>
            <a:prstGeom prst="line">
              <a:avLst/>
            </a:prstGeom>
            <a:ln w="19050" cap="flat" cmpd="sng">
              <a:solidFill>
                <a:schemeClr val="tx2"/>
              </a:solidFill>
              <a:prstDash val="solid"/>
              <a:headEnd type="none" w="med" len="med"/>
              <a:tailEnd type="triangle" w="lg" len="lg"/>
            </a:ln>
          </p:spPr>
        </p:sp>
        <p:sp>
          <p:nvSpPr>
            <p:cNvPr id="80932" name="Text Box 54"/>
            <p:cNvSpPr txBox="1"/>
            <p:nvPr/>
          </p:nvSpPr>
          <p:spPr>
            <a:xfrm>
              <a:off x="0" y="0"/>
              <a:ext cx="288" cy="250"/>
            </a:xfrm>
            <a:prstGeom prst="rect">
              <a:avLst/>
            </a:prstGeom>
            <a:noFill/>
            <a:ln w="9525">
              <a:noFill/>
            </a:ln>
          </p:spPr>
          <p:txBody>
            <a:bodyPr>
              <a:spAutoFit/>
            </a:bodyPr>
            <a:p>
              <a:pPr eaLnBrk="1" hangingPunct="1">
                <a:spcBef>
                  <a:spcPct val="50000"/>
                </a:spcBef>
              </a:pPr>
              <a:r>
                <a:rPr lang="zh-CN" altLang="en-US" sz="2000" dirty="0">
                  <a:solidFill>
                    <a:schemeClr val="folHlink"/>
                  </a:solidFill>
                  <a:latin typeface="Tahoma" panose="020B0604030504040204" pitchFamily="34" charset="0"/>
                </a:rPr>
                <a:t>页</a:t>
              </a:r>
              <a:endParaRPr lang="zh-CN" altLang="en-US" sz="2000" dirty="0">
                <a:solidFill>
                  <a:schemeClr val="folHlink"/>
                </a:solidFill>
                <a:latin typeface="Tahoma" panose="020B0604030504040204" pitchFamily="34" charset="0"/>
              </a:endParaRPr>
            </a:p>
          </p:txBody>
        </p:sp>
      </p:grpSp>
      <p:grpSp>
        <p:nvGrpSpPr>
          <p:cNvPr id="5" name="Group 55"/>
          <p:cNvGrpSpPr/>
          <p:nvPr/>
        </p:nvGrpSpPr>
        <p:grpSpPr>
          <a:xfrm>
            <a:off x="1100138" y="4292600"/>
            <a:ext cx="533400" cy="625475"/>
            <a:chOff x="0" y="0"/>
            <a:chExt cx="336" cy="394"/>
          </a:xfrm>
        </p:grpSpPr>
        <p:sp>
          <p:nvSpPr>
            <p:cNvPr id="80929" name="Line 56"/>
            <p:cNvSpPr/>
            <p:nvPr/>
          </p:nvSpPr>
          <p:spPr>
            <a:xfrm>
              <a:off x="96" y="0"/>
              <a:ext cx="240" cy="0"/>
            </a:xfrm>
            <a:prstGeom prst="line">
              <a:avLst/>
            </a:prstGeom>
            <a:ln w="19050" cap="flat" cmpd="sng">
              <a:solidFill>
                <a:schemeClr val="tx2"/>
              </a:solidFill>
              <a:prstDash val="solid"/>
              <a:headEnd type="none" w="med" len="med"/>
              <a:tailEnd type="triangle" w="lg" len="lg"/>
            </a:ln>
          </p:spPr>
        </p:sp>
        <p:sp>
          <p:nvSpPr>
            <p:cNvPr id="80930" name="Text Box 57"/>
            <p:cNvSpPr txBox="1"/>
            <p:nvPr/>
          </p:nvSpPr>
          <p:spPr>
            <a:xfrm>
              <a:off x="0" y="144"/>
              <a:ext cx="288" cy="250"/>
            </a:xfrm>
            <a:prstGeom prst="rect">
              <a:avLst/>
            </a:prstGeom>
            <a:noFill/>
            <a:ln w="9525">
              <a:noFill/>
            </a:ln>
          </p:spPr>
          <p:txBody>
            <a:bodyPr>
              <a:spAutoFit/>
            </a:bodyPr>
            <a:p>
              <a:pPr eaLnBrk="1" hangingPunct="1">
                <a:spcBef>
                  <a:spcPct val="50000"/>
                </a:spcBef>
              </a:pPr>
              <a:r>
                <a:rPr lang="zh-CN" altLang="en-US" sz="2000" dirty="0">
                  <a:solidFill>
                    <a:schemeClr val="folHlink"/>
                  </a:solidFill>
                  <a:latin typeface="Tahoma" panose="020B0604030504040204" pitchFamily="34" charset="0"/>
                </a:rPr>
                <a:t>行</a:t>
              </a:r>
              <a:endParaRPr lang="zh-CN" altLang="en-US" sz="2000" dirty="0">
                <a:solidFill>
                  <a:schemeClr val="folHlink"/>
                </a:solidFill>
                <a:latin typeface="Tahoma" panose="020B060403050404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922"/>
                                        </p:tgtEl>
                                        <p:attrNameLst>
                                          <p:attrName>style.visibility</p:attrName>
                                        </p:attrNameLst>
                                      </p:cBhvr>
                                      <p:to>
                                        <p:strVal val="visible"/>
                                      </p:to>
                                    </p:set>
                                    <p:animEffect transition="in" filter="blinds(horizontal)">
                                      <p:cBhvr>
                                        <p:cTn id="7" dur="500"/>
                                        <p:tgtEl>
                                          <p:spTgt spid="809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0902"/>
                                        </p:tgtEl>
                                        <p:attrNameLst>
                                          <p:attrName>style.visibility</p:attrName>
                                        </p:attrNameLst>
                                      </p:cBhvr>
                                      <p:to>
                                        <p:strVal val="visible"/>
                                      </p:to>
                                    </p:set>
                                    <p:animEffect transition="in" filter="blinds(horizontal)">
                                      <p:cBhvr>
                                        <p:cTn id="22" dur="500"/>
                                        <p:tgtEl>
                                          <p:spTgt spid="8090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par>
                                <p:cTn id="28" presetID="3" presetClass="entr" presetSubtype="1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2"/>
          <p:cNvSpPr>
            <a:spLocks noGrp="1"/>
          </p:cNvSpPr>
          <p:nvPr>
            <p:ph type="title" idx="4294967295"/>
          </p:nvPr>
        </p:nvSpPr>
        <p:spPr>
          <a:xfrm>
            <a:off x="1350963" y="296863"/>
            <a:ext cx="7793037" cy="647700"/>
          </a:xfrm>
          <a:ln/>
        </p:spPr>
        <p:txBody>
          <a:bodyPr vert="horz" wrap="square" lIns="91440" tIns="45720" rIns="91440" bIns="91440" anchor="b" anchorCtr="0"/>
          <a:p>
            <a:pPr marL="685800" indent="-685800" eaLnBrk="1" hangingPunct="1"/>
            <a:r>
              <a:rPr lang="zh-CN" altLang="en-US" sz="3600" b="1" dirty="0">
                <a:solidFill>
                  <a:srgbClr val="4D009A"/>
                </a:solidFill>
                <a:latin typeface="华文楷体" pitchFamily="2" charset="-122"/>
                <a:ea typeface="华文楷体" pitchFamily="2" charset="-122"/>
                <a:sym typeface="Arial" panose="020B0604020202020204" pitchFamily="34" charset="0"/>
              </a:rPr>
              <a:t>4.5 </a:t>
            </a:r>
            <a:r>
              <a:rPr lang="zh-TW" altLang="en-US" sz="3600" b="1" dirty="0">
                <a:solidFill>
                  <a:srgbClr val="4D009A"/>
                </a:solidFill>
                <a:latin typeface="华文楷体" pitchFamily="2" charset="-122"/>
                <a:ea typeface="华文楷体" pitchFamily="2" charset="-122"/>
                <a:sym typeface="Arial" panose="020B0604020202020204" pitchFamily="34" charset="0"/>
              </a:rPr>
              <a:t>多</a:t>
            </a:r>
            <a:r>
              <a:rPr lang="zh-CN" altLang="en-US" sz="3600" b="1" dirty="0">
                <a:solidFill>
                  <a:srgbClr val="4D009A"/>
                </a:solidFill>
                <a:latin typeface="华文楷体" pitchFamily="2" charset="-122"/>
                <a:ea typeface="华文楷体" pitchFamily="2" charset="-122"/>
                <a:sym typeface="Arial" panose="020B0604020202020204" pitchFamily="34" charset="0"/>
              </a:rPr>
              <a:t>维数组       </a:t>
            </a:r>
            <a:endParaRPr lang="zh-TW" altLang="en-US" sz="3600" b="1" dirty="0">
              <a:solidFill>
                <a:srgbClr val="4D009A"/>
              </a:solidFill>
              <a:latin typeface="华文楷体" pitchFamily="2" charset="-122"/>
              <a:ea typeface="华文楷体" pitchFamily="2" charset="-122"/>
              <a:sym typeface="Arial" panose="020B0604020202020204" pitchFamily="34" charset="0"/>
            </a:endParaRPr>
          </a:p>
        </p:txBody>
      </p:sp>
      <p:sp>
        <p:nvSpPr>
          <p:cNvPr id="8192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8192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79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81925" name="Rectangle 3"/>
          <p:cNvSpPr>
            <a:spLocks noGrp="1"/>
          </p:cNvSpPr>
          <p:nvPr>
            <p:ph sz="quarter" idx="1"/>
          </p:nvPr>
        </p:nvSpPr>
        <p:spPr>
          <a:xfrm>
            <a:off x="1182688" y="1341438"/>
            <a:ext cx="7134225"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2600" b="1" dirty="0">
                <a:latin typeface="Times New Roman" panose="02020603050405020304" pitchFamily="18" charset="0"/>
                <a:ea typeface="华文楷体" pitchFamily="2" charset="-122"/>
              </a:rPr>
              <a:t>三维数组</a:t>
            </a:r>
            <a:r>
              <a:rPr lang="zh-TW" altLang="en-US" sz="2600" b="1" dirty="0">
                <a:latin typeface="Times New Roman" panose="02020603050405020304" pitchFamily="18" charset="0"/>
                <a:ea typeface="华文楷体" pitchFamily="2" charset="-122"/>
              </a:rPr>
              <a:t>，可</a:t>
            </a:r>
            <a:r>
              <a:rPr lang="zh-CN" altLang="en-US" sz="2600" b="1" dirty="0">
                <a:latin typeface="Times New Roman" panose="02020603050405020304" pitchFamily="18" charset="0"/>
                <a:ea typeface="华文楷体" pitchFamily="2" charset="-122"/>
              </a:rPr>
              <a:t>对应</a:t>
            </a:r>
            <a:r>
              <a:rPr lang="zh-TW" altLang="en-US" sz="2600" b="1" dirty="0">
                <a:latin typeface="Times New Roman" panose="02020603050405020304" pitchFamily="18" charset="0"/>
                <a:ea typeface="华文楷体" pitchFamily="2" charset="-122"/>
              </a:rPr>
              <a:t>至一</a:t>
            </a:r>
            <a:r>
              <a:rPr lang="zh-CN" altLang="en-US" sz="2600" b="1" dirty="0">
                <a:latin typeface="Times New Roman" panose="02020603050405020304" pitchFamily="18" charset="0"/>
                <a:ea typeface="华文楷体" pitchFamily="2" charset="-122"/>
              </a:rPr>
              <a:t>个</a:t>
            </a:r>
            <a:r>
              <a:rPr lang="zh-TW" altLang="en-US" sz="2600" b="1" dirty="0">
                <a:latin typeface="Times New Roman" panose="02020603050405020304" pitchFamily="18" charset="0"/>
                <a:ea typeface="华文楷体" pitchFamily="2" charset="-122"/>
              </a:rPr>
              <a:t> </a:t>
            </a:r>
            <a:r>
              <a:rPr lang="en-US" altLang="zh-CN" sz="2600" b="1" dirty="0">
                <a:latin typeface="Times New Roman" panose="02020603050405020304" pitchFamily="18" charset="0"/>
                <a:ea typeface="华文楷体" pitchFamily="2" charset="-122"/>
              </a:rPr>
              <a:t>X - Y - Z </a:t>
            </a:r>
            <a:r>
              <a:rPr lang="zh-TW" altLang="en-US" sz="2600" b="1" dirty="0">
                <a:latin typeface="Times New Roman" panose="02020603050405020304" pitchFamily="18" charset="0"/>
                <a:ea typeface="华文楷体" pitchFamily="2" charset="-122"/>
              </a:rPr>
              <a:t>三</a:t>
            </a:r>
            <a:r>
              <a:rPr lang="zh-CN" altLang="en-US" sz="2600" b="1" dirty="0">
                <a:latin typeface="Times New Roman" panose="02020603050405020304" pitchFamily="18" charset="0"/>
                <a:ea typeface="华文楷体" pitchFamily="2" charset="-122"/>
              </a:rPr>
              <a:t>维立体坐标</a:t>
            </a:r>
            <a:r>
              <a:rPr lang="zh-TW" altLang="en-US" sz="2600" b="1" dirty="0">
                <a:latin typeface="Times New Roman" panose="02020603050405020304" pitchFamily="18" charset="0"/>
                <a:ea typeface="华文楷体" pitchFamily="2" charset="-122"/>
              </a:rPr>
              <a:t>，如下</a:t>
            </a:r>
            <a:r>
              <a:rPr lang="zh-CN" altLang="en-US" sz="2600" b="1" dirty="0">
                <a:latin typeface="Times New Roman" panose="02020603050405020304" pitchFamily="18" charset="0"/>
                <a:ea typeface="华文楷体" pitchFamily="2" charset="-122"/>
              </a:rPr>
              <a:t>图所示</a:t>
            </a:r>
            <a:r>
              <a:rPr lang="zh-TW" altLang="en-US" sz="2600" b="1" dirty="0">
                <a:latin typeface="Times New Roman" panose="02020603050405020304" pitchFamily="18" charset="0"/>
                <a:ea typeface="华文楷体" pitchFamily="2" charset="-122"/>
              </a:rPr>
              <a:t>： </a:t>
            </a:r>
            <a:endParaRPr lang="zh-TW" altLang="en-US" sz="2600" b="1" dirty="0">
              <a:latin typeface="Times New Roman" panose="02020603050405020304" pitchFamily="18" charset="0"/>
              <a:ea typeface="华文楷体" pitchFamily="2" charset="-122"/>
            </a:endParaRPr>
          </a:p>
        </p:txBody>
      </p:sp>
      <p:grpSp>
        <p:nvGrpSpPr>
          <p:cNvPr id="81926" name="Group 4"/>
          <p:cNvGrpSpPr/>
          <p:nvPr/>
        </p:nvGrpSpPr>
        <p:grpSpPr>
          <a:xfrm>
            <a:off x="3779838" y="2852738"/>
            <a:ext cx="2016125" cy="2665412"/>
            <a:chOff x="0" y="0"/>
            <a:chExt cx="1270" cy="1679"/>
          </a:xfrm>
        </p:grpSpPr>
        <p:sp>
          <p:nvSpPr>
            <p:cNvPr id="81930" name="Line 5"/>
            <p:cNvSpPr/>
            <p:nvPr/>
          </p:nvSpPr>
          <p:spPr>
            <a:xfrm flipV="1">
              <a:off x="0" y="0"/>
              <a:ext cx="635" cy="726"/>
            </a:xfrm>
            <a:prstGeom prst="line">
              <a:avLst/>
            </a:prstGeom>
            <a:ln w="19050" cap="flat" cmpd="sng">
              <a:solidFill>
                <a:schemeClr val="tx2"/>
              </a:solidFill>
              <a:prstDash val="solid"/>
              <a:headEnd type="none" w="med" len="med"/>
              <a:tailEnd type="triangle" w="lg" len="lg"/>
            </a:ln>
          </p:spPr>
        </p:sp>
        <p:sp>
          <p:nvSpPr>
            <p:cNvPr id="81931" name="Line 6"/>
            <p:cNvSpPr/>
            <p:nvPr/>
          </p:nvSpPr>
          <p:spPr>
            <a:xfrm flipV="1">
              <a:off x="0" y="726"/>
              <a:ext cx="1270" cy="0"/>
            </a:xfrm>
            <a:prstGeom prst="line">
              <a:avLst/>
            </a:prstGeom>
            <a:ln w="19050" cap="flat" cmpd="sng">
              <a:solidFill>
                <a:schemeClr val="tx2"/>
              </a:solidFill>
              <a:prstDash val="solid"/>
              <a:headEnd type="none" w="med" len="med"/>
              <a:tailEnd type="triangle" w="lg" len="lg"/>
            </a:ln>
          </p:spPr>
        </p:sp>
        <p:sp>
          <p:nvSpPr>
            <p:cNvPr id="81932" name="Line 7"/>
            <p:cNvSpPr/>
            <p:nvPr/>
          </p:nvSpPr>
          <p:spPr>
            <a:xfrm>
              <a:off x="0" y="726"/>
              <a:ext cx="0" cy="953"/>
            </a:xfrm>
            <a:prstGeom prst="line">
              <a:avLst/>
            </a:prstGeom>
            <a:ln w="19050" cap="flat" cmpd="sng">
              <a:solidFill>
                <a:schemeClr val="tx2"/>
              </a:solidFill>
              <a:prstDash val="solid"/>
              <a:headEnd type="none" w="med" len="med"/>
              <a:tailEnd type="triangle" w="lg" len="lg"/>
            </a:ln>
          </p:spPr>
        </p:sp>
      </p:grpSp>
      <p:sp>
        <p:nvSpPr>
          <p:cNvPr id="2" name="Text Box 8"/>
          <p:cNvSpPr txBox="1"/>
          <p:nvPr/>
        </p:nvSpPr>
        <p:spPr>
          <a:xfrm>
            <a:off x="4859338" y="2925763"/>
            <a:ext cx="1066800" cy="396875"/>
          </a:xfrm>
          <a:prstGeom prst="rect">
            <a:avLst/>
          </a:prstGeom>
          <a:noFill/>
          <a:ln w="9525">
            <a:noFill/>
          </a:ln>
        </p:spPr>
        <p:txBody>
          <a:bodyPr>
            <a:spAutoFit/>
          </a:bodyPr>
          <a:p>
            <a:pPr eaLnBrk="1" hangingPunct="1">
              <a:spcBef>
                <a:spcPct val="50000"/>
              </a:spcBef>
            </a:pPr>
            <a:r>
              <a:rPr lang="en-US" altLang="zh-CN" sz="2000" b="1" dirty="0">
                <a:solidFill>
                  <a:schemeClr val="folHlink"/>
                </a:solidFill>
                <a:latin typeface="DFKai-SB" pitchFamily="65" charset="-128"/>
                <a:ea typeface="DFKai-SB" pitchFamily="65" charset="-128"/>
              </a:rPr>
              <a:t>Z(</a:t>
            </a:r>
            <a:r>
              <a:rPr lang="zh-CN" altLang="en-US" sz="2000" b="1" dirty="0">
                <a:solidFill>
                  <a:schemeClr val="folHlink"/>
                </a:solidFill>
                <a:latin typeface="DFKai-SB" pitchFamily="65" charset="-128"/>
              </a:rPr>
              <a:t>页</a:t>
            </a:r>
            <a:r>
              <a:rPr lang="en-US" altLang="zh-CN" sz="2000" b="1" dirty="0">
                <a:solidFill>
                  <a:schemeClr val="folHlink"/>
                </a:solidFill>
                <a:latin typeface="DFKai-SB" pitchFamily="65" charset="-128"/>
                <a:ea typeface="DFKai-SB" pitchFamily="65" charset="-128"/>
              </a:rPr>
              <a:t>)</a:t>
            </a:r>
            <a:endParaRPr lang="en-US" altLang="zh-CN" sz="2000" b="1" dirty="0">
              <a:solidFill>
                <a:schemeClr val="folHlink"/>
              </a:solidFill>
              <a:latin typeface="DFKai-SB" pitchFamily="65" charset="-128"/>
              <a:ea typeface="DFKai-SB" pitchFamily="65" charset="-128"/>
            </a:endParaRPr>
          </a:p>
        </p:txBody>
      </p:sp>
      <p:sp>
        <p:nvSpPr>
          <p:cNvPr id="3" name="Text Box 9"/>
          <p:cNvSpPr txBox="1"/>
          <p:nvPr/>
        </p:nvSpPr>
        <p:spPr>
          <a:xfrm>
            <a:off x="5867400" y="4216400"/>
            <a:ext cx="1066800" cy="396875"/>
          </a:xfrm>
          <a:prstGeom prst="rect">
            <a:avLst/>
          </a:prstGeom>
          <a:noFill/>
          <a:ln w="9525">
            <a:noFill/>
          </a:ln>
        </p:spPr>
        <p:txBody>
          <a:bodyPr>
            <a:spAutoFit/>
          </a:bodyPr>
          <a:p>
            <a:pPr eaLnBrk="1" hangingPunct="1">
              <a:spcBef>
                <a:spcPct val="50000"/>
              </a:spcBef>
            </a:pPr>
            <a:r>
              <a:rPr lang="en-US" altLang="zh-CN" sz="2000" b="1" dirty="0">
                <a:solidFill>
                  <a:schemeClr val="folHlink"/>
                </a:solidFill>
                <a:latin typeface="DFKai-SB" pitchFamily="65" charset="-128"/>
                <a:ea typeface="DFKai-SB" pitchFamily="65" charset="-128"/>
              </a:rPr>
              <a:t>Y(</a:t>
            </a:r>
            <a:r>
              <a:rPr lang="zh-CN" altLang="en-US" sz="2000" b="1" dirty="0">
                <a:solidFill>
                  <a:schemeClr val="folHlink"/>
                </a:solidFill>
                <a:latin typeface="DFKai-SB" pitchFamily="65" charset="-128"/>
              </a:rPr>
              <a:t>列</a:t>
            </a:r>
            <a:r>
              <a:rPr lang="en-US" altLang="zh-CN" sz="2000" b="1" dirty="0">
                <a:solidFill>
                  <a:schemeClr val="folHlink"/>
                </a:solidFill>
                <a:latin typeface="DFKai-SB" pitchFamily="65" charset="-128"/>
                <a:ea typeface="DFKai-SB" pitchFamily="65" charset="-128"/>
              </a:rPr>
              <a:t>)</a:t>
            </a:r>
            <a:endParaRPr lang="en-US" altLang="zh-CN" sz="2000" b="1" dirty="0">
              <a:solidFill>
                <a:schemeClr val="folHlink"/>
              </a:solidFill>
              <a:latin typeface="DFKai-SB" pitchFamily="65" charset="-128"/>
              <a:ea typeface="DFKai-SB" pitchFamily="65" charset="-128"/>
            </a:endParaRPr>
          </a:p>
        </p:txBody>
      </p:sp>
      <p:sp>
        <p:nvSpPr>
          <p:cNvPr id="4" name="Text Box 10"/>
          <p:cNvSpPr txBox="1"/>
          <p:nvPr/>
        </p:nvSpPr>
        <p:spPr>
          <a:xfrm>
            <a:off x="2555875" y="5229225"/>
            <a:ext cx="1066800" cy="396875"/>
          </a:xfrm>
          <a:prstGeom prst="rect">
            <a:avLst/>
          </a:prstGeom>
          <a:noFill/>
          <a:ln w="9525">
            <a:noFill/>
          </a:ln>
        </p:spPr>
        <p:txBody>
          <a:bodyPr>
            <a:spAutoFit/>
          </a:bodyPr>
          <a:p>
            <a:pPr algn="r" eaLnBrk="1" hangingPunct="1">
              <a:spcBef>
                <a:spcPct val="50000"/>
              </a:spcBef>
            </a:pPr>
            <a:r>
              <a:rPr lang="en-US" altLang="zh-CN" sz="2000" b="1" dirty="0">
                <a:solidFill>
                  <a:schemeClr val="folHlink"/>
                </a:solidFill>
                <a:latin typeface="DFKai-SB" pitchFamily="65" charset="-128"/>
                <a:ea typeface="DFKai-SB" pitchFamily="65" charset="-128"/>
              </a:rPr>
              <a:t>X(</a:t>
            </a:r>
            <a:r>
              <a:rPr lang="zh-CN" altLang="en-US" sz="2000" b="1" dirty="0">
                <a:solidFill>
                  <a:schemeClr val="folHlink"/>
                </a:solidFill>
                <a:latin typeface="DFKai-SB" pitchFamily="65" charset="-128"/>
              </a:rPr>
              <a:t>行</a:t>
            </a:r>
            <a:r>
              <a:rPr lang="en-US" altLang="zh-CN" sz="2000" b="1" dirty="0">
                <a:solidFill>
                  <a:schemeClr val="folHlink"/>
                </a:solidFill>
                <a:latin typeface="DFKai-SB" pitchFamily="65" charset="-128"/>
                <a:ea typeface="DFKai-SB" pitchFamily="65" charset="-128"/>
              </a:rPr>
              <a:t>)</a:t>
            </a:r>
            <a:endParaRPr lang="en-US" altLang="zh-CN" sz="2000" b="1" dirty="0">
              <a:solidFill>
                <a:schemeClr val="folHlink"/>
              </a:solidFill>
              <a:latin typeface="DFKai-SB" pitchFamily="65" charset="-128"/>
              <a:ea typeface="DFKai-SB" pitchFamily="65"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25">
                                            <p:txEl>
                                              <p:charRg st="0" end="37"/>
                                            </p:txEl>
                                          </p:spTgt>
                                        </p:tgtEl>
                                        <p:attrNameLst>
                                          <p:attrName>style.visibility</p:attrName>
                                        </p:attrNameLst>
                                      </p:cBhvr>
                                      <p:to>
                                        <p:strVal val="visible"/>
                                      </p:to>
                                    </p:set>
                                    <p:animEffect transition="in" filter="blinds(horizontal)">
                                      <p:cBhvr>
                                        <p:cTn id="7" dur="500"/>
                                        <p:tgtEl>
                                          <p:spTgt spid="81925">
                                            <p:txEl>
                                              <p:charRg st="0" end="3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1926"/>
                                        </p:tgtEl>
                                        <p:attrNameLst>
                                          <p:attrName>style.visibility</p:attrName>
                                        </p:attrNameLst>
                                      </p:cBhvr>
                                      <p:to>
                                        <p:strVal val="visible"/>
                                      </p:to>
                                    </p:set>
                                    <p:animEffect transition="in" filter="wipe(left)">
                                      <p:cBhvr>
                                        <p:cTn id="12" dur="500"/>
                                        <p:tgtEl>
                                          <p:spTgt spid="819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xEl>
                                              <p:charRg st="0" end="5"/>
                                            </p:txEl>
                                          </p:spTgt>
                                        </p:tgtEl>
                                        <p:attrNameLst>
                                          <p:attrName>style.visibility</p:attrName>
                                        </p:attrNameLst>
                                      </p:cBhvr>
                                      <p:to>
                                        <p:strVal val="visible"/>
                                      </p:to>
                                    </p:set>
                                    <p:animEffect transition="in" filter="blinds(horizontal)">
                                      <p:cBhvr>
                                        <p:cTn id="27" dur="500"/>
                                        <p:tgtEl>
                                          <p:spTgt spid="2">
                                            <p:txEl>
                                              <p:charRg st="0"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a:spLocks noGrp="1"/>
          </p:cNvSpPr>
          <p:nvPr>
            <p:ph type="title" idx="4294967295"/>
          </p:nvPr>
        </p:nvSpPr>
        <p:spPr>
          <a:xfrm>
            <a:off x="1350963" y="296863"/>
            <a:ext cx="7793037" cy="647700"/>
          </a:xfrm>
          <a:ln/>
        </p:spPr>
        <p:txBody>
          <a:bodyPr vert="horz" wrap="square" lIns="91440" tIns="45720" rIns="91440" bIns="91440" anchor="b" anchorCtr="0"/>
          <a:p>
            <a:pPr marL="685800" indent="-685800" eaLnBrk="1" hangingPunct="1"/>
            <a:r>
              <a:rPr lang="zh-CN" altLang="en-US" sz="3600" b="1" dirty="0">
                <a:solidFill>
                  <a:srgbClr val="4D009A"/>
                </a:solidFill>
                <a:latin typeface="华文楷体" pitchFamily="2" charset="-122"/>
                <a:ea typeface="华文楷体" pitchFamily="2" charset="-122"/>
                <a:sym typeface="Arial" panose="020B0604020202020204" pitchFamily="34" charset="0"/>
              </a:rPr>
              <a:t>4.5 </a:t>
            </a:r>
            <a:r>
              <a:rPr lang="zh-TW" altLang="en-US" sz="3600" b="1" dirty="0">
                <a:solidFill>
                  <a:srgbClr val="4D009A"/>
                </a:solidFill>
                <a:latin typeface="华文楷体" pitchFamily="2" charset="-122"/>
                <a:ea typeface="华文楷体" pitchFamily="2" charset="-122"/>
                <a:sym typeface="Arial" panose="020B0604020202020204" pitchFamily="34" charset="0"/>
              </a:rPr>
              <a:t>多</a:t>
            </a:r>
            <a:r>
              <a:rPr lang="zh-CN" altLang="en-US" sz="3600" b="1" dirty="0">
                <a:solidFill>
                  <a:srgbClr val="4D009A"/>
                </a:solidFill>
                <a:latin typeface="华文楷体" pitchFamily="2" charset="-122"/>
                <a:ea typeface="华文楷体" pitchFamily="2" charset="-122"/>
                <a:sym typeface="Arial" panose="020B0604020202020204" pitchFamily="34" charset="0"/>
              </a:rPr>
              <a:t>维数组       </a:t>
            </a:r>
            <a:endParaRPr lang="zh-TW" altLang="en-US" sz="3600" b="1" dirty="0">
              <a:solidFill>
                <a:srgbClr val="4D009A"/>
              </a:solidFill>
              <a:latin typeface="华文楷体" pitchFamily="2" charset="-122"/>
              <a:ea typeface="华文楷体" pitchFamily="2" charset="-122"/>
              <a:sym typeface="Arial" panose="020B0604020202020204" pitchFamily="34" charset="0"/>
            </a:endParaRPr>
          </a:p>
        </p:txBody>
      </p:sp>
      <p:sp>
        <p:nvSpPr>
          <p:cNvPr id="8294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8294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82949" name="Rectangle 3"/>
          <p:cNvSpPr>
            <a:spLocks noGrp="1"/>
          </p:cNvSpPr>
          <p:nvPr>
            <p:ph sz="quarter" idx="1"/>
          </p:nvPr>
        </p:nvSpPr>
        <p:spPr>
          <a:xfrm>
            <a:off x="1182688" y="1341438"/>
            <a:ext cx="7772400" cy="1258887"/>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80000"/>
              </a:lnSpc>
            </a:pPr>
            <a:r>
              <a:rPr lang="zh-CN" altLang="en-US" sz="2600" b="1" dirty="0">
                <a:latin typeface="Times New Roman" panose="02020603050405020304" pitchFamily="18" charset="0"/>
                <a:ea typeface="华文楷体" pitchFamily="2" charset="-122"/>
              </a:rPr>
              <a:t>三维数组元素的寻址：</a:t>
            </a:r>
            <a:r>
              <a:rPr lang="zh-TW" altLang="en-US" sz="2600" b="1" dirty="0">
                <a:latin typeface="Times New Roman" panose="02020603050405020304" pitchFamily="18" charset="0"/>
                <a:ea typeface="华文楷体" pitchFamily="2" charset="-122"/>
              </a:rPr>
              <a:t>可以</a:t>
            </a:r>
            <a:r>
              <a:rPr lang="en-US" altLang="zh-CN" sz="2600" b="1" dirty="0">
                <a:latin typeface="Times New Roman" panose="02020603050405020304" pitchFamily="18" charset="0"/>
                <a:ea typeface="华文楷体" pitchFamily="2" charset="-122"/>
              </a:rPr>
              <a:t>(</a:t>
            </a:r>
            <a:r>
              <a:rPr lang="zh-CN" altLang="en-US" sz="2600" b="1" dirty="0">
                <a:latin typeface="Times New Roman" panose="02020603050405020304" pitchFamily="18" charset="0"/>
                <a:ea typeface="华文楷体" pitchFamily="2" charset="-122"/>
              </a:rPr>
              <a:t>行、列、页</a:t>
            </a:r>
            <a:r>
              <a:rPr lang="en-US" altLang="zh-CN" sz="2600" b="1" dirty="0">
                <a:latin typeface="Times New Roman" panose="02020603050405020304" pitchFamily="18" charset="0"/>
                <a:ea typeface="华文楷体" pitchFamily="2" charset="-122"/>
              </a:rPr>
              <a:t>)</a:t>
            </a:r>
            <a:r>
              <a:rPr lang="zh-CN" altLang="en-US" sz="2600" b="1" dirty="0">
                <a:latin typeface="Times New Roman" panose="02020603050405020304" pitchFamily="18" charset="0"/>
                <a:ea typeface="华文楷体" pitchFamily="2" charset="-122"/>
              </a:rPr>
              <a:t>来确定</a:t>
            </a:r>
            <a:r>
              <a:rPr lang="zh-TW" altLang="en-US" sz="2600" b="1" dirty="0">
                <a:latin typeface="Times New Roman" panose="02020603050405020304" pitchFamily="18" charset="0"/>
                <a:ea typeface="华文楷体" pitchFamily="2" charset="-122"/>
              </a:rPr>
              <a:t>。</a:t>
            </a:r>
            <a:endParaRPr lang="zh-TW" altLang="en-US" sz="2600" b="1" dirty="0">
              <a:latin typeface="Times New Roman" panose="02020603050405020304" pitchFamily="18" charset="0"/>
              <a:ea typeface="华文楷体" pitchFamily="2" charset="-122"/>
            </a:endParaRPr>
          </a:p>
          <a:p>
            <a:pPr lvl="0" algn="just" eaLnBrk="1" hangingPunct="1">
              <a:lnSpc>
                <a:spcPct val="80000"/>
              </a:lnSpc>
            </a:pPr>
            <a:r>
              <a:rPr lang="zh-TW" altLang="en-US" sz="2600" b="1" dirty="0">
                <a:latin typeface="Times New Roman" panose="02020603050405020304" pitchFamily="18" charset="0"/>
                <a:ea typeface="华文楷体" pitchFamily="2" charset="-122"/>
              </a:rPr>
              <a:t>以</a:t>
            </a:r>
            <a:r>
              <a:rPr lang="zh-CN" altLang="en-US" sz="2600" b="1" dirty="0">
                <a:latin typeface="Times New Roman" panose="02020603050405020304" pitchFamily="18" charset="0"/>
                <a:ea typeface="华文楷体" pitchFamily="2" charset="-122"/>
              </a:rPr>
              <a:t>维数为</a:t>
            </a:r>
            <a:r>
              <a:rPr lang="zh-TW" altLang="en-US" sz="2600" b="1" dirty="0">
                <a:latin typeface="Times New Roman" panose="02020603050405020304" pitchFamily="18" charset="0"/>
                <a:ea typeface="华文楷体" pitchFamily="2" charset="-122"/>
              </a:rPr>
              <a:t> </a:t>
            </a:r>
            <a:r>
              <a:rPr lang="en-US" altLang="zh-CN" sz="2600" b="1" dirty="0">
                <a:latin typeface="Times New Roman" panose="02020603050405020304" pitchFamily="18" charset="0"/>
                <a:ea typeface="华文楷体" pitchFamily="2" charset="-122"/>
              </a:rPr>
              <a:t>3×4×2 </a:t>
            </a:r>
            <a:r>
              <a:rPr lang="zh-TW" altLang="en-US" sz="2600" b="1" dirty="0">
                <a:latin typeface="Times New Roman" panose="02020603050405020304" pitchFamily="18" charset="0"/>
                <a:ea typeface="华文楷体" pitchFamily="2" charset="-122"/>
              </a:rPr>
              <a:t>的</a:t>
            </a:r>
            <a:r>
              <a:rPr lang="zh-CN" altLang="en-US" sz="2600" b="1" dirty="0">
                <a:latin typeface="Times New Roman" panose="02020603050405020304" pitchFamily="18" charset="0"/>
                <a:ea typeface="华文楷体" pitchFamily="2" charset="-122"/>
              </a:rPr>
              <a:t>三维数组为例</a:t>
            </a:r>
            <a:r>
              <a:rPr lang="zh-TW" altLang="en-US" sz="2600" b="1" dirty="0">
                <a:latin typeface="Times New Roman" panose="02020603050405020304" pitchFamily="18" charset="0"/>
                <a:ea typeface="华文楷体" pitchFamily="2" charset="-122"/>
              </a:rPr>
              <a:t>，其</a:t>
            </a:r>
            <a:r>
              <a:rPr lang="zh-CN" altLang="en-US" sz="2600" b="1" dirty="0">
                <a:latin typeface="Times New Roman" panose="02020603050405020304" pitchFamily="18" charset="0"/>
                <a:ea typeface="华文楷体" pitchFamily="2" charset="-122"/>
              </a:rPr>
              <a:t>寻址</a:t>
            </a:r>
            <a:r>
              <a:rPr lang="zh-TW" altLang="en-US" sz="2600" b="1" dirty="0">
                <a:latin typeface="Times New Roman" panose="02020603050405020304" pitchFamily="18" charset="0"/>
                <a:ea typeface="华文楷体" pitchFamily="2" charset="-122"/>
              </a:rPr>
              <a:t>方式如下</a:t>
            </a:r>
            <a:r>
              <a:rPr lang="zh-CN" altLang="en-US" sz="2600" b="1" dirty="0">
                <a:latin typeface="Times New Roman" panose="02020603050405020304" pitchFamily="18" charset="0"/>
                <a:ea typeface="华文楷体" pitchFamily="2" charset="-122"/>
              </a:rPr>
              <a:t>图所示</a:t>
            </a:r>
            <a:r>
              <a:rPr lang="zh-TW" altLang="en-US" sz="2600" b="1" dirty="0">
                <a:latin typeface="Times New Roman" panose="02020603050405020304" pitchFamily="18" charset="0"/>
                <a:ea typeface="华文楷体" pitchFamily="2" charset="-122"/>
              </a:rPr>
              <a:t>： </a:t>
            </a:r>
            <a:endParaRPr lang="zh-TW" altLang="en-US" sz="2200" b="1" dirty="0">
              <a:latin typeface="Times New Roman" panose="02020603050405020304" pitchFamily="18" charset="0"/>
              <a:ea typeface="华文楷体" pitchFamily="2" charset="-122"/>
            </a:endParaRPr>
          </a:p>
        </p:txBody>
      </p:sp>
      <p:grpSp>
        <p:nvGrpSpPr>
          <p:cNvPr id="82950" name="Group 4"/>
          <p:cNvGrpSpPr/>
          <p:nvPr/>
        </p:nvGrpSpPr>
        <p:grpSpPr>
          <a:xfrm>
            <a:off x="2052638" y="2420938"/>
            <a:ext cx="5257800" cy="2592387"/>
            <a:chOff x="0" y="0"/>
            <a:chExt cx="4320" cy="2460"/>
          </a:xfrm>
        </p:grpSpPr>
        <p:graphicFrame>
          <p:nvGraphicFramePr>
            <p:cNvPr id="82952" name="Object 5"/>
            <p:cNvGraphicFramePr>
              <a:graphicFrameLocks noChangeAspect="1"/>
            </p:cNvGraphicFramePr>
            <p:nvPr/>
          </p:nvGraphicFramePr>
          <p:xfrm>
            <a:off x="0" y="0"/>
            <a:ext cx="4320" cy="2460"/>
          </p:xfrm>
          <a:graphic>
            <a:graphicData uri="http://schemas.openxmlformats.org/presentationml/2006/ole">
              <mc:AlternateContent xmlns:mc="http://schemas.openxmlformats.org/markup-compatibility/2006">
                <mc:Choice xmlns:v="urn:schemas-microsoft-com:vml" Requires="v">
                  <p:oleObj spid="_x0000_s3089" name="" r:id="rId1" imgW="2743200" imgH="1562100" progId="Word.Picture.8">
                    <p:embed/>
                  </p:oleObj>
                </mc:Choice>
                <mc:Fallback>
                  <p:oleObj name="" r:id="rId1" imgW="2743200" imgH="1562100" progId="Word.Picture.8">
                    <p:embed/>
                    <p:pic>
                      <p:nvPicPr>
                        <p:cNvPr id="0" name="图片 3088"/>
                        <p:cNvPicPr/>
                        <p:nvPr/>
                      </p:nvPicPr>
                      <p:blipFill>
                        <a:blip r:embed="rId2"/>
                        <a:stretch>
                          <a:fillRect/>
                        </a:stretch>
                      </p:blipFill>
                      <p:spPr>
                        <a:xfrm>
                          <a:off x="0" y="0"/>
                          <a:ext cx="4320" cy="2460"/>
                        </a:xfrm>
                        <a:prstGeom prst="rect">
                          <a:avLst/>
                        </a:prstGeom>
                        <a:noFill/>
                        <a:ln w="38100">
                          <a:noFill/>
                          <a:miter/>
                        </a:ln>
                      </p:spPr>
                    </p:pic>
                  </p:oleObj>
                </mc:Fallback>
              </mc:AlternateContent>
            </a:graphicData>
          </a:graphic>
        </p:graphicFrame>
        <p:sp>
          <p:nvSpPr>
            <p:cNvPr id="82953" name="Oval 6"/>
            <p:cNvSpPr/>
            <p:nvPr/>
          </p:nvSpPr>
          <p:spPr>
            <a:xfrm>
              <a:off x="3069" y="752"/>
              <a:ext cx="240" cy="328"/>
            </a:xfrm>
            <a:prstGeom prst="ellipse">
              <a:avLst/>
            </a:prstGeom>
            <a:noFill/>
            <a:ln w="9525" cap="flat" cmpd="sng">
              <a:solidFill>
                <a:srgbClr val="000000"/>
              </a:solidFill>
              <a:prstDash val="solid"/>
              <a:headEnd type="none" w="med" len="med"/>
              <a:tailEnd type="none" w="med" len="med"/>
            </a:ln>
          </p:spPr>
          <p:txBody>
            <a:bodyPr/>
            <a:p>
              <a:pPr eaLnBrk="1" hangingPunct="1">
                <a:spcBef>
                  <a:spcPct val="20000"/>
                </a:spcBef>
                <a:buFont typeface="Wingdings" panose="05000000000000000000" pitchFamily="2" charset="2"/>
                <a:buChar char="n"/>
              </a:pPr>
              <a:endParaRPr lang="zh-CN" altLang="en-US" dirty="0">
                <a:latin typeface="Tahoma" panose="020B0604030504040204" pitchFamily="34" charset="0"/>
              </a:endParaRPr>
            </a:p>
          </p:txBody>
        </p:sp>
        <p:sp>
          <p:nvSpPr>
            <p:cNvPr id="82954" name="Oval 7"/>
            <p:cNvSpPr/>
            <p:nvPr/>
          </p:nvSpPr>
          <p:spPr>
            <a:xfrm>
              <a:off x="829" y="1853"/>
              <a:ext cx="240" cy="328"/>
            </a:xfrm>
            <a:prstGeom prst="ellipse">
              <a:avLst/>
            </a:prstGeom>
            <a:noFill/>
            <a:ln w="9525" cap="flat" cmpd="sng">
              <a:solidFill>
                <a:srgbClr val="000000"/>
              </a:solidFill>
              <a:prstDash val="solid"/>
              <a:headEnd type="none" w="med" len="med"/>
              <a:tailEnd type="none" w="med" len="med"/>
            </a:ln>
          </p:spPr>
          <p:txBody>
            <a:bodyPr/>
            <a:p>
              <a:pPr eaLnBrk="1" hangingPunct="1">
                <a:spcBef>
                  <a:spcPct val="20000"/>
                </a:spcBef>
                <a:buFont typeface="Wingdings" panose="05000000000000000000" pitchFamily="2" charset="2"/>
                <a:buChar char="n"/>
              </a:pPr>
              <a:endParaRPr lang="zh-CN" altLang="en-US" dirty="0">
                <a:latin typeface="Tahoma" panose="020B0604030504040204" pitchFamily="34" charset="0"/>
              </a:endParaRPr>
            </a:p>
          </p:txBody>
        </p:sp>
      </p:grpSp>
      <p:sp>
        <p:nvSpPr>
          <p:cNvPr id="2" name="Rectangle 8"/>
          <p:cNvSpPr/>
          <p:nvPr/>
        </p:nvSpPr>
        <p:spPr>
          <a:xfrm>
            <a:off x="466725" y="5013325"/>
            <a:ext cx="7772400" cy="898525"/>
          </a:xfrm>
          <a:prstGeom prst="rect">
            <a:avLst/>
          </a:prstGeom>
          <a:noFill/>
          <a:ln w="9525">
            <a:noFill/>
          </a:ln>
        </p:spPr>
        <p:txBody>
          <a:bodyPr/>
          <a:p>
            <a:pPr marL="990600" lvl="1" indent="-533400" algn="just" eaLnBrk="1" hangingPunct="1">
              <a:spcBef>
                <a:spcPct val="20000"/>
              </a:spcBef>
              <a:buClr>
                <a:srgbClr val="0000FF"/>
              </a:buClr>
              <a:buFont typeface="Wingdings" panose="05000000000000000000" pitchFamily="2" charset="2"/>
              <a:buChar char="n"/>
            </a:pPr>
            <a:r>
              <a:rPr lang="zh-CN" altLang="en-US" sz="2600" b="1" dirty="0">
                <a:latin typeface="Times New Roman" panose="02020603050405020304" pitchFamily="18" charset="0"/>
                <a:ea typeface="华文楷体" pitchFamily="2" charset="-122"/>
              </a:rPr>
              <a:t>数组</a:t>
            </a:r>
            <a:r>
              <a:rPr lang="zh-TW" altLang="en-US" sz="2600" b="1" dirty="0">
                <a:latin typeface="Times New Roman" panose="02020603050405020304" pitchFamily="18" charset="0"/>
                <a:ea typeface="华文楷体" pitchFamily="2" charset="-122"/>
              </a:rPr>
              <a:t> </a:t>
            </a:r>
            <a:r>
              <a:rPr lang="en-US" altLang="zh-CN" sz="2600" b="1" dirty="0">
                <a:latin typeface="Times New Roman" panose="02020603050405020304" pitchFamily="18" charset="0"/>
                <a:ea typeface="华文楷体" pitchFamily="2" charset="-122"/>
              </a:rPr>
              <a:t>A </a:t>
            </a:r>
            <a:r>
              <a:rPr lang="zh-TW" altLang="en-US" sz="2600" b="1" dirty="0">
                <a:latin typeface="Times New Roman" panose="02020603050405020304" pitchFamily="18" charset="0"/>
                <a:ea typeface="华文楷体" pitchFamily="2" charset="-122"/>
              </a:rPr>
              <a:t>是</a:t>
            </a:r>
            <a:r>
              <a:rPr lang="zh-CN" altLang="en-US" sz="2600" b="1" dirty="0">
                <a:latin typeface="Times New Roman" panose="02020603050405020304" pitchFamily="18" charset="0"/>
                <a:ea typeface="华文楷体" pitchFamily="2" charset="-122"/>
              </a:rPr>
              <a:t>三维数组</a:t>
            </a:r>
            <a:r>
              <a:rPr lang="zh-TW" altLang="en-US" sz="2600" b="1" dirty="0">
                <a:latin typeface="Times New Roman" panose="02020603050405020304" pitchFamily="18" charset="0"/>
                <a:ea typeface="华文楷体" pitchFamily="2" charset="-122"/>
              </a:rPr>
              <a:t>，其中 </a:t>
            </a:r>
            <a:r>
              <a:rPr lang="en-US" altLang="zh-CN" sz="2600" b="1" dirty="0">
                <a:latin typeface="Times New Roman" panose="02020603050405020304" pitchFamily="18" charset="0"/>
                <a:ea typeface="华文楷体" pitchFamily="2" charset="-122"/>
              </a:rPr>
              <a:t>A(</a:t>
            </a:r>
            <a:r>
              <a:rPr lang="zh-TW" altLang="en-US" sz="2600" b="1" dirty="0">
                <a:latin typeface="Times New Roman" panose="02020603050405020304" pitchFamily="18" charset="0"/>
                <a:ea typeface="华文楷体" pitchFamily="2" charset="-122"/>
              </a:rPr>
              <a:t>：</a:t>
            </a:r>
            <a:r>
              <a:rPr lang="en-US" altLang="zh-CN" sz="2600" b="1" dirty="0">
                <a:latin typeface="Times New Roman" panose="02020603050405020304" pitchFamily="18" charset="0"/>
                <a:ea typeface="华文楷体" pitchFamily="2" charset="-122"/>
              </a:rPr>
              <a:t>,</a:t>
            </a:r>
            <a:r>
              <a:rPr lang="zh-TW" altLang="en-US" sz="2600" b="1" dirty="0">
                <a:latin typeface="Times New Roman" panose="02020603050405020304" pitchFamily="18" charset="0"/>
                <a:ea typeface="华文楷体" pitchFamily="2" charset="-122"/>
              </a:rPr>
              <a:t>：</a:t>
            </a:r>
            <a:r>
              <a:rPr lang="en-US" altLang="zh-CN" sz="2600" b="1" dirty="0">
                <a:latin typeface="Times New Roman" panose="02020603050405020304" pitchFamily="18" charset="0"/>
                <a:ea typeface="华文楷体" pitchFamily="2" charset="-122"/>
              </a:rPr>
              <a:t>,1)</a:t>
            </a:r>
            <a:r>
              <a:rPr lang="zh-TW" altLang="en-US" sz="2600" b="1" dirty="0">
                <a:latin typeface="Times New Roman" panose="02020603050405020304" pitchFamily="18" charset="0"/>
                <a:ea typeface="华文楷体" pitchFamily="2" charset="-122"/>
              </a:rPr>
              <a:t>代表第一</a:t>
            </a:r>
            <a:r>
              <a:rPr lang="zh-CN" altLang="en-US" sz="2600" b="1" dirty="0">
                <a:latin typeface="Times New Roman" panose="02020603050405020304" pitchFamily="18" charset="0"/>
                <a:ea typeface="华文楷体" pitchFamily="2" charset="-122"/>
              </a:rPr>
              <a:t>页</a:t>
            </a:r>
            <a:r>
              <a:rPr lang="zh-TW" altLang="en-US" sz="2600" b="1" dirty="0">
                <a:latin typeface="Times New Roman" panose="02020603050405020304" pitchFamily="18" charset="0"/>
                <a:ea typeface="华文楷体" pitchFamily="2" charset="-122"/>
              </a:rPr>
              <a:t>的</a:t>
            </a:r>
            <a:r>
              <a:rPr lang="zh-CN" altLang="en-US" sz="2600" b="1" dirty="0">
                <a:latin typeface="Times New Roman" panose="02020603050405020304" pitchFamily="18" charset="0"/>
                <a:ea typeface="华文楷体" pitchFamily="2" charset="-122"/>
              </a:rPr>
              <a:t>二维数组</a:t>
            </a:r>
            <a:r>
              <a:rPr lang="zh-TW" altLang="en-US" sz="2600" b="1" dirty="0">
                <a:latin typeface="Times New Roman" panose="02020603050405020304" pitchFamily="18" charset="0"/>
                <a:ea typeface="华文楷体" pitchFamily="2" charset="-122"/>
              </a:rPr>
              <a:t>，</a:t>
            </a:r>
            <a:r>
              <a:rPr lang="en-US" altLang="zh-CN" sz="2600" b="1" dirty="0">
                <a:latin typeface="Times New Roman" panose="02020603050405020304" pitchFamily="18" charset="0"/>
                <a:ea typeface="华文楷体" pitchFamily="2" charset="-122"/>
              </a:rPr>
              <a:t>A(</a:t>
            </a:r>
            <a:r>
              <a:rPr lang="zh-TW" altLang="en-US" sz="2600" b="1" dirty="0">
                <a:latin typeface="Times New Roman" panose="02020603050405020304" pitchFamily="18" charset="0"/>
                <a:ea typeface="华文楷体" pitchFamily="2" charset="-122"/>
              </a:rPr>
              <a:t>：</a:t>
            </a:r>
            <a:r>
              <a:rPr lang="en-US" altLang="zh-CN" sz="2600" b="1" dirty="0">
                <a:latin typeface="Times New Roman" panose="02020603050405020304" pitchFamily="18" charset="0"/>
                <a:ea typeface="华文楷体" pitchFamily="2" charset="-122"/>
              </a:rPr>
              <a:t>,</a:t>
            </a:r>
            <a:r>
              <a:rPr lang="zh-TW" altLang="en-US" sz="2600" b="1" dirty="0">
                <a:latin typeface="Times New Roman" panose="02020603050405020304" pitchFamily="18" charset="0"/>
                <a:ea typeface="华文楷体" pitchFamily="2" charset="-122"/>
              </a:rPr>
              <a:t>：</a:t>
            </a:r>
            <a:r>
              <a:rPr lang="en-US" altLang="zh-CN" sz="2600" b="1" dirty="0">
                <a:latin typeface="Times New Roman" panose="02020603050405020304" pitchFamily="18" charset="0"/>
                <a:ea typeface="华文楷体" pitchFamily="2" charset="-122"/>
              </a:rPr>
              <a:t>,2)</a:t>
            </a:r>
            <a:r>
              <a:rPr lang="zh-TW" altLang="en-US" sz="2600" b="1" dirty="0">
                <a:latin typeface="Times New Roman" panose="02020603050405020304" pitchFamily="18" charset="0"/>
                <a:ea typeface="华文楷体" pitchFamily="2" charset="-122"/>
              </a:rPr>
              <a:t>代表第</a:t>
            </a:r>
            <a:r>
              <a:rPr lang="zh-CN" altLang="en-US" sz="2600" b="1" dirty="0">
                <a:latin typeface="Times New Roman" panose="02020603050405020304" pitchFamily="18" charset="0"/>
                <a:ea typeface="华文楷体" pitchFamily="2" charset="-122"/>
              </a:rPr>
              <a:t>二页</a:t>
            </a:r>
            <a:r>
              <a:rPr lang="zh-TW" altLang="en-US" sz="2600" b="1" dirty="0">
                <a:latin typeface="Times New Roman" panose="02020603050405020304" pitchFamily="18" charset="0"/>
                <a:ea typeface="华文楷体" pitchFamily="2" charset="-122"/>
              </a:rPr>
              <a:t>的</a:t>
            </a:r>
            <a:r>
              <a:rPr lang="zh-CN" altLang="en-US" sz="2600" b="1" dirty="0">
                <a:latin typeface="Times New Roman" panose="02020603050405020304" pitchFamily="18" charset="0"/>
                <a:ea typeface="华文楷体" pitchFamily="2" charset="-122"/>
              </a:rPr>
              <a:t>二维数组</a:t>
            </a:r>
            <a:r>
              <a:rPr lang="zh-TW" altLang="en-US" sz="2600" b="1" dirty="0">
                <a:latin typeface="Times New Roman" panose="02020603050405020304" pitchFamily="18" charset="0"/>
                <a:ea typeface="华文楷体" pitchFamily="2" charset="-122"/>
              </a:rPr>
              <a:t>。</a:t>
            </a:r>
            <a:endParaRPr lang="zh-TW" altLang="en-US" sz="26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949">
                                            <p:txEl>
                                              <p:charRg st="0" end="24"/>
                                            </p:txEl>
                                          </p:spTgt>
                                        </p:tgtEl>
                                        <p:attrNameLst>
                                          <p:attrName>style.visibility</p:attrName>
                                        </p:attrNameLst>
                                      </p:cBhvr>
                                      <p:to>
                                        <p:strVal val="visible"/>
                                      </p:to>
                                    </p:set>
                                    <p:animEffect transition="in" filter="blinds(horizontal)">
                                      <p:cBhvr>
                                        <p:cTn id="7" dur="500"/>
                                        <p:tgtEl>
                                          <p:spTgt spid="82949">
                                            <p:txEl>
                                              <p:charRg st="0" end="2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2949">
                                            <p:txEl>
                                              <p:charRg st="24" end="56"/>
                                            </p:txEl>
                                          </p:spTgt>
                                        </p:tgtEl>
                                        <p:attrNameLst>
                                          <p:attrName>style.visibility</p:attrName>
                                        </p:attrNameLst>
                                      </p:cBhvr>
                                      <p:to>
                                        <p:strVal val="visible"/>
                                      </p:to>
                                    </p:set>
                                    <p:animEffect transition="in" filter="blinds(horizontal)">
                                      <p:cBhvr>
                                        <p:cTn id="12" dur="500"/>
                                        <p:tgtEl>
                                          <p:spTgt spid="82949">
                                            <p:txEl>
                                              <p:charRg st="24" end="5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2950"/>
                                        </p:tgtEl>
                                        <p:attrNameLst>
                                          <p:attrName>style.visibility</p:attrName>
                                        </p:attrNameLst>
                                      </p:cBhvr>
                                      <p:to>
                                        <p:strVal val="visible"/>
                                      </p:to>
                                    </p:set>
                                    <p:animEffect transition="in" filter="wipe(up)">
                                      <p:cBhvr>
                                        <p:cTn id="17" dur="500"/>
                                        <p:tgtEl>
                                          <p:spTgt spid="829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xEl>
                                              <p:charRg st="0" end="53"/>
                                            </p:txEl>
                                          </p:spTgt>
                                        </p:tgtEl>
                                        <p:attrNameLst>
                                          <p:attrName>style.visibility</p:attrName>
                                        </p:attrNameLst>
                                      </p:cBhvr>
                                      <p:to>
                                        <p:strVal val="visible"/>
                                      </p:to>
                                    </p:set>
                                    <p:animEffect transition="in" filter="blinds(horizontal)">
                                      <p:cBhvr>
                                        <p:cTn id="22" dur="500"/>
                                        <p:tgtEl>
                                          <p:spTgt spid="2">
                                            <p:txEl>
                                              <p:charRg st="0" end="5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2"/>
          <p:cNvSpPr>
            <a:spLocks noGrp="1"/>
          </p:cNvSpPr>
          <p:nvPr>
            <p:ph type="title" idx="4294967295"/>
          </p:nvPr>
        </p:nvSpPr>
        <p:spPr>
          <a:xfrm>
            <a:off x="1350963" y="260350"/>
            <a:ext cx="7793037" cy="647700"/>
          </a:xfrm>
          <a:ln/>
        </p:spPr>
        <p:txBody>
          <a:bodyPr vert="horz" wrap="square" lIns="91440" tIns="45720" rIns="91440" bIns="91440" anchor="b" anchorCtr="0"/>
          <a:p>
            <a:pPr marL="685800" indent="-685800" eaLnBrk="1" hangingPunct="1"/>
            <a:r>
              <a:rPr lang="zh-CN" altLang="en-US" sz="3600" b="1" dirty="0">
                <a:solidFill>
                  <a:srgbClr val="4D009A"/>
                </a:solidFill>
                <a:latin typeface="华文楷体" pitchFamily="2" charset="-122"/>
                <a:ea typeface="华文楷体" pitchFamily="2" charset="-122"/>
                <a:sym typeface="Arial" panose="020B0604020202020204" pitchFamily="34" charset="0"/>
              </a:rPr>
              <a:t>4.5 </a:t>
            </a:r>
            <a:r>
              <a:rPr lang="zh-TW" altLang="en-US" sz="3600" b="1" dirty="0">
                <a:solidFill>
                  <a:srgbClr val="4D009A"/>
                </a:solidFill>
                <a:latin typeface="华文楷体" pitchFamily="2" charset="-122"/>
                <a:ea typeface="华文楷体" pitchFamily="2" charset="-122"/>
                <a:sym typeface="Arial" panose="020B0604020202020204" pitchFamily="34" charset="0"/>
              </a:rPr>
              <a:t>多</a:t>
            </a:r>
            <a:r>
              <a:rPr lang="zh-CN" altLang="en-US" sz="3600" b="1" dirty="0">
                <a:solidFill>
                  <a:srgbClr val="4D009A"/>
                </a:solidFill>
                <a:latin typeface="华文楷体" pitchFamily="2" charset="-122"/>
                <a:ea typeface="华文楷体" pitchFamily="2" charset="-122"/>
                <a:sym typeface="Arial" panose="020B0604020202020204" pitchFamily="34" charset="0"/>
              </a:rPr>
              <a:t>维数组       </a:t>
            </a:r>
            <a:endParaRPr lang="zh-TW" altLang="en-US" sz="3600" b="1" dirty="0">
              <a:solidFill>
                <a:srgbClr val="4D009A"/>
              </a:solidFill>
              <a:latin typeface="华文楷体" pitchFamily="2" charset="-122"/>
              <a:ea typeface="华文楷体" pitchFamily="2" charset="-122"/>
              <a:sym typeface="Arial" panose="020B0604020202020204" pitchFamily="34" charset="0"/>
            </a:endParaRPr>
          </a:p>
        </p:txBody>
      </p:sp>
      <p:sp>
        <p:nvSpPr>
          <p:cNvPr id="8397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8397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83973" name="灯片编号占位符 5"/>
          <p:cNvSpPr>
            <a:spLocks noGrp="1"/>
          </p:cNvSpPr>
          <p:nvPr/>
        </p:nvSpPr>
        <p:spPr>
          <a:xfrm>
            <a:off x="482600" y="6162675"/>
            <a:ext cx="457200" cy="457200"/>
          </a:xfrm>
          <a:prstGeom prst="ellipse">
            <a:avLst/>
          </a:prstGeom>
          <a:noFill/>
          <a:ln w="9525">
            <a:noFill/>
          </a:ln>
        </p:spPr>
        <p:txBody>
          <a:bodyPr wrap="none" lIns="0" tIns="0" rIns="0" bIns="0" anchor="ctr" anchorCtr="1"/>
          <a:p>
            <a:pPr algn="ctr" eaLnBrk="1" hangingPunct="1">
              <a:buFont typeface="Wingdings 2" pitchFamily="18" charset="2"/>
            </a:pPr>
            <a:fld id="{9A0DB2DC-4C9A-4742-B13C-FB6460FD3503}" type="slidenum">
              <a:rPr lang="en-US" altLang="zh-CN" sz="1400" dirty="0">
                <a:solidFill>
                  <a:srgbClr val="45516B"/>
                </a:solidFill>
                <a:latin typeface="Tahoma" panose="020B0604030504040204" pitchFamily="34" charset="0"/>
              </a:rPr>
            </a:fld>
            <a:r>
              <a:rPr lang="en-US" altLang="zh-CN" sz="1400" dirty="0">
                <a:solidFill>
                  <a:schemeClr val="accent2"/>
                </a:solidFill>
                <a:latin typeface="Tahoma" panose="020B0604030504040204" pitchFamily="34" charset="0"/>
              </a:rPr>
              <a:t> </a:t>
            </a:r>
            <a:endParaRPr lang="en-US" altLang="zh-CN" sz="1400" dirty="0">
              <a:solidFill>
                <a:schemeClr val="accent2"/>
              </a:solidFill>
              <a:latin typeface="Tahoma" panose="020B0604030504040204" pitchFamily="34" charset="0"/>
            </a:endParaRPr>
          </a:p>
        </p:txBody>
      </p:sp>
      <p:sp>
        <p:nvSpPr>
          <p:cNvPr id="83974"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Clr>
                <a:srgbClr val="490092"/>
              </a:buClr>
            </a:pPr>
            <a:r>
              <a:rPr lang="zh-CN" altLang="en-US" sz="2600" b="1" dirty="0">
                <a:solidFill>
                  <a:srgbClr val="0000FF"/>
                </a:solidFill>
                <a:latin typeface="Times New Roman" panose="02020603050405020304" pitchFamily="18" charset="0"/>
                <a:ea typeface="华文楷体" pitchFamily="2" charset="-122"/>
              </a:rPr>
              <a:t>多维数组</a:t>
            </a:r>
            <a:r>
              <a:rPr lang="zh-TW" altLang="en-US" sz="2600" b="1" dirty="0">
                <a:solidFill>
                  <a:srgbClr val="0000FF"/>
                </a:solidFill>
                <a:latin typeface="Times New Roman" panose="02020603050405020304" pitchFamily="18" charset="0"/>
                <a:ea typeface="华文楷体" pitchFamily="2" charset="-122"/>
              </a:rPr>
              <a:t>的建立</a:t>
            </a:r>
            <a:endParaRPr lang="zh-TW" altLang="en-US" sz="2600" b="1" dirty="0">
              <a:solidFill>
                <a:srgbClr val="0000FF"/>
              </a:solidFill>
              <a:latin typeface="Times New Roman" panose="02020603050405020304" pitchFamily="18" charset="0"/>
              <a:ea typeface="华文楷体" pitchFamily="2" charset="-122"/>
            </a:endParaRPr>
          </a:p>
          <a:p>
            <a:pPr lvl="1" algn="just" eaLnBrk="1" hangingPunct="1"/>
            <a:r>
              <a:rPr lang="zh-TW" altLang="en-US" sz="2600" b="1" dirty="0">
                <a:latin typeface="Times New Roman" panose="02020603050405020304" pitchFamily="18" charset="0"/>
                <a:ea typeface="华文楷体" pitchFamily="2" charset="-122"/>
              </a:rPr>
              <a:t>建立一</a:t>
            </a:r>
            <a:r>
              <a:rPr lang="zh-CN" altLang="en-US" sz="2600" b="1" dirty="0">
                <a:latin typeface="Times New Roman" panose="02020603050405020304" pitchFamily="18" charset="0"/>
                <a:ea typeface="华文楷体" pitchFamily="2" charset="-122"/>
              </a:rPr>
              <a:t>个简单</a:t>
            </a:r>
            <a:r>
              <a:rPr lang="zh-TW" altLang="en-US" sz="2600" b="1" dirty="0">
                <a:latin typeface="Times New Roman" panose="02020603050405020304" pitchFamily="18" charset="0"/>
                <a:ea typeface="华文楷体" pitchFamily="2" charset="-122"/>
              </a:rPr>
              <a:t>的</a:t>
            </a:r>
            <a:r>
              <a:rPr lang="zh-CN" altLang="en-US" sz="2600" b="1" dirty="0">
                <a:latin typeface="Times New Roman" panose="02020603050405020304" pitchFamily="18" charset="0"/>
                <a:ea typeface="华文楷体" pitchFamily="2" charset="-122"/>
              </a:rPr>
              <a:t>多维数组</a:t>
            </a:r>
            <a:r>
              <a:rPr lang="zh-TW" altLang="en-US" sz="2600" b="1" dirty="0">
                <a:latin typeface="Times New Roman" panose="02020603050405020304" pitchFamily="18" charset="0"/>
                <a:ea typeface="华文楷体" pitchFamily="2" charset="-122"/>
              </a:rPr>
              <a:t>，可</a:t>
            </a:r>
            <a:r>
              <a:rPr lang="zh-CN" altLang="en-US" sz="2600" b="1" dirty="0">
                <a:latin typeface="Times New Roman" panose="02020603050405020304" pitchFamily="18" charset="0"/>
                <a:ea typeface="华文楷体" pitchFamily="2" charset="-122"/>
              </a:rPr>
              <a:t>直</a:t>
            </a:r>
            <a:r>
              <a:rPr lang="zh-TW" altLang="en-US" sz="2600" b="1" dirty="0">
                <a:latin typeface="Times New Roman" panose="02020603050405020304" pitchFamily="18" charset="0"/>
                <a:ea typeface="华文楷体" pitchFamily="2" charset="-122"/>
              </a:rPr>
              <a:t>接由 </a:t>
            </a:r>
            <a:r>
              <a:rPr lang="en-US" altLang="zh-CN" sz="2600" b="1" dirty="0">
                <a:latin typeface="Times New Roman" panose="02020603050405020304" pitchFamily="18" charset="0"/>
                <a:ea typeface="华文楷体" pitchFamily="2" charset="-122"/>
              </a:rPr>
              <a:t>MATLAB </a:t>
            </a:r>
            <a:r>
              <a:rPr lang="zh-CN" altLang="en-US" sz="2600" b="1" dirty="0">
                <a:latin typeface="Times New Roman" panose="02020603050405020304" pitchFamily="18" charset="0"/>
                <a:ea typeface="华文楷体" pitchFamily="2" charset="-122"/>
              </a:rPr>
              <a:t>命令视窗内输入（使用“</a:t>
            </a:r>
            <a:r>
              <a:rPr lang="en-US" altLang="zh-CN" sz="2600" b="1" dirty="0">
                <a:latin typeface="Times New Roman" panose="02020603050405020304" pitchFamily="18" charset="0"/>
                <a:ea typeface="华文楷体" pitchFamily="2" charset="-122"/>
              </a:rPr>
              <a:t>[ ]”</a:t>
            </a:r>
            <a:r>
              <a:rPr lang="zh-CN" altLang="en-US" sz="2600" b="1" dirty="0">
                <a:latin typeface="Times New Roman" panose="02020603050405020304" pitchFamily="18" charset="0"/>
                <a:ea typeface="华文楷体" pitchFamily="2" charset="-122"/>
              </a:rPr>
              <a:t>操作符）</a:t>
            </a:r>
            <a:endParaRPr lang="zh-CN" altLang="en-US" sz="2600" b="1" dirty="0">
              <a:latin typeface="Times New Roman" panose="02020603050405020304" pitchFamily="18" charset="0"/>
              <a:ea typeface="华文楷体" pitchFamily="2" charset="-122"/>
            </a:endParaRPr>
          </a:p>
          <a:p>
            <a:pPr lvl="1" algn="just" eaLnBrk="1" hangingPunct="1"/>
            <a:r>
              <a:rPr lang="zh-CN" altLang="en-US" sz="2600" b="1" dirty="0">
                <a:latin typeface="Times New Roman" panose="02020603050405020304" pitchFamily="18" charset="0"/>
                <a:ea typeface="华文楷体" pitchFamily="2" charset="-122"/>
              </a:rPr>
              <a:t>例</a:t>
            </a:r>
            <a:r>
              <a:rPr lang="zh-TW" altLang="en-US" sz="2600" b="1" dirty="0">
                <a:latin typeface="Times New Roman" panose="02020603050405020304" pitchFamily="18" charset="0"/>
                <a:ea typeface="华文楷体" pitchFamily="2" charset="-122"/>
              </a:rPr>
              <a:t>：</a:t>
            </a:r>
            <a:r>
              <a:rPr lang="zh-CN" altLang="en-US" sz="2600" b="1" dirty="0">
                <a:latin typeface="Times New Roman" panose="02020603050405020304" pitchFamily="18" charset="0"/>
                <a:ea typeface="华文楷体" pitchFamily="2" charset="-122"/>
              </a:rPr>
              <a:t>由两个相同大小二维数组创建三维数组</a:t>
            </a:r>
            <a:endParaRPr lang="zh-TW" altLang="en-US" sz="2600" b="1" dirty="0">
              <a:latin typeface="Times New Roman" panose="02020603050405020304" pitchFamily="18" charset="0"/>
              <a:ea typeface="华文楷体" pitchFamily="2" charset="-122"/>
            </a:endParaRPr>
          </a:p>
        </p:txBody>
      </p:sp>
      <p:sp>
        <p:nvSpPr>
          <p:cNvPr id="83975" name="Text Box 4"/>
          <p:cNvSpPr txBox="1"/>
          <p:nvPr/>
        </p:nvSpPr>
        <p:spPr>
          <a:xfrm>
            <a:off x="1905000" y="3286125"/>
            <a:ext cx="6019800" cy="863600"/>
          </a:xfrm>
          <a:prstGeom prst="rect">
            <a:avLst/>
          </a:prstGeom>
          <a:noFill/>
          <a:ln w="9525" cap="flat" cmpd="sng">
            <a:solidFill>
              <a:schemeClr val="accent2"/>
            </a:solidFill>
            <a:prstDash val="solid"/>
            <a:miter/>
            <a:headEnd type="none" w="med" len="med"/>
            <a:tailEnd type="none" w="med" len="med"/>
          </a:ln>
        </p:spPr>
        <p:txBody>
          <a:bodyPr>
            <a:spAutoFit/>
          </a:bodyPr>
          <a:p>
            <a:pPr algn="just" eaLnBrk="1" hangingPunct="1">
              <a:spcBef>
                <a:spcPct val="50000"/>
              </a:spcBef>
            </a:pPr>
            <a:r>
              <a:rPr lang="en-US" altLang="zh-CN" sz="2000" b="1" dirty="0">
                <a:solidFill>
                  <a:schemeClr val="folHlink"/>
                </a:solidFill>
                <a:latin typeface="Times New Roman" panose="02020603050405020304" pitchFamily="18" charset="0"/>
                <a:ea typeface="PMingLiU" pitchFamily="18" charset="-120"/>
              </a:rPr>
              <a:t>A(:, :, 1) = [1 0 2 5; 4 1 8 7; 3 2 6 3];</a:t>
            </a:r>
            <a:endParaRPr lang="en-US" altLang="zh-CN" sz="2000" b="1" dirty="0">
              <a:solidFill>
                <a:schemeClr val="folHlink"/>
              </a:solidFill>
              <a:latin typeface="Times New Roman" panose="02020603050405020304" pitchFamily="18" charset="0"/>
              <a:ea typeface="PMingLiU" pitchFamily="18" charset="-120"/>
            </a:endParaRPr>
          </a:p>
          <a:p>
            <a:pPr algn="just" eaLnBrk="1" hangingPunct="1">
              <a:spcBef>
                <a:spcPct val="50000"/>
              </a:spcBef>
            </a:pPr>
            <a:r>
              <a:rPr lang="en-US" altLang="zh-CN" sz="2000" b="1" dirty="0">
                <a:solidFill>
                  <a:schemeClr val="folHlink"/>
                </a:solidFill>
                <a:latin typeface="Times New Roman" panose="02020603050405020304" pitchFamily="18" charset="0"/>
                <a:ea typeface="華康中黑體" charset="-120"/>
              </a:rPr>
              <a:t>A(:, :, 2) = [3 5 4 1; 2 6 2 1; 4 2 3 0]</a:t>
            </a:r>
            <a:r>
              <a:rPr lang="en-US" altLang="zh-CN" sz="1600" b="1" dirty="0">
                <a:solidFill>
                  <a:schemeClr val="folHlink"/>
                </a:solidFill>
                <a:latin typeface="Times New Roman" panose="02020603050405020304" pitchFamily="18" charset="0"/>
                <a:ea typeface="PMingLiU" pitchFamily="18" charset="-120"/>
              </a:rPr>
              <a:t> </a:t>
            </a:r>
            <a:endParaRPr lang="en-US" altLang="zh-CN" sz="800" b="1" dirty="0">
              <a:solidFill>
                <a:schemeClr val="folHlink"/>
              </a:solidFill>
              <a:latin typeface="Times New Roman" panose="02020603050405020304" pitchFamily="18" charset="0"/>
              <a:ea typeface="PMingLiU" pitchFamily="18" charset="-120"/>
            </a:endParaRPr>
          </a:p>
        </p:txBody>
      </p:sp>
      <p:sp>
        <p:nvSpPr>
          <p:cNvPr id="83976" name="Text Box 5"/>
          <p:cNvSpPr txBox="1"/>
          <p:nvPr/>
        </p:nvSpPr>
        <p:spPr>
          <a:xfrm>
            <a:off x="1908175" y="4473575"/>
            <a:ext cx="2735263" cy="1371600"/>
          </a:xfrm>
          <a:prstGeom prst="rect">
            <a:avLst/>
          </a:prstGeom>
          <a:noFill/>
          <a:ln w="9525">
            <a:noFill/>
          </a:ln>
        </p:spPr>
        <p:txBody>
          <a:bodyPr>
            <a:spAutoFit/>
          </a:bodyPr>
          <a:p>
            <a:pPr algn="just" eaLnBrk="1" hangingPunct="1">
              <a:lnSpc>
                <a:spcPct val="90000"/>
              </a:lnSpc>
              <a:spcBef>
                <a:spcPct val="20000"/>
              </a:spcBef>
              <a:buClr>
                <a:schemeClr val="folHlink"/>
              </a:buClr>
              <a:buSzPct val="60000"/>
              <a:buFont typeface="Wingdings" panose="05000000000000000000" pitchFamily="2" charset="2"/>
            </a:pPr>
            <a:r>
              <a:rPr lang="en-US" altLang="zh-CN" sz="2000" b="1" dirty="0">
                <a:solidFill>
                  <a:schemeClr val="folHlink"/>
                </a:solidFill>
                <a:latin typeface="Times New Roman" panose="02020603050405020304" pitchFamily="18" charset="0"/>
                <a:ea typeface="DFKai-SB" pitchFamily="65" charset="-128"/>
              </a:rPr>
              <a:t>A(:,:,1) =</a:t>
            </a:r>
            <a:endParaRPr lang="en-US" altLang="zh-CN" sz="2000" b="1" dirty="0">
              <a:solidFill>
                <a:schemeClr val="folHlink"/>
              </a:solidFill>
              <a:latin typeface="Times New Roman" panose="02020603050405020304" pitchFamily="18" charset="0"/>
              <a:ea typeface="DFKai-SB" pitchFamily="65" charset="-128"/>
            </a:endParaRPr>
          </a:p>
          <a:p>
            <a:pPr algn="just" eaLnBrk="1" hangingPunct="1">
              <a:lnSpc>
                <a:spcPct val="90000"/>
              </a:lnSpc>
              <a:spcBef>
                <a:spcPct val="20000"/>
              </a:spcBef>
              <a:buClr>
                <a:schemeClr val="folHlink"/>
              </a:buClr>
              <a:buSzPct val="60000"/>
              <a:buFont typeface="Wingdings" panose="05000000000000000000" pitchFamily="2" charset="2"/>
            </a:pPr>
            <a:r>
              <a:rPr lang="en-US" altLang="zh-CN" sz="2000" b="1" dirty="0">
                <a:solidFill>
                  <a:schemeClr val="folHlink"/>
                </a:solidFill>
                <a:latin typeface="Times New Roman" panose="02020603050405020304" pitchFamily="18" charset="0"/>
                <a:ea typeface="DFKai-SB" pitchFamily="65" charset="-128"/>
              </a:rPr>
              <a:t>     1     0     2     5</a:t>
            </a:r>
            <a:endParaRPr lang="en-US" altLang="zh-CN" sz="2000" b="1" dirty="0">
              <a:solidFill>
                <a:schemeClr val="folHlink"/>
              </a:solidFill>
              <a:latin typeface="Times New Roman" panose="02020603050405020304" pitchFamily="18" charset="0"/>
              <a:ea typeface="DFKai-SB" pitchFamily="65" charset="-128"/>
            </a:endParaRPr>
          </a:p>
          <a:p>
            <a:pPr algn="just" eaLnBrk="1" hangingPunct="1">
              <a:lnSpc>
                <a:spcPct val="90000"/>
              </a:lnSpc>
              <a:spcBef>
                <a:spcPct val="20000"/>
              </a:spcBef>
              <a:buClr>
                <a:schemeClr val="folHlink"/>
              </a:buClr>
              <a:buSzPct val="60000"/>
              <a:buFont typeface="Wingdings" panose="05000000000000000000" pitchFamily="2" charset="2"/>
            </a:pPr>
            <a:r>
              <a:rPr lang="en-US" altLang="zh-CN" sz="2000" b="1" dirty="0">
                <a:solidFill>
                  <a:schemeClr val="folHlink"/>
                </a:solidFill>
                <a:latin typeface="Times New Roman" panose="02020603050405020304" pitchFamily="18" charset="0"/>
                <a:ea typeface="DFKai-SB" pitchFamily="65" charset="-128"/>
              </a:rPr>
              <a:t>     4     1     8     7</a:t>
            </a:r>
            <a:endParaRPr lang="en-US" altLang="zh-CN" sz="2000" b="1" dirty="0">
              <a:solidFill>
                <a:schemeClr val="folHlink"/>
              </a:solidFill>
              <a:latin typeface="Times New Roman" panose="02020603050405020304" pitchFamily="18" charset="0"/>
              <a:ea typeface="DFKai-SB" pitchFamily="65" charset="-128"/>
            </a:endParaRPr>
          </a:p>
          <a:p>
            <a:pPr algn="just" eaLnBrk="1" hangingPunct="1">
              <a:lnSpc>
                <a:spcPct val="90000"/>
              </a:lnSpc>
              <a:spcBef>
                <a:spcPct val="20000"/>
              </a:spcBef>
              <a:buClr>
                <a:schemeClr val="folHlink"/>
              </a:buClr>
              <a:buSzPct val="60000"/>
              <a:buFont typeface="Wingdings" panose="05000000000000000000" pitchFamily="2" charset="2"/>
            </a:pPr>
            <a:r>
              <a:rPr lang="en-US" altLang="zh-CN" sz="2000" b="1" dirty="0">
                <a:solidFill>
                  <a:schemeClr val="folHlink"/>
                </a:solidFill>
                <a:latin typeface="Times New Roman" panose="02020603050405020304" pitchFamily="18" charset="0"/>
                <a:ea typeface="DFKai-SB" pitchFamily="65" charset="-128"/>
              </a:rPr>
              <a:t>     3     2     6     3</a:t>
            </a:r>
            <a:endParaRPr lang="en-US" altLang="zh-CN" sz="2000" b="1" dirty="0">
              <a:solidFill>
                <a:schemeClr val="folHlink"/>
              </a:solidFill>
              <a:latin typeface="Times New Roman" panose="02020603050405020304" pitchFamily="18" charset="0"/>
              <a:ea typeface="DFKai-SB" pitchFamily="65" charset="-128"/>
            </a:endParaRPr>
          </a:p>
        </p:txBody>
      </p:sp>
      <p:sp>
        <p:nvSpPr>
          <p:cNvPr id="83977" name="Text Box 6"/>
          <p:cNvSpPr txBox="1"/>
          <p:nvPr/>
        </p:nvSpPr>
        <p:spPr>
          <a:xfrm>
            <a:off x="4716463" y="4473575"/>
            <a:ext cx="3455987" cy="1371600"/>
          </a:xfrm>
          <a:prstGeom prst="rect">
            <a:avLst/>
          </a:prstGeom>
          <a:noFill/>
          <a:ln w="9525">
            <a:noFill/>
          </a:ln>
        </p:spPr>
        <p:txBody>
          <a:bodyPr>
            <a:spAutoFit/>
          </a:bodyPr>
          <a:p>
            <a:pPr algn="just" eaLnBrk="1" hangingPunct="1"/>
            <a:r>
              <a:rPr lang="en-US" altLang="zh-CN" sz="2000" b="1" dirty="0">
                <a:solidFill>
                  <a:schemeClr val="folHlink"/>
                </a:solidFill>
                <a:latin typeface="Times New Roman" panose="02020603050405020304" pitchFamily="18" charset="0"/>
                <a:ea typeface="PMingLiU" pitchFamily="18" charset="-120"/>
              </a:rPr>
              <a:t>A(:,:,2) =</a:t>
            </a:r>
            <a:endParaRPr lang="en-US" altLang="zh-CN" sz="2000" b="1" dirty="0">
              <a:solidFill>
                <a:schemeClr val="folHlink"/>
              </a:solidFill>
              <a:latin typeface="Times New Roman" panose="02020603050405020304" pitchFamily="18" charset="0"/>
              <a:ea typeface="PMingLiU" pitchFamily="18" charset="-120"/>
            </a:endParaRPr>
          </a:p>
          <a:p>
            <a:pPr algn="just" eaLnBrk="1" hangingPunct="1"/>
            <a:r>
              <a:rPr lang="en-US" altLang="zh-CN" sz="2000" b="1" dirty="0">
                <a:solidFill>
                  <a:schemeClr val="folHlink"/>
                </a:solidFill>
                <a:latin typeface="Times New Roman" panose="02020603050405020304" pitchFamily="18" charset="0"/>
                <a:ea typeface="PMingLiU" pitchFamily="18" charset="-120"/>
              </a:rPr>
              <a:t>     3     5     4     1</a:t>
            </a:r>
            <a:endParaRPr lang="en-US" altLang="zh-CN" sz="2000" b="1" dirty="0">
              <a:solidFill>
                <a:schemeClr val="folHlink"/>
              </a:solidFill>
              <a:latin typeface="Times New Roman" panose="02020603050405020304" pitchFamily="18" charset="0"/>
              <a:ea typeface="PMingLiU" pitchFamily="18" charset="-120"/>
            </a:endParaRPr>
          </a:p>
          <a:p>
            <a:pPr algn="just" eaLnBrk="1" hangingPunct="1"/>
            <a:r>
              <a:rPr lang="en-US" altLang="zh-CN" sz="2000" b="1" dirty="0">
                <a:solidFill>
                  <a:schemeClr val="folHlink"/>
                </a:solidFill>
                <a:latin typeface="Times New Roman" panose="02020603050405020304" pitchFamily="18" charset="0"/>
                <a:ea typeface="PMingLiU" pitchFamily="18" charset="-120"/>
              </a:rPr>
              <a:t>     2     6     2     1</a:t>
            </a:r>
            <a:endParaRPr lang="en-US" altLang="zh-CN" sz="2000" b="1" dirty="0">
              <a:solidFill>
                <a:schemeClr val="folHlink"/>
              </a:solidFill>
              <a:latin typeface="Times New Roman" panose="02020603050405020304" pitchFamily="18" charset="0"/>
              <a:ea typeface="PMingLiU" pitchFamily="18" charset="-120"/>
            </a:endParaRPr>
          </a:p>
          <a:p>
            <a:pPr algn="just" eaLnBrk="1" hangingPunct="1"/>
            <a:r>
              <a:rPr lang="en-US" altLang="zh-CN" sz="2000" b="1" dirty="0">
                <a:solidFill>
                  <a:schemeClr val="folHlink"/>
                </a:solidFill>
                <a:latin typeface="Times New Roman" panose="02020603050405020304" pitchFamily="18" charset="0"/>
                <a:ea typeface="PMingLiU" pitchFamily="18" charset="-120"/>
              </a:rPr>
              <a:t>     4     2     3     0</a:t>
            </a:r>
            <a:r>
              <a:rPr lang="en-US" altLang="zh-CN" sz="2400" b="1" dirty="0">
                <a:latin typeface="Times New Roman" panose="02020603050405020304" pitchFamily="18" charset="0"/>
                <a:ea typeface="PMingLiU" pitchFamily="18" charset="-120"/>
              </a:rPr>
              <a:t> </a:t>
            </a:r>
            <a:endParaRPr lang="en-US" altLang="zh-CN" sz="2400" b="1" dirty="0">
              <a:latin typeface="Times New Roman" panose="02020603050405020304" pitchFamily="18" charset="0"/>
              <a:ea typeface="PMingLiU"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3974">
                                            <p:txEl>
                                              <p:charRg st="0" end="8"/>
                                            </p:txEl>
                                          </p:spTgt>
                                        </p:tgtEl>
                                        <p:attrNameLst>
                                          <p:attrName>style.visibility</p:attrName>
                                        </p:attrNameLst>
                                      </p:cBhvr>
                                      <p:to>
                                        <p:strVal val="visible"/>
                                      </p:to>
                                    </p:set>
                                    <p:animEffect transition="in" filter="blinds(horizontal)">
                                      <p:cBhvr>
                                        <p:cTn id="7" dur="500"/>
                                        <p:tgtEl>
                                          <p:spTgt spid="83974">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3974">
                                            <p:txEl>
                                              <p:charRg st="8" end="52"/>
                                            </p:txEl>
                                          </p:spTgt>
                                        </p:tgtEl>
                                        <p:attrNameLst>
                                          <p:attrName>style.visibility</p:attrName>
                                        </p:attrNameLst>
                                      </p:cBhvr>
                                      <p:to>
                                        <p:strVal val="visible"/>
                                      </p:to>
                                    </p:set>
                                    <p:animEffect transition="in" filter="blinds(horizontal)">
                                      <p:cBhvr>
                                        <p:cTn id="12" dur="500"/>
                                        <p:tgtEl>
                                          <p:spTgt spid="83974">
                                            <p:txEl>
                                              <p:charRg st="8" end="5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3974">
                                            <p:txEl>
                                              <p:charRg st="52" end="72"/>
                                            </p:txEl>
                                          </p:spTgt>
                                        </p:tgtEl>
                                        <p:attrNameLst>
                                          <p:attrName>style.visibility</p:attrName>
                                        </p:attrNameLst>
                                      </p:cBhvr>
                                      <p:to>
                                        <p:strVal val="visible"/>
                                      </p:to>
                                    </p:set>
                                    <p:animEffect transition="in" filter="blinds(horizontal)">
                                      <p:cBhvr>
                                        <p:cTn id="17" dur="500"/>
                                        <p:tgtEl>
                                          <p:spTgt spid="83974">
                                            <p:txEl>
                                              <p:charRg st="52" end="7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3975"/>
                                        </p:tgtEl>
                                        <p:attrNameLst>
                                          <p:attrName>style.visibility</p:attrName>
                                        </p:attrNameLst>
                                      </p:cBhvr>
                                      <p:to>
                                        <p:strVal val="visible"/>
                                      </p:to>
                                    </p:set>
                                    <p:animEffect transition="in" filter="blinds(horizontal)">
                                      <p:cBhvr>
                                        <p:cTn id="22" dur="500"/>
                                        <p:tgtEl>
                                          <p:spTgt spid="8397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3976"/>
                                        </p:tgtEl>
                                        <p:attrNameLst>
                                          <p:attrName>style.visibility</p:attrName>
                                        </p:attrNameLst>
                                      </p:cBhvr>
                                      <p:to>
                                        <p:strVal val="visible"/>
                                      </p:to>
                                    </p:set>
                                    <p:animEffect transition="in" filter="blinds(horizontal)">
                                      <p:cBhvr>
                                        <p:cTn id="27" dur="500"/>
                                        <p:tgtEl>
                                          <p:spTgt spid="8397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3977"/>
                                        </p:tgtEl>
                                        <p:attrNameLst>
                                          <p:attrName>style.visibility</p:attrName>
                                        </p:attrNameLst>
                                      </p:cBhvr>
                                      <p:to>
                                        <p:strVal val="visible"/>
                                      </p:to>
                                    </p:set>
                                    <p:animEffect transition="in" filter="blinds(horizontal)">
                                      <p:cBhvr>
                                        <p:cTn id="30" dur="500"/>
                                        <p:tgtEl>
                                          <p:spTgt spid="83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5" grpId="0" animBg="1"/>
      <p:bldP spid="83976" grpId="0"/>
      <p:bldP spid="839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idx="4294967295"/>
          </p:nvPr>
        </p:nvSpPr>
        <p:spPr>
          <a:xfrm>
            <a:off x="1187450" y="0"/>
            <a:ext cx="7793038" cy="982663"/>
          </a:xfrm>
          <a:ln/>
        </p:spPr>
        <p:txBody>
          <a:bodyPr vert="horz" wrap="square" lIns="91440" tIns="45720" rIns="91440" bIns="91440" anchor="b" anchorCtr="0"/>
          <a:p>
            <a:pPr eaLnBrk="1" hangingPunct="1"/>
            <a:r>
              <a:rPr lang="zh-CN" altLang="zh-CN" b="1" dirty="0">
                <a:solidFill>
                  <a:srgbClr val="4D009A"/>
                </a:solidFill>
                <a:latin typeface="华文楷体" pitchFamily="2" charset="-122"/>
                <a:ea typeface="华文楷体" pitchFamily="2" charset="-122"/>
              </a:rPr>
              <a:t>1  Matlab概述</a:t>
            </a:r>
            <a:endParaRPr lang="zh-CN" altLang="zh-CN" b="1" dirty="0">
              <a:solidFill>
                <a:srgbClr val="4D009A"/>
              </a:solidFill>
              <a:latin typeface="华文楷体" pitchFamily="2" charset="-122"/>
              <a:ea typeface="华文楷体" pitchFamily="2" charset="-122"/>
            </a:endParaRPr>
          </a:p>
        </p:txBody>
      </p:sp>
      <p:sp>
        <p:nvSpPr>
          <p:cNvPr id="1126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1268"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1269" name="Rectangle 3"/>
          <p:cNvSpPr>
            <a:spLocks noGrp="1"/>
          </p:cNvSpPr>
          <p:nvPr>
            <p:ph sz="quarter" idx="1"/>
          </p:nvPr>
        </p:nvSpPr>
        <p:spPr>
          <a:xfrm>
            <a:off x="1116013" y="1270000"/>
            <a:ext cx="7772400" cy="482282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r>
              <a:rPr lang="zh-CN" altLang="en-US" sz="2600" b="1" dirty="0">
                <a:solidFill>
                  <a:srgbClr val="0000FF"/>
                </a:solidFill>
                <a:latin typeface="华文楷体" pitchFamily="2" charset="-122"/>
                <a:ea typeface="华文楷体" pitchFamily="2" charset="-122"/>
                <a:sym typeface="Arial" panose="020B0604020202020204" pitchFamily="34" charset="0"/>
              </a:rPr>
              <a:t>前言</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r>
              <a:rPr lang="en-US" altLang="zh-CN" sz="2600" b="1" dirty="0">
                <a:solidFill>
                  <a:srgbClr val="0000FF"/>
                </a:solidFill>
                <a:latin typeface="华文楷体" pitchFamily="2" charset="-122"/>
                <a:ea typeface="华文楷体" pitchFamily="2" charset="-122"/>
                <a:sym typeface="Arial" panose="020B0604020202020204" pitchFamily="34" charset="0"/>
              </a:rPr>
              <a:t>Matlab</a:t>
            </a:r>
            <a:r>
              <a:rPr lang="zh-CN" altLang="en-US" sz="2600" b="1" dirty="0">
                <a:solidFill>
                  <a:srgbClr val="0000FF"/>
                </a:solidFill>
                <a:latin typeface="华文楷体" pitchFamily="2" charset="-122"/>
                <a:ea typeface="华文楷体" pitchFamily="2" charset="-122"/>
                <a:sym typeface="Arial" panose="020B0604020202020204" pitchFamily="34" charset="0"/>
              </a:rPr>
              <a:t>软件概述</a:t>
            </a:r>
            <a:endParaRPr lang="en-US" altLang="zh-CN" sz="2600" b="1" dirty="0">
              <a:solidFill>
                <a:srgbClr val="0000FF"/>
              </a:solidFill>
              <a:latin typeface="华文楷体" pitchFamily="2" charset="-122"/>
              <a:ea typeface="华文楷体" pitchFamily="2" charset="-122"/>
              <a:sym typeface="Arial" panose="020B0604020202020204" pitchFamily="34" charset="0"/>
            </a:endParaRPr>
          </a:p>
          <a:p>
            <a:pPr lvl="0" algn="just" eaLnBrk="1" hangingPunct="1"/>
            <a:r>
              <a:rPr lang="zh-CN" altLang="en-US" sz="2600" b="1" dirty="0">
                <a:solidFill>
                  <a:srgbClr val="0000FF"/>
                </a:solidFill>
                <a:latin typeface="华文楷体" pitchFamily="2" charset="-122"/>
                <a:ea typeface="华文楷体" pitchFamily="2" charset="-122"/>
                <a:sym typeface="Arial" panose="020B0604020202020204" pitchFamily="34" charset="0"/>
              </a:rPr>
              <a:t>内容</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r>
              <a:rPr lang="en-US" altLang="zh-CN" sz="2600" b="1" dirty="0">
                <a:latin typeface="华文楷体" pitchFamily="2" charset="-122"/>
                <a:ea typeface="华文楷体" pitchFamily="2" charset="-122"/>
                <a:sym typeface="Arial" panose="020B0604020202020204" pitchFamily="34" charset="0"/>
              </a:rPr>
              <a:t>Matlab</a:t>
            </a:r>
            <a:r>
              <a:rPr lang="zh-CN" altLang="en-US" sz="2600" b="1" dirty="0">
                <a:latin typeface="华文楷体" pitchFamily="2" charset="-122"/>
                <a:ea typeface="华文楷体" pitchFamily="2" charset="-122"/>
                <a:sym typeface="Arial" panose="020B0604020202020204" pitchFamily="34" charset="0"/>
              </a:rPr>
              <a:t>发展历史</a:t>
            </a:r>
            <a:endParaRPr lang="zh-CN" altLang="en-US" sz="2600" b="1" dirty="0">
              <a:latin typeface="华文楷体" pitchFamily="2" charset="-122"/>
              <a:ea typeface="华文楷体" pitchFamily="2" charset="-122"/>
              <a:sym typeface="Arial" panose="020B0604020202020204" pitchFamily="34" charset="0"/>
            </a:endParaRPr>
          </a:p>
          <a:p>
            <a:pPr lvl="1" algn="just" eaLnBrk="1" hangingPunct="1"/>
            <a:r>
              <a:rPr lang="en-US" altLang="zh-CN" sz="2600" b="1" dirty="0">
                <a:latin typeface="华文楷体" pitchFamily="2" charset="-122"/>
                <a:ea typeface="华文楷体" pitchFamily="2" charset="-122"/>
                <a:sym typeface="Arial" panose="020B0604020202020204" pitchFamily="34" charset="0"/>
              </a:rPr>
              <a:t>Matlab</a:t>
            </a:r>
            <a:r>
              <a:rPr lang="zh-CN" altLang="en-US" sz="2600" b="1" dirty="0">
                <a:latin typeface="华文楷体" pitchFamily="2" charset="-122"/>
                <a:ea typeface="华文楷体" pitchFamily="2" charset="-122"/>
                <a:sym typeface="Arial" panose="020B0604020202020204" pitchFamily="34" charset="0"/>
              </a:rPr>
              <a:t>产品家族</a:t>
            </a:r>
            <a:r>
              <a:rPr lang="en-US" altLang="zh-CN" sz="2600" b="1" dirty="0">
                <a:latin typeface="华文楷体" pitchFamily="2" charset="-122"/>
                <a:ea typeface="华文楷体" pitchFamily="2" charset="-122"/>
                <a:sym typeface="Arial" panose="020B0604020202020204" pitchFamily="34" charset="0"/>
              </a:rPr>
              <a:t>(Matlab family of products)</a:t>
            </a:r>
            <a:r>
              <a:rPr lang="zh-CN" altLang="en-US" sz="2600" b="1" dirty="0">
                <a:latin typeface="华文楷体" pitchFamily="2" charset="-122"/>
                <a:ea typeface="华文楷体" pitchFamily="2" charset="-122"/>
                <a:sym typeface="Arial" panose="020B0604020202020204" pitchFamily="34" charset="0"/>
              </a:rPr>
              <a:t>体系</a:t>
            </a:r>
            <a:endParaRPr lang="zh-CN" altLang="en-US" sz="2600" b="1" dirty="0">
              <a:latin typeface="华文楷体" pitchFamily="2" charset="-122"/>
              <a:ea typeface="华文楷体" pitchFamily="2" charset="-122"/>
              <a:sym typeface="Arial" panose="020B0604020202020204" pitchFamily="34" charset="0"/>
            </a:endParaRPr>
          </a:p>
          <a:p>
            <a:pPr lvl="1" algn="just" eaLnBrk="1" hangingPunct="1"/>
            <a:r>
              <a:rPr lang="en-US" altLang="zh-CN" sz="2600" b="1" dirty="0">
                <a:latin typeface="华文楷体" pitchFamily="2" charset="-122"/>
                <a:ea typeface="华文楷体" pitchFamily="2" charset="-122"/>
                <a:sym typeface="Arial" panose="020B0604020202020204" pitchFamily="34" charset="0"/>
              </a:rPr>
              <a:t>Matlab </a:t>
            </a:r>
            <a:r>
              <a:rPr lang="zh-CN" altLang="en-US" sz="2600" b="1" dirty="0">
                <a:latin typeface="华文楷体" pitchFamily="2" charset="-122"/>
                <a:ea typeface="华文楷体" pitchFamily="2" charset="-122"/>
                <a:sym typeface="Arial" panose="020B0604020202020204" pitchFamily="34" charset="0"/>
              </a:rPr>
              <a:t>语言的特点。</a:t>
            </a:r>
            <a:endParaRPr lang="zh-CN" altLang="en-US" sz="2600" b="1" dirty="0">
              <a:latin typeface="华文楷体" pitchFamily="2" charset="-122"/>
              <a:ea typeface="华文楷体" pitchFamily="2" charset="-122"/>
              <a:sym typeface="Arial" panose="020B0604020202020204" pitchFamily="34" charset="0"/>
            </a:endParaRPr>
          </a:p>
          <a:p>
            <a:pPr lvl="0" algn="just" eaLnBrk="1" hangingPunct="1"/>
            <a:r>
              <a:rPr lang="zh-CN" altLang="en-US" sz="2600" b="1" dirty="0">
                <a:solidFill>
                  <a:srgbClr val="0000FF"/>
                </a:solidFill>
                <a:latin typeface="华文楷体" pitchFamily="2" charset="-122"/>
                <a:ea typeface="华文楷体" pitchFamily="2" charset="-122"/>
                <a:sym typeface="Arial" panose="020B0604020202020204" pitchFamily="34" charset="0"/>
              </a:rPr>
              <a:t>目的</a:t>
            </a:r>
            <a:endParaRPr lang="zh-CN" altLang="en-US" sz="2600" b="1" dirty="0">
              <a:solidFill>
                <a:srgbClr val="0000FF"/>
              </a:solidFill>
              <a:latin typeface="华文楷体" pitchFamily="2" charset="-122"/>
              <a:ea typeface="华文楷体" pitchFamily="2" charset="-122"/>
              <a:sym typeface="Arial" panose="020B0604020202020204" pitchFamily="34" charset="0"/>
            </a:endParaRPr>
          </a:p>
          <a:p>
            <a:pPr lvl="1" algn="just" eaLnBrk="1" hangingPunct="1"/>
            <a:r>
              <a:rPr lang="zh-CN" altLang="en-US" sz="2600" b="1" dirty="0">
                <a:latin typeface="华文楷体" pitchFamily="2" charset="-122"/>
                <a:ea typeface="华文楷体" pitchFamily="2" charset="-122"/>
                <a:sym typeface="Arial" panose="020B0604020202020204" pitchFamily="34" charset="0"/>
              </a:rPr>
              <a:t>全面了解 </a:t>
            </a:r>
            <a:r>
              <a:rPr lang="en-US" altLang="zh-CN" sz="2600" b="1" dirty="0">
                <a:latin typeface="华文楷体" pitchFamily="2" charset="-122"/>
                <a:ea typeface="华文楷体" pitchFamily="2" charset="-122"/>
                <a:sym typeface="Arial" panose="020B0604020202020204" pitchFamily="34" charset="0"/>
              </a:rPr>
              <a:t>Matlab</a:t>
            </a:r>
            <a:r>
              <a:rPr lang="zh-CN" altLang="en-US" sz="2600" b="1" dirty="0">
                <a:latin typeface="华文楷体" pitchFamily="2" charset="-122"/>
                <a:ea typeface="华文楷体" pitchFamily="2" charset="-122"/>
                <a:sym typeface="Arial" panose="020B0604020202020204" pitchFamily="34" charset="0"/>
              </a:rPr>
              <a:t>软件包</a:t>
            </a:r>
            <a:endParaRPr lang="zh-CN" altLang="en-US" sz="2600" b="1" dirty="0">
              <a:latin typeface="华文楷体" pitchFamily="2" charset="-122"/>
              <a:ea typeface="华文楷体" pitchFamily="2" charset="-122"/>
              <a:sym typeface="Arial" panose="020B0604020202020204" pitchFamily="34" charset="0"/>
            </a:endParaRPr>
          </a:p>
          <a:p>
            <a:pPr lvl="1" algn="just" eaLnBrk="1" hangingPunct="1"/>
            <a:r>
              <a:rPr lang="zh-CN" altLang="en-US" sz="2600" b="1" dirty="0">
                <a:latin typeface="华文楷体" pitchFamily="2" charset="-122"/>
                <a:ea typeface="华文楷体" pitchFamily="2" charset="-122"/>
                <a:sym typeface="Arial" panose="020B0604020202020204" pitchFamily="34" charset="0"/>
              </a:rPr>
              <a:t>激发对</a:t>
            </a:r>
            <a:r>
              <a:rPr lang="en-US" altLang="zh-CN" sz="2600" b="1" dirty="0">
                <a:latin typeface="华文楷体" pitchFamily="2" charset="-122"/>
                <a:ea typeface="华文楷体" pitchFamily="2" charset="-122"/>
                <a:sym typeface="Arial" panose="020B0604020202020204" pitchFamily="34" charset="0"/>
              </a:rPr>
              <a:t>Matlab</a:t>
            </a:r>
            <a:r>
              <a:rPr lang="zh-CN" altLang="en-US" sz="2600" b="1" dirty="0">
                <a:latin typeface="华文楷体" pitchFamily="2" charset="-122"/>
                <a:ea typeface="华文楷体" pitchFamily="2" charset="-122"/>
                <a:sym typeface="Arial" panose="020B0604020202020204" pitchFamily="34" charset="0"/>
              </a:rPr>
              <a:t>软件的学习兴趣。</a:t>
            </a:r>
            <a:endParaRPr lang="zh-CN" altLang="en-US" sz="2600" b="1" dirty="0">
              <a:latin typeface="华文楷体" pitchFamily="2" charset="-122"/>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blinds(horizontal)">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269">
                                            <p:txEl>
                                              <p:charRg st="0" end="3"/>
                                            </p:txEl>
                                          </p:spTgt>
                                        </p:tgtEl>
                                        <p:attrNameLst>
                                          <p:attrName>style.visibility</p:attrName>
                                        </p:attrNameLst>
                                      </p:cBhvr>
                                      <p:to>
                                        <p:strVal val="visible"/>
                                      </p:to>
                                    </p:set>
                                    <p:animEffect transition="in" filter="wipe(up)">
                                      <p:cBhvr>
                                        <p:cTn id="12" dur="1000"/>
                                        <p:tgtEl>
                                          <p:spTgt spid="11269">
                                            <p:txEl>
                                              <p:charRg st="0"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269">
                                            <p:txEl>
                                              <p:charRg st="3" end="14"/>
                                            </p:txEl>
                                          </p:spTgt>
                                        </p:tgtEl>
                                        <p:attrNameLst>
                                          <p:attrName>style.visibility</p:attrName>
                                        </p:attrNameLst>
                                      </p:cBhvr>
                                      <p:to>
                                        <p:strVal val="visible"/>
                                      </p:to>
                                    </p:set>
                                    <p:animEffect transition="in" filter="wipe(up)">
                                      <p:cBhvr>
                                        <p:cTn id="17" dur="1000"/>
                                        <p:tgtEl>
                                          <p:spTgt spid="11269">
                                            <p:txEl>
                                              <p:charRg st="3" end="1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269">
                                            <p:txEl>
                                              <p:charRg st="14" end="17"/>
                                            </p:txEl>
                                          </p:spTgt>
                                        </p:tgtEl>
                                        <p:attrNameLst>
                                          <p:attrName>style.visibility</p:attrName>
                                        </p:attrNameLst>
                                      </p:cBhvr>
                                      <p:to>
                                        <p:strVal val="visible"/>
                                      </p:to>
                                    </p:set>
                                    <p:animEffect transition="in" filter="wipe(up)">
                                      <p:cBhvr>
                                        <p:cTn id="22" dur="1000"/>
                                        <p:tgtEl>
                                          <p:spTgt spid="11269">
                                            <p:txEl>
                                              <p:charRg st="14" end="17"/>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11269">
                                            <p:txEl>
                                              <p:charRg st="17" end="28"/>
                                            </p:txEl>
                                          </p:spTgt>
                                        </p:tgtEl>
                                        <p:attrNameLst>
                                          <p:attrName>style.visibility</p:attrName>
                                        </p:attrNameLst>
                                      </p:cBhvr>
                                      <p:to>
                                        <p:strVal val="visible"/>
                                      </p:to>
                                    </p:set>
                                    <p:animEffect transition="in" filter="wipe(up)">
                                      <p:cBhvr>
                                        <p:cTn id="25" dur="1000"/>
                                        <p:tgtEl>
                                          <p:spTgt spid="11269">
                                            <p:txEl>
                                              <p:charRg st="17" end="28"/>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11269">
                                            <p:txEl>
                                              <p:charRg st="28" end="68"/>
                                            </p:txEl>
                                          </p:spTgt>
                                        </p:tgtEl>
                                        <p:attrNameLst>
                                          <p:attrName>style.visibility</p:attrName>
                                        </p:attrNameLst>
                                      </p:cBhvr>
                                      <p:to>
                                        <p:strVal val="visible"/>
                                      </p:to>
                                    </p:set>
                                    <p:animEffect transition="in" filter="wipe(up)">
                                      <p:cBhvr>
                                        <p:cTn id="28" dur="1000"/>
                                        <p:tgtEl>
                                          <p:spTgt spid="11269">
                                            <p:txEl>
                                              <p:charRg st="28" end="68"/>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11269">
                                            <p:txEl>
                                              <p:charRg st="68" end="82"/>
                                            </p:txEl>
                                          </p:spTgt>
                                        </p:tgtEl>
                                        <p:attrNameLst>
                                          <p:attrName>style.visibility</p:attrName>
                                        </p:attrNameLst>
                                      </p:cBhvr>
                                      <p:to>
                                        <p:strVal val="visible"/>
                                      </p:to>
                                    </p:set>
                                    <p:animEffect transition="in" filter="wipe(up)">
                                      <p:cBhvr>
                                        <p:cTn id="31" dur="1000"/>
                                        <p:tgtEl>
                                          <p:spTgt spid="11269">
                                            <p:txEl>
                                              <p:charRg st="68" end="8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1269">
                                            <p:txEl>
                                              <p:charRg st="82" end="85"/>
                                            </p:txEl>
                                          </p:spTgt>
                                        </p:tgtEl>
                                        <p:attrNameLst>
                                          <p:attrName>style.visibility</p:attrName>
                                        </p:attrNameLst>
                                      </p:cBhvr>
                                      <p:to>
                                        <p:strVal val="visible"/>
                                      </p:to>
                                    </p:set>
                                    <p:animEffect transition="in" filter="wipe(up)">
                                      <p:cBhvr>
                                        <p:cTn id="36" dur="1000"/>
                                        <p:tgtEl>
                                          <p:spTgt spid="11269">
                                            <p:txEl>
                                              <p:charRg st="82" end="85"/>
                                            </p:txEl>
                                          </p:spTgt>
                                        </p:tgtEl>
                                      </p:cBhvr>
                                    </p:animEffect>
                                  </p:childTnLst>
                                </p:cTn>
                              </p:par>
                              <p:par>
                                <p:cTn id="37" presetID="22" presetClass="entr" presetSubtype="1" fill="hold" nodeType="withEffect">
                                  <p:stCondLst>
                                    <p:cond delay="0"/>
                                  </p:stCondLst>
                                  <p:childTnLst>
                                    <p:set>
                                      <p:cBhvr>
                                        <p:cTn id="38" dur="1" fill="hold">
                                          <p:stCondLst>
                                            <p:cond delay="0"/>
                                          </p:stCondLst>
                                        </p:cTn>
                                        <p:tgtEl>
                                          <p:spTgt spid="11269">
                                            <p:txEl>
                                              <p:charRg st="85" end="100"/>
                                            </p:txEl>
                                          </p:spTgt>
                                        </p:tgtEl>
                                        <p:attrNameLst>
                                          <p:attrName>style.visibility</p:attrName>
                                        </p:attrNameLst>
                                      </p:cBhvr>
                                      <p:to>
                                        <p:strVal val="visible"/>
                                      </p:to>
                                    </p:set>
                                    <p:animEffect transition="in" filter="wipe(up)">
                                      <p:cBhvr>
                                        <p:cTn id="39" dur="1000"/>
                                        <p:tgtEl>
                                          <p:spTgt spid="11269">
                                            <p:txEl>
                                              <p:charRg st="85" end="100"/>
                                            </p:txEl>
                                          </p:spTgt>
                                        </p:tgtEl>
                                      </p:cBhvr>
                                    </p:animEffect>
                                  </p:childTnLst>
                                </p:cTn>
                              </p:par>
                              <p:par>
                                <p:cTn id="40" presetID="22" presetClass="entr" presetSubtype="1" fill="hold" nodeType="withEffect">
                                  <p:stCondLst>
                                    <p:cond delay="0"/>
                                  </p:stCondLst>
                                  <p:childTnLst>
                                    <p:set>
                                      <p:cBhvr>
                                        <p:cTn id="41" dur="1" fill="hold">
                                          <p:stCondLst>
                                            <p:cond delay="0"/>
                                          </p:stCondLst>
                                        </p:cTn>
                                        <p:tgtEl>
                                          <p:spTgt spid="11269">
                                            <p:txEl>
                                              <p:charRg st="100" end="118"/>
                                            </p:txEl>
                                          </p:spTgt>
                                        </p:tgtEl>
                                        <p:attrNameLst>
                                          <p:attrName>style.visibility</p:attrName>
                                        </p:attrNameLst>
                                      </p:cBhvr>
                                      <p:to>
                                        <p:strVal val="visible"/>
                                      </p:to>
                                    </p:set>
                                    <p:animEffect transition="in" filter="wipe(up)">
                                      <p:cBhvr>
                                        <p:cTn id="42" dur="1000"/>
                                        <p:tgtEl>
                                          <p:spTgt spid="11269">
                                            <p:txEl>
                                              <p:charRg st="100" end="1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2"/>
          <p:cNvSpPr>
            <a:spLocks noGrp="1"/>
          </p:cNvSpPr>
          <p:nvPr>
            <p:ph type="title" idx="4294967295"/>
          </p:nvPr>
        </p:nvSpPr>
        <p:spPr>
          <a:xfrm>
            <a:off x="1150938" y="333375"/>
            <a:ext cx="7793037" cy="647700"/>
          </a:xfrm>
          <a:ln/>
        </p:spPr>
        <p:txBody>
          <a:bodyPr vert="horz" wrap="square" lIns="91440" tIns="45720" rIns="91440" bIns="91440" anchor="b" anchorCtr="0"/>
          <a:p>
            <a:pPr marL="685800" indent="-685800" eaLnBrk="1" hangingPunct="1"/>
            <a:r>
              <a:rPr lang="zh-CN" altLang="en-US" sz="3600" b="1" dirty="0">
                <a:solidFill>
                  <a:srgbClr val="4D009A"/>
                </a:solidFill>
                <a:latin typeface="华文楷体" pitchFamily="2" charset="-122"/>
                <a:ea typeface="华文楷体" pitchFamily="2" charset="-122"/>
                <a:sym typeface="Arial" panose="020B0604020202020204" pitchFamily="34" charset="0"/>
              </a:rPr>
              <a:t>4.5 </a:t>
            </a:r>
            <a:r>
              <a:rPr lang="zh-TW" altLang="en-US" sz="3600" b="1" dirty="0">
                <a:solidFill>
                  <a:srgbClr val="4D009A"/>
                </a:solidFill>
                <a:latin typeface="华文楷体" pitchFamily="2" charset="-122"/>
                <a:ea typeface="华文楷体" pitchFamily="2" charset="-122"/>
                <a:sym typeface="Arial" panose="020B0604020202020204" pitchFamily="34" charset="0"/>
              </a:rPr>
              <a:t>多</a:t>
            </a:r>
            <a:r>
              <a:rPr lang="zh-CN" altLang="en-US" sz="3600" b="1" dirty="0">
                <a:solidFill>
                  <a:srgbClr val="4D009A"/>
                </a:solidFill>
                <a:latin typeface="华文楷体" pitchFamily="2" charset="-122"/>
                <a:ea typeface="华文楷体" pitchFamily="2" charset="-122"/>
                <a:sym typeface="Arial" panose="020B0604020202020204" pitchFamily="34" charset="0"/>
              </a:rPr>
              <a:t>维数组       </a:t>
            </a:r>
            <a:endParaRPr lang="zh-CN" altLang="en-US" sz="3600" b="1" dirty="0">
              <a:solidFill>
                <a:srgbClr val="4D009A"/>
              </a:solidFill>
              <a:latin typeface="华文楷体" pitchFamily="2" charset="-122"/>
              <a:ea typeface="华文楷体" pitchFamily="2" charset="-122"/>
              <a:sym typeface="Arial" panose="020B0604020202020204" pitchFamily="34" charset="0"/>
            </a:endParaRPr>
          </a:p>
        </p:txBody>
      </p:sp>
      <p:sp>
        <p:nvSpPr>
          <p:cNvPr id="8499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8499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8499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执行命令：</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whos A</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，得到如下结果：</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buFont typeface="Wingdings" panose="05000000000000000000" pitchFamily="2" charset="2"/>
              <a:buNone/>
            </a:pPr>
            <a:endParaRPr lang="zh-CN" altLang="en-US" sz="2400" b="1" dirty="0">
              <a:solidFill>
                <a:schemeClr val="folHlink"/>
              </a:solidFill>
              <a:latin typeface="Times New Roman" panose="02020603050405020304" pitchFamily="18" charset="0"/>
            </a:endParaRPr>
          </a:p>
          <a:p>
            <a:pPr lvl="1" algn="just" eaLnBrk="1" hangingPunct="1">
              <a:buFont typeface="Wingdings" panose="05000000000000000000" pitchFamily="2" charset="2"/>
              <a:buNone/>
            </a:pPr>
            <a:r>
              <a:rPr lang="zh-TW" altLang="en-US" sz="2400" dirty="0">
                <a:ea typeface="PMingLiU" pitchFamily="18" charset="-120"/>
              </a:rPr>
              <a:t>  </a:t>
            </a:r>
            <a:r>
              <a:rPr lang="en-US" altLang="zh-CN" sz="2400" b="1" dirty="0">
                <a:latin typeface="Times New Roman" panose="02020603050405020304" pitchFamily="18" charset="0"/>
                <a:ea typeface="PMingLiU" pitchFamily="18" charset="-120"/>
              </a:rPr>
              <a:t>Name      Size          Bytes </a:t>
            </a:r>
            <a:r>
              <a:rPr lang="en-US" altLang="zh-CN" sz="2400" b="1" dirty="0">
                <a:latin typeface="Times New Roman" panose="02020603050405020304" pitchFamily="18" charset="0"/>
              </a:rPr>
              <a:t>     </a:t>
            </a:r>
            <a:r>
              <a:rPr lang="en-US" altLang="zh-CN" sz="2400" b="1" dirty="0">
                <a:latin typeface="Times New Roman" panose="02020603050405020304" pitchFamily="18" charset="0"/>
                <a:ea typeface="PMingLiU" pitchFamily="18" charset="-120"/>
              </a:rPr>
              <a:t> Class</a:t>
            </a:r>
            <a:endParaRPr lang="en-US" altLang="zh-CN" sz="2400" b="1" dirty="0">
              <a:latin typeface="Times New Roman" panose="02020603050405020304" pitchFamily="18" charset="0"/>
              <a:ea typeface="PMingLiU" pitchFamily="18" charset="-120"/>
            </a:endParaRPr>
          </a:p>
          <a:p>
            <a:pPr lvl="1" algn="just" eaLnBrk="1" hangingPunct="1">
              <a:buFont typeface="Wingdings 2" pitchFamily="18" charset="2"/>
              <a:buChar char=""/>
            </a:pPr>
            <a:endParaRPr lang="en-US" altLang="zh-CN" sz="2400" b="1" dirty="0">
              <a:latin typeface="Times New Roman" panose="02020603050405020304" pitchFamily="18" charset="0"/>
              <a:ea typeface="PMingLiU" pitchFamily="18" charset="-120"/>
            </a:endParaRPr>
          </a:p>
          <a:p>
            <a:pPr lvl="1" algn="just" eaLnBrk="1" hangingPunct="1">
              <a:buFont typeface="Wingdings" panose="05000000000000000000" pitchFamily="2" charset="2"/>
              <a:buNone/>
            </a:pPr>
            <a:r>
              <a:rPr lang="en-US" altLang="zh-CN" sz="2400" b="1" dirty="0">
                <a:latin typeface="Times New Roman" panose="02020603050405020304" pitchFamily="18" charset="0"/>
              </a:rPr>
              <a:t>   </a:t>
            </a:r>
            <a:r>
              <a:rPr lang="en-US" altLang="zh-CN" sz="2400" b="1" dirty="0">
                <a:latin typeface="Times New Roman" panose="02020603050405020304" pitchFamily="18" charset="0"/>
                <a:ea typeface="PMingLiU" pitchFamily="18" charset="-120"/>
              </a:rPr>
              <a:t> A         3x4x2    </a:t>
            </a:r>
            <a:r>
              <a:rPr lang="en-US" altLang="zh-CN" sz="2400" b="1" dirty="0">
                <a:latin typeface="Times New Roman" panose="02020603050405020304" pitchFamily="18" charset="0"/>
              </a:rPr>
              <a:t> </a:t>
            </a:r>
            <a:r>
              <a:rPr lang="en-US" altLang="zh-CN" sz="2400" b="1" dirty="0">
                <a:latin typeface="Times New Roman" panose="02020603050405020304" pitchFamily="18" charset="0"/>
                <a:ea typeface="PMingLiU" pitchFamily="18" charset="-120"/>
              </a:rPr>
              <a:t>     192  </a:t>
            </a:r>
            <a:r>
              <a:rPr lang="en-US" altLang="zh-CN" sz="2400" b="1" dirty="0">
                <a:latin typeface="Times New Roman" panose="02020603050405020304" pitchFamily="18" charset="0"/>
              </a:rPr>
              <a:t>       </a:t>
            </a:r>
            <a:r>
              <a:rPr lang="en-US" altLang="zh-CN" sz="2400" b="1" dirty="0">
                <a:latin typeface="Times New Roman" panose="02020603050405020304" pitchFamily="18" charset="0"/>
                <a:ea typeface="PMingLiU" pitchFamily="18" charset="-120"/>
              </a:rPr>
              <a:t>double array</a:t>
            </a:r>
            <a:endParaRPr lang="en-US" altLang="zh-CN" sz="2400" b="1" dirty="0">
              <a:latin typeface="Times New Roman" panose="02020603050405020304" pitchFamily="18" charset="0"/>
              <a:ea typeface="PMingLiU" pitchFamily="18" charset="-120"/>
            </a:endParaRPr>
          </a:p>
          <a:p>
            <a:pPr lvl="1" algn="just" eaLnBrk="1" hangingPunct="1">
              <a:buFont typeface="Wingdings 2" pitchFamily="18" charset="2"/>
              <a:buChar char=""/>
            </a:pPr>
            <a:endParaRPr lang="en-US" altLang="zh-CN" sz="2400" b="1" dirty="0">
              <a:latin typeface="Times New Roman" panose="02020603050405020304" pitchFamily="18" charset="0"/>
              <a:ea typeface="PMingLiU" pitchFamily="18" charset="-120"/>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PMingLiU" pitchFamily="18" charset="-120"/>
              </a:rPr>
              <a:t>Grand total is 24 elements using 192 bytes</a:t>
            </a:r>
            <a:endParaRPr lang="zh-TW" altLang="en-US" sz="2400" b="1" dirty="0">
              <a:latin typeface="Times New Roman" panose="02020603050405020304" pitchFamily="18" charset="0"/>
              <a:ea typeface="PMingLiU"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4997">
                                            <p:txEl>
                                              <p:charRg st="0" end="20"/>
                                            </p:txEl>
                                          </p:spTgt>
                                        </p:tgtEl>
                                        <p:attrNameLst>
                                          <p:attrName>style.visibility</p:attrName>
                                        </p:attrNameLst>
                                      </p:cBhvr>
                                      <p:to>
                                        <p:strVal val="visible"/>
                                      </p:to>
                                    </p:set>
                                    <p:animEffect transition="in" filter="blinds(horizontal)">
                                      <p:cBhvr>
                                        <p:cTn id="7" dur="500"/>
                                        <p:tgtEl>
                                          <p:spTgt spid="84997">
                                            <p:txEl>
                                              <p:charRg st="0" end="2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4997">
                                            <p:txEl>
                                              <p:charRg st="21" end="65"/>
                                            </p:txEl>
                                          </p:spTgt>
                                        </p:tgtEl>
                                        <p:attrNameLst>
                                          <p:attrName>style.visibility</p:attrName>
                                        </p:attrNameLst>
                                      </p:cBhvr>
                                      <p:to>
                                        <p:strVal val="visible"/>
                                      </p:to>
                                    </p:set>
                                    <p:animEffect transition="in" filter="blinds(horizontal)">
                                      <p:cBhvr>
                                        <p:cTn id="12" dur="500"/>
                                        <p:tgtEl>
                                          <p:spTgt spid="84997">
                                            <p:txEl>
                                              <p:charRg st="21" end="6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4997">
                                            <p:txEl>
                                              <p:charRg st="66" end="120"/>
                                            </p:txEl>
                                          </p:spTgt>
                                        </p:tgtEl>
                                        <p:attrNameLst>
                                          <p:attrName>style.visibility</p:attrName>
                                        </p:attrNameLst>
                                      </p:cBhvr>
                                      <p:to>
                                        <p:strVal val="visible"/>
                                      </p:to>
                                    </p:set>
                                    <p:animEffect transition="in" filter="blinds(horizontal)">
                                      <p:cBhvr>
                                        <p:cTn id="15" dur="500"/>
                                        <p:tgtEl>
                                          <p:spTgt spid="84997">
                                            <p:txEl>
                                              <p:charRg st="66" end="12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4997">
                                            <p:txEl>
                                              <p:charRg st="121" end="164"/>
                                            </p:txEl>
                                          </p:spTgt>
                                        </p:tgtEl>
                                        <p:attrNameLst>
                                          <p:attrName>style.visibility</p:attrName>
                                        </p:attrNameLst>
                                      </p:cBhvr>
                                      <p:to>
                                        <p:strVal val="visible"/>
                                      </p:to>
                                    </p:set>
                                    <p:animEffect transition="in" filter="blinds(horizontal)">
                                      <p:cBhvr>
                                        <p:cTn id="18" dur="500"/>
                                        <p:tgtEl>
                                          <p:spTgt spid="84997">
                                            <p:txEl>
                                              <p:charRg st="121" end="16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2"/>
          <p:cNvSpPr>
            <a:spLocks noGrp="1"/>
          </p:cNvSpPr>
          <p:nvPr>
            <p:ph type="title" idx="4294967295"/>
          </p:nvPr>
        </p:nvSpPr>
        <p:spPr>
          <a:xfrm>
            <a:off x="1150938" y="333375"/>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4.6 </a:t>
            </a:r>
            <a:r>
              <a:rPr lang="zh-CN" altLang="zh-CN" sz="3600" b="1" dirty="0">
                <a:solidFill>
                  <a:srgbClr val="4D009A"/>
                </a:solidFill>
                <a:latin typeface="Times New Roman" panose="02020603050405020304" pitchFamily="18" charset="0"/>
                <a:ea typeface="华文楷体" pitchFamily="2" charset="-122"/>
              </a:rPr>
              <a:t>数组</a:t>
            </a:r>
            <a:r>
              <a:rPr lang="zh-CN" altLang="zh-CN" sz="3600" b="1" dirty="0">
                <a:solidFill>
                  <a:srgbClr val="4D009A"/>
                </a:solidFill>
                <a:latin typeface="华文楷体" pitchFamily="2" charset="-122"/>
                <a:ea typeface="华文楷体" pitchFamily="2" charset="-122"/>
                <a:sym typeface="Arial" panose="020B0604020202020204" pitchFamily="34" charset="0"/>
              </a:rPr>
              <a:t>运算</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8601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8602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86021" name="Rectangle 3"/>
          <p:cNvSpPr>
            <a:spLocks noGrp="1"/>
          </p:cNvSpPr>
          <p:nvPr>
            <p:ph sz="quarter" idx="1"/>
          </p:nvPr>
        </p:nvSpPr>
        <p:spPr>
          <a:xfrm>
            <a:off x="914400" y="1878013"/>
            <a:ext cx="7772400" cy="4572000"/>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140000"/>
              </a:lnSpc>
              <a:spcBef>
                <a:spcPct val="45000"/>
              </a:spcBef>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算术运算</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 </a:t>
            </a:r>
            <a:endPar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140000"/>
              </a:lnSpc>
              <a:spcBef>
                <a:spcPct val="45000"/>
              </a:spcBef>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关系运算</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140000"/>
              </a:lnSpc>
              <a:spcBef>
                <a:spcPct val="45000"/>
              </a:spcBef>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逻辑运算</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lnSpc>
                <a:spcPct val="140000"/>
              </a:lnSpc>
              <a:spcBef>
                <a:spcPct val="45000"/>
              </a:spcBef>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数据分析与统计</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6021">
                                            <p:txEl>
                                              <p:charRg st="0" end="6"/>
                                            </p:txEl>
                                          </p:spTgt>
                                        </p:tgtEl>
                                        <p:attrNameLst>
                                          <p:attrName>style.visibility</p:attrName>
                                        </p:attrNameLst>
                                      </p:cBhvr>
                                      <p:to>
                                        <p:strVal val="visible"/>
                                      </p:to>
                                    </p:set>
                                    <p:animEffect transition="in" filter="blinds(horizontal)">
                                      <p:cBhvr>
                                        <p:cTn id="7" dur="500"/>
                                        <p:tgtEl>
                                          <p:spTgt spid="86021">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6021">
                                            <p:txEl>
                                              <p:charRg st="6" end="11"/>
                                            </p:txEl>
                                          </p:spTgt>
                                        </p:tgtEl>
                                        <p:attrNameLst>
                                          <p:attrName>style.visibility</p:attrName>
                                        </p:attrNameLst>
                                      </p:cBhvr>
                                      <p:to>
                                        <p:strVal val="visible"/>
                                      </p:to>
                                    </p:set>
                                    <p:animEffect transition="in" filter="blinds(horizontal)">
                                      <p:cBhvr>
                                        <p:cTn id="12" dur="500"/>
                                        <p:tgtEl>
                                          <p:spTgt spid="86021">
                                            <p:txEl>
                                              <p:charRg st="6"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6021">
                                            <p:txEl>
                                              <p:charRg st="11" end="16"/>
                                            </p:txEl>
                                          </p:spTgt>
                                        </p:tgtEl>
                                        <p:attrNameLst>
                                          <p:attrName>style.visibility</p:attrName>
                                        </p:attrNameLst>
                                      </p:cBhvr>
                                      <p:to>
                                        <p:strVal val="visible"/>
                                      </p:to>
                                    </p:set>
                                    <p:animEffect transition="in" filter="blinds(horizontal)">
                                      <p:cBhvr>
                                        <p:cTn id="17" dur="500"/>
                                        <p:tgtEl>
                                          <p:spTgt spid="86021">
                                            <p:txEl>
                                              <p:charRg st="11" end="1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6021">
                                            <p:txEl>
                                              <p:charRg st="16" end="24"/>
                                            </p:txEl>
                                          </p:spTgt>
                                        </p:tgtEl>
                                        <p:attrNameLst>
                                          <p:attrName>style.visibility</p:attrName>
                                        </p:attrNameLst>
                                      </p:cBhvr>
                                      <p:to>
                                        <p:strVal val="visible"/>
                                      </p:to>
                                    </p:set>
                                    <p:animEffect transition="in" filter="blinds(horizontal)">
                                      <p:cBhvr>
                                        <p:cTn id="22" dur="500"/>
                                        <p:tgtEl>
                                          <p:spTgt spid="86021">
                                            <p:txEl>
                                              <p:charRg st="16" end="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2"/>
          <p:cNvSpPr>
            <a:spLocks noGrp="1"/>
          </p:cNvSpPr>
          <p:nvPr>
            <p:ph type="title" idx="4294967295"/>
          </p:nvPr>
        </p:nvSpPr>
        <p:spPr>
          <a:xfrm>
            <a:off x="1320800" y="333375"/>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rPr>
              <a:t>4.6.1 算术</a:t>
            </a:r>
            <a:r>
              <a:rPr lang="zh-CN" altLang="zh-CN" sz="3600" b="1" dirty="0">
                <a:solidFill>
                  <a:srgbClr val="4D009A"/>
                </a:solidFill>
                <a:latin typeface="华文楷体" pitchFamily="2" charset="-122"/>
                <a:ea typeface="华文楷体" pitchFamily="2" charset="-122"/>
                <a:sym typeface="Arial" panose="020B0604020202020204" pitchFamily="34" charset="0"/>
              </a:rPr>
              <a:t>运算</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8704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8704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87045" name="Rectangle 3"/>
          <p:cNvSpPr>
            <a:spLocks noGrp="1"/>
          </p:cNvSpPr>
          <p:nvPr>
            <p:ph sz="quarter" idx="1"/>
          </p:nvPr>
        </p:nvSpPr>
        <p:spPr>
          <a:xfrm>
            <a:off x="935038" y="1268413"/>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742950" lvl="1" indent="-285750" algn="just" eaLnBrk="1" hangingPunct="1">
              <a:lnSpc>
                <a:spcPct val="120000"/>
              </a:lnSpc>
            </a:pPr>
            <a:r>
              <a:rPr lang="en-US" altLang="zh-CN" sz="2400" b="1" dirty="0">
                <a:latin typeface="Times New Roman" panose="02020603050405020304" pitchFamily="18" charset="0"/>
                <a:ea typeface="华文楷体" pitchFamily="2" charset="-122"/>
                <a:sym typeface="Arial" panose="020B0604020202020204" pitchFamily="34" charset="0"/>
              </a:rPr>
              <a:t>MATLAB</a:t>
            </a:r>
            <a:r>
              <a:rPr lang="zh-CN" altLang="en-US" sz="2400" b="1" dirty="0">
                <a:latin typeface="Times New Roman" panose="02020603050405020304" pitchFamily="18" charset="0"/>
                <a:ea typeface="华文楷体" pitchFamily="2" charset="-122"/>
                <a:sym typeface="Arial" panose="020B0604020202020204" pitchFamily="34" charset="0"/>
              </a:rPr>
              <a:t>数组支持线性代数中所有的矩阵运算。</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120000"/>
              </a:lnSpc>
            </a:pPr>
            <a:r>
              <a:rPr lang="zh-CN" altLang="en-US" sz="2400" b="1" dirty="0">
                <a:latin typeface="Times New Roman" panose="02020603050405020304" pitchFamily="18" charset="0"/>
                <a:ea typeface="华文楷体" pitchFamily="2" charset="-122"/>
                <a:sym typeface="Arial" panose="020B0604020202020204" pitchFamily="34" charset="0"/>
              </a:rPr>
              <a:t>建立特有的数组运算符，如：“</a:t>
            </a:r>
            <a:r>
              <a:rPr lang="en-US" altLang="zh-CN" sz="2400" b="1" dirty="0">
                <a:latin typeface="Times New Roman" panose="02020603050405020304" pitchFamily="18" charset="0"/>
                <a:ea typeface="华文楷体" pitchFamily="2" charset="-122"/>
                <a:sym typeface="Arial" panose="020B0604020202020204" pitchFamily="34" charset="0"/>
              </a:rPr>
              <a:t>.*”</a:t>
            </a:r>
            <a:r>
              <a:rPr lang="zh-CN" altLang="en-US" sz="2400" b="1" dirty="0">
                <a:latin typeface="Times New Roman" panose="02020603050405020304" pitchFamily="18" charset="0"/>
                <a:ea typeface="华文楷体" pitchFamily="2" charset="-122"/>
                <a:sym typeface="Arial" panose="020B0604020202020204" pitchFamily="34" charset="0"/>
              </a:rPr>
              <a:t>、“</a:t>
            </a:r>
            <a:r>
              <a:rPr lang="en-US" altLang="zh-CN" sz="2400" b="1" dirty="0">
                <a:latin typeface="Times New Roman" panose="02020603050405020304" pitchFamily="18" charset="0"/>
                <a:ea typeface="华文楷体" pitchFamily="2" charset="-122"/>
                <a:sym typeface="Arial" panose="020B0604020202020204" pitchFamily="34" charset="0"/>
              </a:rPr>
              <a:t>./”</a:t>
            </a:r>
            <a:r>
              <a:rPr lang="zh-CN" altLang="en-US" sz="2400" b="1" dirty="0">
                <a:latin typeface="Times New Roman" panose="02020603050405020304" pitchFamily="18" charset="0"/>
                <a:ea typeface="华文楷体" pitchFamily="2" charset="-122"/>
                <a:sym typeface="Arial" panose="020B0604020202020204" pitchFamily="34" charset="0"/>
              </a:rPr>
              <a:t>等。</a:t>
            </a:r>
            <a:endParaRPr lang="zh-CN" altLang="en-US" sz="2400" b="1" dirty="0">
              <a:latin typeface="Times New Roman" panose="02020603050405020304" pitchFamily="18" charset="0"/>
              <a:ea typeface="华文楷体" pitchFamily="2" charset="-122"/>
              <a:sym typeface="Arial" panose="020B0604020202020204" pitchFamily="34" charset="0"/>
            </a:endParaRPr>
          </a:p>
          <a:p>
            <a:pPr marL="742950" lvl="1" indent="-285750" algn="just" eaLnBrk="1" hangingPunct="1">
              <a:lnSpc>
                <a:spcPct val="80000"/>
              </a:lnSpc>
              <a:spcBef>
                <a:spcPct val="50000"/>
              </a:spcBef>
              <a:buFont typeface="Wingdings" panose="05000000000000000000" pitchFamily="2" charset="2"/>
              <a:buNone/>
            </a:pPr>
            <a:r>
              <a:rPr lang="zh-CN" altLang="en-US" b="1" dirty="0">
                <a:latin typeface="宋体" panose="02010600030101010101" pitchFamily="2" charset="-122"/>
              </a:rPr>
              <a:t>         </a:t>
            </a:r>
            <a:endParaRPr lang="zh-CN" altLang="en-US" b="1" dirty="0">
              <a:latin typeface="宋体" panose="02010600030101010101" pitchFamily="2" charset="-122"/>
            </a:endParaRPr>
          </a:p>
          <a:p>
            <a:pPr marL="742950" lvl="1" indent="-285750" algn="just" eaLnBrk="1" hangingPunct="1">
              <a:lnSpc>
                <a:spcPct val="80000"/>
              </a:lnSpc>
              <a:spcBef>
                <a:spcPct val="50000"/>
              </a:spcBef>
              <a:buFont typeface="Wingdings" panose="05000000000000000000" pitchFamily="2" charset="2"/>
              <a:buNone/>
            </a:pPr>
            <a:r>
              <a:rPr lang="zh-CN" altLang="en-US" b="1" dirty="0">
                <a:latin typeface="宋体" panose="02010600030101010101" pitchFamily="2" charset="-122"/>
              </a:rPr>
              <a:t>          </a:t>
            </a:r>
            <a:r>
              <a:rPr lang="en-US" altLang="zh-CN" b="1" dirty="0">
                <a:solidFill>
                  <a:srgbClr val="0000FF"/>
                </a:solidFill>
                <a:latin typeface="Times New Roman" panose="02020603050405020304" pitchFamily="18" charset="0"/>
              </a:rPr>
              <a:t>MATLAB</a:t>
            </a:r>
            <a:r>
              <a:rPr lang="zh-CN" altLang="en-US" b="1" dirty="0">
                <a:solidFill>
                  <a:srgbClr val="0000FF"/>
                </a:solidFill>
                <a:latin typeface="Times New Roman" panose="02020603050405020304" pitchFamily="18" charset="0"/>
              </a:rPr>
              <a:t>数组运算符列表</a:t>
            </a:r>
            <a:endParaRPr lang="zh-CN" altLang="en-US" b="1" dirty="0">
              <a:solidFill>
                <a:srgbClr val="0000FF"/>
              </a:solidFill>
              <a:latin typeface="Times New Roman" panose="02020603050405020304" pitchFamily="18" charset="0"/>
            </a:endParaRPr>
          </a:p>
          <a:p>
            <a:pPr marL="742950" lvl="1" indent="-285750" algn="just" eaLnBrk="1" hangingPunct="1">
              <a:lnSpc>
                <a:spcPct val="80000"/>
              </a:lnSpc>
              <a:buFont typeface="Wingdings" panose="05000000000000000000" pitchFamily="2" charset="2"/>
              <a:buNone/>
            </a:pPr>
            <a:endParaRPr lang="zh-CN" altLang="en-US" b="1" dirty="0">
              <a:solidFill>
                <a:srgbClr val="0000FF"/>
              </a:solidFill>
              <a:latin typeface="Times New Roman" panose="02020603050405020304" pitchFamily="18" charset="0"/>
              <a:ea typeface="华文楷体" pitchFamily="2" charset="-122"/>
            </a:endParaRPr>
          </a:p>
          <a:p>
            <a:pPr marL="742950" lvl="1" indent="-285750" algn="just" eaLnBrk="1" hangingPunct="1">
              <a:lnSpc>
                <a:spcPct val="80000"/>
              </a:lnSpc>
              <a:buFont typeface="Wingdings" panose="05000000000000000000" pitchFamily="2" charset="2"/>
              <a:buNone/>
            </a:pPr>
            <a:r>
              <a:rPr lang="zh-CN" altLang="en-US" b="1" dirty="0">
                <a:solidFill>
                  <a:srgbClr val="0000FF"/>
                </a:solidFill>
                <a:latin typeface="Times New Roman" panose="02020603050405020304" pitchFamily="18" charset="0"/>
                <a:ea typeface="华文楷体" pitchFamily="2" charset="-122"/>
              </a:rPr>
              <a:t>运算		运算符		含义说明</a:t>
            </a:r>
            <a:r>
              <a:rPr lang="zh-CN" altLang="en-US" b="1" dirty="0">
                <a:latin typeface="Times New Roman" panose="02020603050405020304" pitchFamily="18" charset="0"/>
                <a:ea typeface="华文楷体" pitchFamily="2" charset="-122"/>
              </a:rPr>
              <a:t>	</a:t>
            </a:r>
            <a:endParaRPr lang="zh-CN" altLang="en-US" b="1" dirty="0">
              <a:latin typeface="Times New Roman" panose="02020603050405020304" pitchFamily="18" charset="0"/>
              <a:ea typeface="华文楷体" pitchFamily="2" charset="-122"/>
            </a:endParaRPr>
          </a:p>
          <a:p>
            <a:pPr marL="742950" lvl="1" indent="-285750" algn="just" eaLnBrk="1" hangingPunct="1">
              <a:lnSpc>
                <a:spcPct val="80000"/>
              </a:lnSpc>
              <a:buFont typeface="Wingdings" panose="05000000000000000000" pitchFamily="2" charset="2"/>
              <a:buNone/>
            </a:pPr>
            <a:endParaRPr lang="zh-CN" altLang="en-US" b="1" dirty="0">
              <a:latin typeface="Times New Roman" panose="02020603050405020304" pitchFamily="18" charset="0"/>
              <a:ea typeface="华文楷体" pitchFamily="2" charset="-122"/>
            </a:endParaRPr>
          </a:p>
          <a:p>
            <a:pPr marL="742950" lvl="1" indent="-28575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rPr>
              <a:t>加        	  	  </a:t>
            </a:r>
            <a:r>
              <a:rPr lang="en-US" altLang="zh-CN" b="1" dirty="0">
                <a:latin typeface="Times New Roman" panose="02020603050405020304" pitchFamily="18" charset="0"/>
                <a:ea typeface="华文楷体" pitchFamily="2" charset="-122"/>
              </a:rPr>
              <a:t>+                       </a:t>
            </a:r>
            <a:r>
              <a:rPr lang="zh-CN" altLang="en-US" b="1" dirty="0">
                <a:latin typeface="Times New Roman" panose="02020603050405020304" pitchFamily="18" charset="0"/>
                <a:ea typeface="华文楷体" pitchFamily="2" charset="-122"/>
              </a:rPr>
              <a:t>     相应元素相加    </a:t>
            </a:r>
            <a:endParaRPr lang="zh-CN" altLang="en-US" b="1" dirty="0">
              <a:latin typeface="Times New Roman" panose="02020603050405020304" pitchFamily="18" charset="0"/>
              <a:ea typeface="华文楷体" pitchFamily="2" charset="-122"/>
            </a:endParaRPr>
          </a:p>
          <a:p>
            <a:pPr marL="742950" lvl="1" indent="-28575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rPr>
              <a:t>减      	  	  </a:t>
            </a:r>
            <a:r>
              <a:rPr lang="en-US" altLang="zh-CN" b="1" dirty="0">
                <a:latin typeface="Times New Roman" panose="02020603050405020304" pitchFamily="18" charset="0"/>
                <a:ea typeface="华文楷体" pitchFamily="2" charset="-122"/>
              </a:rPr>
              <a:t>-		</a:t>
            </a:r>
            <a:r>
              <a:rPr lang="zh-CN" altLang="en-US" b="1" dirty="0">
                <a:latin typeface="Times New Roman" panose="02020603050405020304" pitchFamily="18" charset="0"/>
                <a:ea typeface="华文楷体" pitchFamily="2" charset="-122"/>
              </a:rPr>
              <a:t>相应元素相减    </a:t>
            </a:r>
            <a:endParaRPr lang="zh-CN" altLang="en-US" b="1" dirty="0">
              <a:latin typeface="Times New Roman" panose="02020603050405020304" pitchFamily="18" charset="0"/>
              <a:ea typeface="华文楷体" pitchFamily="2" charset="-122"/>
            </a:endParaRPr>
          </a:p>
          <a:p>
            <a:pPr marL="742950" lvl="1" indent="-28575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rPr>
              <a:t>乘      	  	 *		矩阵乘法</a:t>
            </a:r>
            <a:endParaRPr lang="zh-CN" altLang="en-US" b="1" dirty="0">
              <a:latin typeface="Times New Roman" panose="02020603050405020304" pitchFamily="18" charset="0"/>
              <a:ea typeface="华文楷体" pitchFamily="2" charset="-122"/>
            </a:endParaRPr>
          </a:p>
          <a:p>
            <a:pPr marL="742950" lvl="1" indent="-28575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rPr>
              <a:t>点乘      	 	 </a:t>
            </a:r>
            <a:r>
              <a:rPr lang="en-US" altLang="zh-CN" b="1" dirty="0">
                <a:latin typeface="Times New Roman" panose="02020603050405020304" pitchFamily="18" charset="0"/>
                <a:ea typeface="华文楷体" pitchFamily="2" charset="-122"/>
              </a:rPr>
              <a:t>.* 		</a:t>
            </a:r>
            <a:r>
              <a:rPr lang="zh-CN" altLang="en-US" b="1" dirty="0">
                <a:latin typeface="Times New Roman" panose="02020603050405020304" pitchFamily="18" charset="0"/>
                <a:ea typeface="华文楷体" pitchFamily="2" charset="-122"/>
              </a:rPr>
              <a:t>相应元素相乘</a:t>
            </a:r>
            <a:endParaRPr lang="zh-CN" altLang="en-US" b="1" dirty="0">
              <a:latin typeface="Times New Roman" panose="02020603050405020304" pitchFamily="18" charset="0"/>
              <a:ea typeface="华文楷体" pitchFamily="2" charset="-122"/>
            </a:endParaRPr>
          </a:p>
          <a:p>
            <a:pPr marL="742950" lvl="1" indent="-28575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rPr>
              <a:t>幂	 	  	                 </a:t>
            </a:r>
            <a:r>
              <a:rPr lang="en-US" altLang="zh-CN" b="1" dirty="0">
                <a:latin typeface="Times New Roman" panose="02020603050405020304" pitchFamily="18" charset="0"/>
                <a:ea typeface="华文楷体" pitchFamily="2" charset="-122"/>
              </a:rPr>
              <a:t>^ 		</a:t>
            </a:r>
            <a:r>
              <a:rPr lang="zh-CN" altLang="en-US" b="1" dirty="0">
                <a:latin typeface="Times New Roman" panose="02020603050405020304" pitchFamily="18" charset="0"/>
                <a:ea typeface="华文楷体" pitchFamily="2" charset="-122"/>
              </a:rPr>
              <a:t>矩阵幂运算</a:t>
            </a:r>
            <a:endParaRPr lang="zh-CN" altLang="en-US" b="1" dirty="0">
              <a:latin typeface="Times New Roman" panose="02020603050405020304" pitchFamily="18" charset="0"/>
              <a:ea typeface="华文楷体" pitchFamily="2" charset="-122"/>
            </a:endParaRPr>
          </a:p>
          <a:p>
            <a:pPr marL="742950" lvl="1" indent="-28575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rPr>
              <a:t>点幂	  	</a:t>
            </a:r>
            <a:r>
              <a:rPr lang="en-US" altLang="zh-CN" b="1" dirty="0">
                <a:latin typeface="Times New Roman" panose="02020603050405020304" pitchFamily="18" charset="0"/>
                <a:ea typeface="华文楷体" pitchFamily="2" charset="-122"/>
              </a:rPr>
              <a:t>.^	</a:t>
            </a:r>
            <a:r>
              <a:rPr lang="zh-CN" altLang="en-US" b="1" dirty="0">
                <a:latin typeface="Times New Roman" panose="02020603050405020304" pitchFamily="18" charset="0"/>
                <a:ea typeface="华文楷体" pitchFamily="2" charset="-122"/>
              </a:rPr>
              <a:t>                相应元素进行幂运算</a:t>
            </a:r>
            <a:endParaRPr lang="zh-CN" altLang="en-US" b="1" dirty="0">
              <a:latin typeface="Times New Roman" panose="02020603050405020304" pitchFamily="18" charset="0"/>
              <a:ea typeface="华文楷体" pitchFamily="2" charset="-122"/>
            </a:endParaRPr>
          </a:p>
          <a:p>
            <a:pPr marL="742950" lvl="1" indent="-28575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rPr>
              <a:t>左除或右除	               </a:t>
            </a:r>
            <a:r>
              <a:rPr lang="en-US" altLang="zh-CN" b="1" dirty="0">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或</a:t>
            </a:r>
            <a:r>
              <a:rPr lang="en-US" altLang="zh-CN" b="1" dirty="0">
                <a:latin typeface="Times New Roman" panose="02020603050405020304" pitchFamily="18" charset="0"/>
                <a:ea typeface="华文楷体" pitchFamily="2" charset="-122"/>
              </a:rPr>
              <a:t>/	</a:t>
            </a:r>
            <a:r>
              <a:rPr lang="zh-CN" altLang="en-US" b="1" dirty="0">
                <a:latin typeface="Times New Roman" panose="02020603050405020304" pitchFamily="18" charset="0"/>
                <a:ea typeface="华文楷体" pitchFamily="2" charset="-122"/>
              </a:rPr>
              <a:t>                矩阵左除或右除 </a:t>
            </a:r>
            <a:endParaRPr lang="zh-CN" altLang="en-US" b="1" dirty="0">
              <a:latin typeface="Times New Roman" panose="02020603050405020304" pitchFamily="18" charset="0"/>
              <a:ea typeface="华文楷体" pitchFamily="2" charset="-122"/>
            </a:endParaRPr>
          </a:p>
          <a:p>
            <a:pPr marL="742950" lvl="1" indent="-285750" algn="just" eaLnBrk="1" hangingPunct="1">
              <a:lnSpc>
                <a:spcPct val="80000"/>
              </a:lnSpc>
              <a:buFont typeface="Wingdings" panose="05000000000000000000" pitchFamily="2" charset="2"/>
              <a:buNone/>
            </a:pPr>
            <a:r>
              <a:rPr lang="zh-CN" altLang="en-US" b="1" dirty="0">
                <a:latin typeface="Times New Roman" panose="02020603050405020304" pitchFamily="18" charset="0"/>
                <a:ea typeface="华文楷体" pitchFamily="2" charset="-122"/>
              </a:rPr>
              <a:t>左点除或右点除           </a:t>
            </a:r>
            <a:r>
              <a:rPr lang="en-US" altLang="zh-CN" b="1" dirty="0">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或</a:t>
            </a:r>
            <a:r>
              <a:rPr lang="en-US" altLang="zh-CN" b="1" dirty="0">
                <a:latin typeface="Times New Roman" panose="02020603050405020304" pitchFamily="18" charset="0"/>
                <a:ea typeface="华文楷体" pitchFamily="2" charset="-122"/>
              </a:rPr>
              <a:t>./	</a:t>
            </a:r>
            <a:r>
              <a:rPr lang="zh-CN" altLang="en-US" b="1" dirty="0">
                <a:latin typeface="Times New Roman" panose="02020603050405020304" pitchFamily="18" charset="0"/>
                <a:ea typeface="华文楷体" pitchFamily="2" charset="-122"/>
              </a:rPr>
              <a:t>                </a:t>
            </a:r>
            <a:r>
              <a:rPr lang="en-US" altLang="zh-CN" b="1" dirty="0">
                <a:latin typeface="Times New Roman" panose="02020603050405020304" pitchFamily="18" charset="0"/>
                <a:ea typeface="华文楷体" pitchFamily="2" charset="-122"/>
              </a:rPr>
              <a:t>A</a:t>
            </a:r>
            <a:r>
              <a:rPr lang="zh-CN" altLang="en-US" b="1" dirty="0">
                <a:latin typeface="Times New Roman" panose="02020603050405020304" pitchFamily="18" charset="0"/>
                <a:ea typeface="华文楷体" pitchFamily="2" charset="-122"/>
              </a:rPr>
              <a:t>的元素被</a:t>
            </a:r>
            <a:r>
              <a:rPr lang="en-US" altLang="zh-CN" b="1" dirty="0">
                <a:latin typeface="Times New Roman" panose="02020603050405020304" pitchFamily="18" charset="0"/>
                <a:ea typeface="华文楷体" pitchFamily="2" charset="-122"/>
              </a:rPr>
              <a:t>B</a:t>
            </a:r>
            <a:r>
              <a:rPr lang="zh-CN" altLang="en-US" b="1" dirty="0">
                <a:latin typeface="Times New Roman" panose="02020603050405020304" pitchFamily="18" charset="0"/>
                <a:ea typeface="华文楷体" pitchFamily="2" charset="-122"/>
              </a:rPr>
              <a:t>的对应元素除 </a:t>
            </a:r>
            <a:endParaRPr lang="zh-CN" altLang="en-US" b="1" dirty="0">
              <a:latin typeface="Times New Roman" panose="02020603050405020304" pitchFamily="18" charset="0"/>
              <a:ea typeface="华文楷体" pitchFamily="2" charset="-122"/>
            </a:endParaRPr>
          </a:p>
        </p:txBody>
      </p:sp>
      <p:grpSp>
        <p:nvGrpSpPr>
          <p:cNvPr id="87046" name="Group 4"/>
          <p:cNvGrpSpPr/>
          <p:nvPr/>
        </p:nvGrpSpPr>
        <p:grpSpPr>
          <a:xfrm>
            <a:off x="1511300" y="2673350"/>
            <a:ext cx="5653088" cy="396875"/>
            <a:chOff x="0" y="0"/>
            <a:chExt cx="3561" cy="250"/>
          </a:xfrm>
        </p:grpSpPr>
        <p:sp>
          <p:nvSpPr>
            <p:cNvPr id="87047" name="Line 5"/>
            <p:cNvSpPr/>
            <p:nvPr/>
          </p:nvSpPr>
          <p:spPr>
            <a:xfrm>
              <a:off x="0" y="0"/>
              <a:ext cx="3561" cy="0"/>
            </a:xfrm>
            <a:prstGeom prst="line">
              <a:avLst/>
            </a:prstGeom>
            <a:ln w="9525" cap="flat" cmpd="sng">
              <a:solidFill>
                <a:srgbClr val="0000FF"/>
              </a:solidFill>
              <a:prstDash val="dash"/>
              <a:headEnd type="none" w="med" len="med"/>
              <a:tailEnd type="none" w="med" len="med"/>
            </a:ln>
          </p:spPr>
        </p:sp>
        <p:sp>
          <p:nvSpPr>
            <p:cNvPr id="87048" name="Line 6"/>
            <p:cNvSpPr/>
            <p:nvPr/>
          </p:nvSpPr>
          <p:spPr>
            <a:xfrm>
              <a:off x="0" y="250"/>
              <a:ext cx="3561" cy="0"/>
            </a:xfrm>
            <a:prstGeom prst="line">
              <a:avLst/>
            </a:prstGeom>
            <a:ln w="9525" cap="flat" cmpd="sng">
              <a:solidFill>
                <a:srgbClr val="0000FF"/>
              </a:solidFill>
              <a:prstDash val="dash"/>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7045">
                                            <p:txEl>
                                              <p:charRg st="0" end="24"/>
                                            </p:txEl>
                                          </p:spTgt>
                                        </p:tgtEl>
                                        <p:attrNameLst>
                                          <p:attrName>style.visibility</p:attrName>
                                        </p:attrNameLst>
                                      </p:cBhvr>
                                      <p:to>
                                        <p:strVal val="visible"/>
                                      </p:to>
                                    </p:set>
                                    <p:animEffect transition="in" filter="blinds(horizontal)">
                                      <p:cBhvr>
                                        <p:cTn id="7" dur="500"/>
                                        <p:tgtEl>
                                          <p:spTgt spid="87045">
                                            <p:txEl>
                                              <p:charRg st="0" end="2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7045">
                                            <p:txEl>
                                              <p:charRg st="24" end="49"/>
                                            </p:txEl>
                                          </p:spTgt>
                                        </p:tgtEl>
                                        <p:attrNameLst>
                                          <p:attrName>style.visibility</p:attrName>
                                        </p:attrNameLst>
                                      </p:cBhvr>
                                      <p:to>
                                        <p:strVal val="visible"/>
                                      </p:to>
                                    </p:set>
                                    <p:animEffect transition="in" filter="blinds(horizontal)">
                                      <p:cBhvr>
                                        <p:cTn id="12" dur="500"/>
                                        <p:tgtEl>
                                          <p:spTgt spid="87045">
                                            <p:txEl>
                                              <p:charRg st="24" end="4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7045">
                                            <p:txEl>
                                              <p:charRg st="49" end="59"/>
                                            </p:txEl>
                                          </p:spTgt>
                                        </p:tgtEl>
                                        <p:attrNameLst>
                                          <p:attrName>style.visibility</p:attrName>
                                        </p:attrNameLst>
                                      </p:cBhvr>
                                      <p:to>
                                        <p:strVal val="visible"/>
                                      </p:to>
                                    </p:set>
                                    <p:animEffect transition="in" filter="blinds(horizontal)">
                                      <p:cBhvr>
                                        <p:cTn id="17" dur="500"/>
                                        <p:tgtEl>
                                          <p:spTgt spid="87045">
                                            <p:txEl>
                                              <p:charRg st="49" end="5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7045">
                                            <p:txEl>
                                              <p:charRg st="59" end="83"/>
                                            </p:txEl>
                                          </p:spTgt>
                                        </p:tgtEl>
                                        <p:attrNameLst>
                                          <p:attrName>style.visibility</p:attrName>
                                        </p:attrNameLst>
                                      </p:cBhvr>
                                      <p:to>
                                        <p:strVal val="visible"/>
                                      </p:to>
                                    </p:set>
                                    <p:animEffect transition="in" filter="blinds(horizontal)">
                                      <p:cBhvr>
                                        <p:cTn id="22" dur="500"/>
                                        <p:tgtEl>
                                          <p:spTgt spid="87045">
                                            <p:txEl>
                                              <p:charRg st="59" end="8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7046"/>
                                        </p:tgtEl>
                                        <p:attrNameLst>
                                          <p:attrName>style.visibility</p:attrName>
                                        </p:attrNameLst>
                                      </p:cBhvr>
                                      <p:to>
                                        <p:strVal val="visible"/>
                                      </p:to>
                                    </p:set>
                                    <p:animEffect transition="in" filter="blinds(horizontal)">
                                      <p:cBhvr>
                                        <p:cTn id="27" dur="500"/>
                                        <p:tgtEl>
                                          <p:spTgt spid="8704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7045">
                                            <p:txEl>
                                              <p:charRg st="84" end="99"/>
                                            </p:txEl>
                                          </p:spTgt>
                                        </p:tgtEl>
                                        <p:attrNameLst>
                                          <p:attrName>style.visibility</p:attrName>
                                        </p:attrNameLst>
                                      </p:cBhvr>
                                      <p:to>
                                        <p:strVal val="visible"/>
                                      </p:to>
                                    </p:set>
                                    <p:animEffect transition="in" filter="blinds(horizontal)">
                                      <p:cBhvr>
                                        <p:cTn id="32" dur="500"/>
                                        <p:tgtEl>
                                          <p:spTgt spid="87045">
                                            <p:txEl>
                                              <p:charRg st="84" end="9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7045">
                                            <p:txEl>
                                              <p:charRg st="100" end="155"/>
                                            </p:txEl>
                                          </p:spTgt>
                                        </p:tgtEl>
                                        <p:attrNameLst>
                                          <p:attrName>style.visibility</p:attrName>
                                        </p:attrNameLst>
                                      </p:cBhvr>
                                      <p:to>
                                        <p:strVal val="visible"/>
                                      </p:to>
                                    </p:set>
                                    <p:animEffect transition="in" filter="wipe(up)">
                                      <p:cBhvr>
                                        <p:cTn id="37" dur="500"/>
                                        <p:tgtEl>
                                          <p:spTgt spid="87045">
                                            <p:txEl>
                                              <p:charRg st="100" end="155"/>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87045">
                                            <p:txEl>
                                              <p:charRg st="155" end="182"/>
                                            </p:txEl>
                                          </p:spTgt>
                                        </p:tgtEl>
                                        <p:attrNameLst>
                                          <p:attrName>style.visibility</p:attrName>
                                        </p:attrNameLst>
                                      </p:cBhvr>
                                      <p:to>
                                        <p:strVal val="visible"/>
                                      </p:to>
                                    </p:set>
                                    <p:animEffect transition="in" filter="wipe(up)">
                                      <p:cBhvr>
                                        <p:cTn id="40" dur="500"/>
                                        <p:tgtEl>
                                          <p:spTgt spid="87045">
                                            <p:txEl>
                                              <p:charRg st="155" end="182"/>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87045">
                                            <p:txEl>
                                              <p:charRg st="182" end="202"/>
                                            </p:txEl>
                                          </p:spTgt>
                                        </p:tgtEl>
                                        <p:attrNameLst>
                                          <p:attrName>style.visibility</p:attrName>
                                        </p:attrNameLst>
                                      </p:cBhvr>
                                      <p:to>
                                        <p:strVal val="visible"/>
                                      </p:to>
                                    </p:set>
                                    <p:animEffect transition="in" filter="wipe(up)">
                                      <p:cBhvr>
                                        <p:cTn id="43" dur="500"/>
                                        <p:tgtEl>
                                          <p:spTgt spid="87045">
                                            <p:txEl>
                                              <p:charRg st="182" end="202"/>
                                            </p:txEl>
                                          </p:spTgt>
                                        </p:tgtEl>
                                      </p:cBhvr>
                                    </p:animEffect>
                                  </p:childTnLst>
                                </p:cTn>
                              </p:par>
                              <p:par>
                                <p:cTn id="44" presetID="22" presetClass="entr" presetSubtype="1" fill="hold" nodeType="withEffect">
                                  <p:stCondLst>
                                    <p:cond delay="0"/>
                                  </p:stCondLst>
                                  <p:childTnLst>
                                    <p:set>
                                      <p:cBhvr>
                                        <p:cTn id="45" dur="1" fill="hold">
                                          <p:stCondLst>
                                            <p:cond delay="0"/>
                                          </p:stCondLst>
                                        </p:cTn>
                                        <p:tgtEl>
                                          <p:spTgt spid="87045">
                                            <p:txEl>
                                              <p:charRg st="202" end="226"/>
                                            </p:txEl>
                                          </p:spTgt>
                                        </p:tgtEl>
                                        <p:attrNameLst>
                                          <p:attrName>style.visibility</p:attrName>
                                        </p:attrNameLst>
                                      </p:cBhvr>
                                      <p:to>
                                        <p:strVal val="visible"/>
                                      </p:to>
                                    </p:set>
                                    <p:animEffect transition="in" filter="wipe(up)">
                                      <p:cBhvr>
                                        <p:cTn id="46" dur="500"/>
                                        <p:tgtEl>
                                          <p:spTgt spid="87045">
                                            <p:txEl>
                                              <p:charRg st="202" end="226"/>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87045">
                                            <p:txEl>
                                              <p:charRg st="226" end="260"/>
                                            </p:txEl>
                                          </p:spTgt>
                                        </p:tgtEl>
                                        <p:attrNameLst>
                                          <p:attrName>style.visibility</p:attrName>
                                        </p:attrNameLst>
                                      </p:cBhvr>
                                      <p:to>
                                        <p:strVal val="visible"/>
                                      </p:to>
                                    </p:set>
                                    <p:animEffect transition="in" filter="wipe(up)">
                                      <p:cBhvr>
                                        <p:cTn id="49" dur="500"/>
                                        <p:tgtEl>
                                          <p:spTgt spid="87045">
                                            <p:txEl>
                                              <p:charRg st="226" end="260"/>
                                            </p:txEl>
                                          </p:spTgt>
                                        </p:tgtEl>
                                      </p:cBhvr>
                                    </p:animEffect>
                                  </p:childTnLst>
                                </p:cTn>
                              </p:par>
                              <p:par>
                                <p:cTn id="50" presetID="22" presetClass="entr" presetSubtype="1" fill="hold" nodeType="withEffect">
                                  <p:stCondLst>
                                    <p:cond delay="0"/>
                                  </p:stCondLst>
                                  <p:childTnLst>
                                    <p:set>
                                      <p:cBhvr>
                                        <p:cTn id="51" dur="1" fill="hold">
                                          <p:stCondLst>
                                            <p:cond delay="0"/>
                                          </p:stCondLst>
                                        </p:cTn>
                                        <p:tgtEl>
                                          <p:spTgt spid="87045">
                                            <p:txEl>
                                              <p:charRg st="260" end="295"/>
                                            </p:txEl>
                                          </p:spTgt>
                                        </p:tgtEl>
                                        <p:attrNameLst>
                                          <p:attrName>style.visibility</p:attrName>
                                        </p:attrNameLst>
                                      </p:cBhvr>
                                      <p:to>
                                        <p:strVal val="visible"/>
                                      </p:to>
                                    </p:set>
                                    <p:animEffect transition="in" filter="wipe(up)">
                                      <p:cBhvr>
                                        <p:cTn id="52" dur="500"/>
                                        <p:tgtEl>
                                          <p:spTgt spid="87045">
                                            <p:txEl>
                                              <p:charRg st="260" end="295"/>
                                            </p:txEl>
                                          </p:spTgt>
                                        </p:tgtEl>
                                      </p:cBhvr>
                                    </p:animEffect>
                                  </p:childTnLst>
                                </p:cTn>
                              </p:par>
                              <p:par>
                                <p:cTn id="53" presetID="22" presetClass="entr" presetSubtype="1" fill="hold" nodeType="withEffect">
                                  <p:stCondLst>
                                    <p:cond delay="0"/>
                                  </p:stCondLst>
                                  <p:childTnLst>
                                    <p:set>
                                      <p:cBhvr>
                                        <p:cTn id="54" dur="1" fill="hold">
                                          <p:stCondLst>
                                            <p:cond delay="0"/>
                                          </p:stCondLst>
                                        </p:cTn>
                                        <p:tgtEl>
                                          <p:spTgt spid="87045">
                                            <p:txEl>
                                              <p:charRg st="295" end="345"/>
                                            </p:txEl>
                                          </p:spTgt>
                                        </p:tgtEl>
                                        <p:attrNameLst>
                                          <p:attrName>style.visibility</p:attrName>
                                        </p:attrNameLst>
                                      </p:cBhvr>
                                      <p:to>
                                        <p:strVal val="visible"/>
                                      </p:to>
                                    </p:set>
                                    <p:animEffect transition="in" filter="wipe(up)">
                                      <p:cBhvr>
                                        <p:cTn id="55" dur="500"/>
                                        <p:tgtEl>
                                          <p:spTgt spid="87045">
                                            <p:txEl>
                                              <p:charRg st="295" end="345"/>
                                            </p:txEl>
                                          </p:spTgt>
                                        </p:tgtEl>
                                      </p:cBhvr>
                                    </p:animEffect>
                                  </p:childTnLst>
                                </p:cTn>
                              </p:par>
                              <p:par>
                                <p:cTn id="56" presetID="22" presetClass="entr" presetSubtype="1" fill="hold" nodeType="withEffect">
                                  <p:stCondLst>
                                    <p:cond delay="0"/>
                                  </p:stCondLst>
                                  <p:childTnLst>
                                    <p:set>
                                      <p:cBhvr>
                                        <p:cTn id="57" dur="1" fill="hold">
                                          <p:stCondLst>
                                            <p:cond delay="0"/>
                                          </p:stCondLst>
                                        </p:cTn>
                                        <p:tgtEl>
                                          <p:spTgt spid="87045">
                                            <p:txEl>
                                              <p:charRg st="345" end="399"/>
                                            </p:txEl>
                                          </p:spTgt>
                                        </p:tgtEl>
                                        <p:attrNameLst>
                                          <p:attrName>style.visibility</p:attrName>
                                        </p:attrNameLst>
                                      </p:cBhvr>
                                      <p:to>
                                        <p:strVal val="visible"/>
                                      </p:to>
                                    </p:set>
                                    <p:animEffect transition="in" filter="wipe(up)">
                                      <p:cBhvr>
                                        <p:cTn id="58" dur="500"/>
                                        <p:tgtEl>
                                          <p:spTgt spid="87045">
                                            <p:txEl>
                                              <p:charRg st="345" end="39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2"/>
          <p:cNvSpPr>
            <a:spLocks noGrp="1"/>
          </p:cNvSpPr>
          <p:nvPr>
            <p:ph type="title" idx="4294967295"/>
          </p:nvPr>
        </p:nvSpPr>
        <p:spPr>
          <a:xfrm>
            <a:off x="1350963" y="260350"/>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4.6.1 算术运算        </a:t>
            </a:r>
            <a:r>
              <a:rPr lang="zh-CN" altLang="zh-CN" sz="3600" b="1" dirty="0">
                <a:solidFill>
                  <a:srgbClr val="4D009A"/>
                </a:solidFill>
                <a:latin typeface="华文楷体" pitchFamily="2" charset="-122"/>
                <a:ea typeface="华文楷体" pitchFamily="2" charset="-122"/>
              </a:rPr>
              <a:t> </a:t>
            </a:r>
            <a:endParaRPr lang="zh-CN" altLang="zh-CN" sz="3600" b="1" dirty="0">
              <a:solidFill>
                <a:srgbClr val="4D009A"/>
              </a:solidFill>
              <a:latin typeface="华文楷体" pitchFamily="2" charset="-122"/>
              <a:ea typeface="华文楷体" pitchFamily="2" charset="-122"/>
            </a:endParaRPr>
          </a:p>
        </p:txBody>
      </p:sp>
      <p:sp>
        <p:nvSpPr>
          <p:cNvPr id="8806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8806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88069"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lnSpc>
                <a:spcPct val="110000"/>
              </a:lnSpc>
              <a:spcBef>
                <a:spcPct val="50000"/>
              </a:spcBef>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4.6-1】</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数组加减法</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110000"/>
              </a:lnSpc>
              <a:buFont typeface="Wingdings" panose="05000000000000000000" pitchFamily="2" charset="2"/>
              <a:buNone/>
            </a:pPr>
            <a:r>
              <a:rPr lang="en-US" altLang="zh-CN" sz="2000" b="1" dirty="0">
                <a:latin typeface="Times New Roman" panose="02020603050405020304" pitchFamily="18" charset="0"/>
                <a:ea typeface="华文楷体" pitchFamily="2" charset="-122"/>
              </a:rPr>
              <a:t>&gt;&gt;a=zeros(2, 3);</a:t>
            </a:r>
            <a:endParaRPr lang="en-US" altLang="zh-CN" sz="2000" b="1" dirty="0">
              <a:latin typeface="Times New Roman" panose="02020603050405020304" pitchFamily="18" charset="0"/>
              <a:ea typeface="华文楷体" pitchFamily="2" charset="-122"/>
            </a:endParaRPr>
          </a:p>
          <a:p>
            <a:pPr lvl="1" algn="just" eaLnBrk="1" hangingPunct="1">
              <a:lnSpc>
                <a:spcPct val="110000"/>
              </a:lnSpc>
              <a:buFont typeface="Wingdings" panose="05000000000000000000" pitchFamily="2" charset="2"/>
              <a:buNone/>
            </a:pPr>
            <a:r>
              <a:rPr lang="en-US" altLang="zh-CN" sz="2000" b="1" dirty="0">
                <a:latin typeface="Times New Roman" panose="02020603050405020304" pitchFamily="18" charset="0"/>
                <a:ea typeface="华文楷体" pitchFamily="2" charset="-122"/>
              </a:rPr>
              <a:t>&gt;&gt;a(:)=1:6;</a:t>
            </a:r>
            <a:endParaRPr lang="en-US" altLang="zh-CN" sz="2000" b="1" dirty="0">
              <a:latin typeface="Times New Roman" panose="02020603050405020304" pitchFamily="18" charset="0"/>
              <a:ea typeface="华文楷体" pitchFamily="2" charset="-122"/>
            </a:endParaRPr>
          </a:p>
          <a:p>
            <a:pPr lvl="1" algn="just" eaLnBrk="1" hangingPunct="1">
              <a:lnSpc>
                <a:spcPct val="110000"/>
              </a:lnSpc>
              <a:buFont typeface="Wingdings" panose="05000000000000000000" pitchFamily="2" charset="2"/>
              <a:buNone/>
            </a:pPr>
            <a:r>
              <a:rPr lang="en-US" altLang="zh-CN" sz="2000" b="1" dirty="0">
                <a:latin typeface="Times New Roman" panose="02020603050405020304" pitchFamily="18" charset="0"/>
                <a:ea typeface="华文楷体" pitchFamily="2" charset="-122"/>
              </a:rPr>
              <a:t>&gt;&gt;b=a+2.5</a:t>
            </a:r>
            <a:endParaRPr lang="en-US" altLang="zh-CN" sz="2000" b="1" dirty="0">
              <a:latin typeface="Times New Roman" panose="02020603050405020304" pitchFamily="18" charset="0"/>
              <a:ea typeface="华文楷体" pitchFamily="2" charset="-122"/>
            </a:endParaRPr>
          </a:p>
          <a:p>
            <a:pPr lvl="1" algn="just" eaLnBrk="1" hangingPunct="1">
              <a:lnSpc>
                <a:spcPct val="110000"/>
              </a:lnSpc>
              <a:buFont typeface="Wingdings" panose="05000000000000000000" pitchFamily="2" charset="2"/>
              <a:buNone/>
            </a:pPr>
            <a:r>
              <a:rPr lang="en-US" altLang="zh-CN" sz="2000" b="1" dirty="0">
                <a:latin typeface="Times New Roman" panose="02020603050405020304" pitchFamily="18" charset="0"/>
                <a:ea typeface="华文楷体" pitchFamily="2" charset="-122"/>
              </a:rPr>
              <a:t>b =</a:t>
            </a:r>
            <a:endParaRPr lang="en-US" altLang="zh-CN" sz="2000" b="1" dirty="0">
              <a:latin typeface="Times New Roman" panose="02020603050405020304" pitchFamily="18" charset="0"/>
              <a:ea typeface="华文楷体" pitchFamily="2" charset="-122"/>
            </a:endParaRPr>
          </a:p>
          <a:p>
            <a:pPr lvl="2" algn="just" eaLnBrk="1" hangingPunct="1">
              <a:lnSpc>
                <a:spcPct val="110000"/>
              </a:lnSpc>
              <a:spcBef>
                <a:spcPct val="0"/>
              </a:spcBef>
              <a:buFont typeface="Wingdings" panose="05000000000000000000" pitchFamily="2" charset="2"/>
              <a:buNone/>
            </a:pPr>
            <a:r>
              <a:rPr lang="en-US" altLang="zh-CN" sz="1800" b="1" dirty="0">
                <a:latin typeface="Times New Roman" panose="02020603050405020304" pitchFamily="18" charset="0"/>
                <a:ea typeface="华文楷体" pitchFamily="2" charset="-122"/>
              </a:rPr>
              <a:t>    3.5000    5.5000    7.5000</a:t>
            </a:r>
            <a:endParaRPr lang="en-US" altLang="zh-CN" sz="1800" b="1" dirty="0">
              <a:latin typeface="Times New Roman" panose="02020603050405020304" pitchFamily="18" charset="0"/>
              <a:ea typeface="华文楷体" pitchFamily="2" charset="-122"/>
            </a:endParaRPr>
          </a:p>
          <a:p>
            <a:pPr lvl="2" algn="just" eaLnBrk="1" hangingPunct="1">
              <a:lnSpc>
                <a:spcPct val="110000"/>
              </a:lnSpc>
              <a:spcBef>
                <a:spcPct val="0"/>
              </a:spcBef>
              <a:buFont typeface="Wingdings" panose="05000000000000000000" pitchFamily="2" charset="2"/>
              <a:buNone/>
            </a:pPr>
            <a:r>
              <a:rPr lang="en-US" altLang="zh-CN" sz="1800" b="1" dirty="0">
                <a:latin typeface="Times New Roman" panose="02020603050405020304" pitchFamily="18" charset="0"/>
                <a:ea typeface="华文楷体" pitchFamily="2" charset="-122"/>
              </a:rPr>
              <a:t>    4.5000    6.5000    8.5000</a:t>
            </a:r>
            <a:endParaRPr lang="en-US" altLang="zh-CN" sz="1800" b="1" dirty="0">
              <a:latin typeface="Times New Roman" panose="02020603050405020304" pitchFamily="18" charset="0"/>
              <a:ea typeface="华文楷体" pitchFamily="2" charset="-122"/>
            </a:endParaRPr>
          </a:p>
          <a:p>
            <a:pPr lvl="1" algn="just" eaLnBrk="1" hangingPunct="1">
              <a:lnSpc>
                <a:spcPct val="110000"/>
              </a:lnSpc>
              <a:buFont typeface="Wingdings" panose="05000000000000000000" pitchFamily="2" charset="2"/>
              <a:buNone/>
            </a:pPr>
            <a:r>
              <a:rPr lang="en-US" altLang="zh-CN" sz="2000" b="1" dirty="0">
                <a:latin typeface="Times New Roman" panose="02020603050405020304" pitchFamily="18" charset="0"/>
                <a:ea typeface="华文楷体" pitchFamily="2" charset="-122"/>
              </a:rPr>
              <a:t>&gt;&gt;c=b-a</a:t>
            </a:r>
            <a:endParaRPr lang="en-US" altLang="zh-CN" sz="2000" b="1" dirty="0">
              <a:latin typeface="Times New Roman" panose="02020603050405020304" pitchFamily="18" charset="0"/>
              <a:ea typeface="华文楷体" pitchFamily="2" charset="-122"/>
            </a:endParaRPr>
          </a:p>
          <a:p>
            <a:pPr lvl="2" algn="just" eaLnBrk="1" hangingPunct="1">
              <a:lnSpc>
                <a:spcPct val="110000"/>
              </a:lnSpc>
              <a:buFont typeface="Wingdings" panose="05000000000000000000" pitchFamily="2" charset="2"/>
              <a:buNone/>
            </a:pPr>
            <a:r>
              <a:rPr lang="en-US" altLang="zh-CN" sz="1800" b="1" dirty="0">
                <a:latin typeface="Times New Roman" panose="02020603050405020304" pitchFamily="18" charset="0"/>
                <a:ea typeface="华文楷体" pitchFamily="2" charset="-122"/>
              </a:rPr>
              <a:t>c =</a:t>
            </a:r>
            <a:endParaRPr lang="en-US" altLang="zh-CN" sz="1800" b="1" dirty="0">
              <a:latin typeface="Times New Roman" panose="02020603050405020304" pitchFamily="18" charset="0"/>
              <a:ea typeface="华文楷体" pitchFamily="2" charset="-122"/>
            </a:endParaRPr>
          </a:p>
          <a:p>
            <a:pPr lvl="2" algn="just" eaLnBrk="1" hangingPunct="1">
              <a:lnSpc>
                <a:spcPct val="110000"/>
              </a:lnSpc>
              <a:buFont typeface="Wingdings" panose="05000000000000000000" pitchFamily="2" charset="2"/>
              <a:buNone/>
            </a:pPr>
            <a:r>
              <a:rPr lang="en-US" altLang="zh-CN" sz="1800" b="1" dirty="0">
                <a:latin typeface="Times New Roman" panose="02020603050405020304" pitchFamily="18" charset="0"/>
                <a:ea typeface="华文楷体" pitchFamily="2" charset="-122"/>
              </a:rPr>
              <a:t>    2.5000    2.5000    2.5000</a:t>
            </a:r>
            <a:endParaRPr lang="en-US" altLang="zh-CN" sz="1800" b="1" dirty="0">
              <a:latin typeface="Times New Roman" panose="02020603050405020304" pitchFamily="18" charset="0"/>
              <a:ea typeface="华文楷体" pitchFamily="2" charset="-122"/>
            </a:endParaRPr>
          </a:p>
          <a:p>
            <a:pPr lvl="2" algn="just" eaLnBrk="1" hangingPunct="1">
              <a:lnSpc>
                <a:spcPct val="110000"/>
              </a:lnSpc>
              <a:buFont typeface="Wingdings" panose="05000000000000000000" pitchFamily="2" charset="2"/>
              <a:buNone/>
            </a:pPr>
            <a:r>
              <a:rPr lang="en-US" altLang="zh-CN" sz="1800" b="1" dirty="0">
                <a:latin typeface="Times New Roman" panose="02020603050405020304" pitchFamily="18" charset="0"/>
                <a:ea typeface="华文楷体" pitchFamily="2" charset="-122"/>
              </a:rPr>
              <a:t>    2.5000    2.5000    2.5000</a:t>
            </a:r>
            <a:endParaRPr lang="en-US" altLang="zh-CN" sz="18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069">
                                            <p:txEl>
                                              <p:charRg st="0" end="14"/>
                                            </p:txEl>
                                          </p:spTgt>
                                        </p:tgtEl>
                                        <p:attrNameLst>
                                          <p:attrName>style.visibility</p:attrName>
                                        </p:attrNameLst>
                                      </p:cBhvr>
                                      <p:to>
                                        <p:strVal val="visible"/>
                                      </p:to>
                                    </p:set>
                                    <p:animEffect transition="in" filter="blinds(horizontal)">
                                      <p:cBhvr>
                                        <p:cTn id="7" dur="500"/>
                                        <p:tgtEl>
                                          <p:spTgt spid="88069">
                                            <p:txEl>
                                              <p:charRg st="0"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8069">
                                            <p:txEl>
                                              <p:charRg st="14" end="31"/>
                                            </p:txEl>
                                          </p:spTgt>
                                        </p:tgtEl>
                                        <p:attrNameLst>
                                          <p:attrName>style.visibility</p:attrName>
                                        </p:attrNameLst>
                                      </p:cBhvr>
                                      <p:to>
                                        <p:strVal val="visible"/>
                                      </p:to>
                                    </p:set>
                                    <p:animEffect transition="in" filter="blinds(horizontal)">
                                      <p:cBhvr>
                                        <p:cTn id="12" dur="500"/>
                                        <p:tgtEl>
                                          <p:spTgt spid="88069">
                                            <p:txEl>
                                              <p:charRg st="14" end="3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8069">
                                            <p:txEl>
                                              <p:charRg st="31" end="43"/>
                                            </p:txEl>
                                          </p:spTgt>
                                        </p:tgtEl>
                                        <p:attrNameLst>
                                          <p:attrName>style.visibility</p:attrName>
                                        </p:attrNameLst>
                                      </p:cBhvr>
                                      <p:to>
                                        <p:strVal val="visible"/>
                                      </p:to>
                                    </p:set>
                                    <p:animEffect transition="in" filter="blinds(horizontal)">
                                      <p:cBhvr>
                                        <p:cTn id="15" dur="500"/>
                                        <p:tgtEl>
                                          <p:spTgt spid="88069">
                                            <p:txEl>
                                              <p:charRg st="31" end="4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8069">
                                            <p:txEl>
                                              <p:charRg st="43" end="53"/>
                                            </p:txEl>
                                          </p:spTgt>
                                        </p:tgtEl>
                                        <p:attrNameLst>
                                          <p:attrName>style.visibility</p:attrName>
                                        </p:attrNameLst>
                                      </p:cBhvr>
                                      <p:to>
                                        <p:strVal val="visible"/>
                                      </p:to>
                                    </p:set>
                                    <p:animEffect transition="in" filter="blinds(horizontal)">
                                      <p:cBhvr>
                                        <p:cTn id="20" dur="500"/>
                                        <p:tgtEl>
                                          <p:spTgt spid="88069">
                                            <p:txEl>
                                              <p:charRg st="43" end="5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8069">
                                            <p:txEl>
                                              <p:charRg st="53" end="57"/>
                                            </p:txEl>
                                          </p:spTgt>
                                        </p:tgtEl>
                                        <p:attrNameLst>
                                          <p:attrName>style.visibility</p:attrName>
                                        </p:attrNameLst>
                                      </p:cBhvr>
                                      <p:to>
                                        <p:strVal val="visible"/>
                                      </p:to>
                                    </p:set>
                                    <p:animEffect transition="in" filter="blinds(horizontal)">
                                      <p:cBhvr>
                                        <p:cTn id="25" dur="500"/>
                                        <p:tgtEl>
                                          <p:spTgt spid="88069">
                                            <p:txEl>
                                              <p:charRg st="53" end="5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88069">
                                            <p:txEl>
                                              <p:charRg st="57" end="88"/>
                                            </p:txEl>
                                          </p:spTgt>
                                        </p:tgtEl>
                                        <p:attrNameLst>
                                          <p:attrName>style.visibility</p:attrName>
                                        </p:attrNameLst>
                                      </p:cBhvr>
                                      <p:to>
                                        <p:strVal val="visible"/>
                                      </p:to>
                                    </p:set>
                                    <p:animEffect transition="in" filter="blinds(horizontal)">
                                      <p:cBhvr>
                                        <p:cTn id="28" dur="500"/>
                                        <p:tgtEl>
                                          <p:spTgt spid="88069">
                                            <p:txEl>
                                              <p:charRg st="57" end="8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88069">
                                            <p:txEl>
                                              <p:charRg st="88" end="119"/>
                                            </p:txEl>
                                          </p:spTgt>
                                        </p:tgtEl>
                                        <p:attrNameLst>
                                          <p:attrName>style.visibility</p:attrName>
                                        </p:attrNameLst>
                                      </p:cBhvr>
                                      <p:to>
                                        <p:strVal val="visible"/>
                                      </p:to>
                                    </p:set>
                                    <p:animEffect transition="in" filter="blinds(horizontal)">
                                      <p:cBhvr>
                                        <p:cTn id="31" dur="500"/>
                                        <p:tgtEl>
                                          <p:spTgt spid="88069">
                                            <p:txEl>
                                              <p:charRg st="88" end="11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8069">
                                            <p:txEl>
                                              <p:charRg st="119" end="127"/>
                                            </p:txEl>
                                          </p:spTgt>
                                        </p:tgtEl>
                                        <p:attrNameLst>
                                          <p:attrName>style.visibility</p:attrName>
                                        </p:attrNameLst>
                                      </p:cBhvr>
                                      <p:to>
                                        <p:strVal val="visible"/>
                                      </p:to>
                                    </p:set>
                                    <p:animEffect transition="in" filter="blinds(horizontal)">
                                      <p:cBhvr>
                                        <p:cTn id="36" dur="500"/>
                                        <p:tgtEl>
                                          <p:spTgt spid="88069">
                                            <p:txEl>
                                              <p:charRg st="119" end="12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88069">
                                            <p:txEl>
                                              <p:charRg st="127" end="131"/>
                                            </p:txEl>
                                          </p:spTgt>
                                        </p:tgtEl>
                                        <p:attrNameLst>
                                          <p:attrName>style.visibility</p:attrName>
                                        </p:attrNameLst>
                                      </p:cBhvr>
                                      <p:to>
                                        <p:strVal val="visible"/>
                                      </p:to>
                                    </p:set>
                                    <p:animEffect transition="in" filter="blinds(horizontal)">
                                      <p:cBhvr>
                                        <p:cTn id="39" dur="500"/>
                                        <p:tgtEl>
                                          <p:spTgt spid="88069">
                                            <p:txEl>
                                              <p:charRg st="127" end="131"/>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88069">
                                            <p:txEl>
                                              <p:charRg st="131" end="162"/>
                                            </p:txEl>
                                          </p:spTgt>
                                        </p:tgtEl>
                                        <p:attrNameLst>
                                          <p:attrName>style.visibility</p:attrName>
                                        </p:attrNameLst>
                                      </p:cBhvr>
                                      <p:to>
                                        <p:strVal val="visible"/>
                                      </p:to>
                                    </p:set>
                                    <p:animEffect transition="in" filter="blinds(horizontal)">
                                      <p:cBhvr>
                                        <p:cTn id="42" dur="500"/>
                                        <p:tgtEl>
                                          <p:spTgt spid="88069">
                                            <p:txEl>
                                              <p:charRg st="131" end="162"/>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88069">
                                            <p:txEl>
                                              <p:charRg st="162" end="193"/>
                                            </p:txEl>
                                          </p:spTgt>
                                        </p:tgtEl>
                                        <p:attrNameLst>
                                          <p:attrName>style.visibility</p:attrName>
                                        </p:attrNameLst>
                                      </p:cBhvr>
                                      <p:to>
                                        <p:strVal val="visible"/>
                                      </p:to>
                                    </p:set>
                                    <p:animEffect transition="in" filter="blinds(horizontal)">
                                      <p:cBhvr>
                                        <p:cTn id="45" dur="500"/>
                                        <p:tgtEl>
                                          <p:spTgt spid="88069">
                                            <p:txEl>
                                              <p:charRg st="162" end="19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2"/>
          <p:cNvSpPr>
            <a:spLocks noGrp="1"/>
          </p:cNvSpPr>
          <p:nvPr>
            <p:ph type="title" idx="4294967295"/>
          </p:nvPr>
        </p:nvSpPr>
        <p:spPr>
          <a:xfrm>
            <a:off x="1150938" y="260350"/>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4.6.1 算术运算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8909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8909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89093"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4.6-2】</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画出</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y=1/(x+1)</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的函数曲线，</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x∈[0, 100]</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rPr>
              <a:t>x=0:100;</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rPr>
              <a:t>y=1./(x+1);</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rPr>
              <a:t>plot(x, y);</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zh-CN" altLang="en-US"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rPr>
              <a:t>legend(‘y=1/(x+1)’);</a:t>
            </a: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endParaRPr lang="en-US" altLang="zh-CN" sz="2400" b="1" dirty="0">
              <a:solidFill>
                <a:srgbClr val="490092"/>
              </a:solidFill>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endParaRPr lang="en-US" altLang="zh-CN" sz="2400" b="1" dirty="0">
              <a:latin typeface="Times New Roman" panose="02020603050405020304" pitchFamily="18" charset="0"/>
              <a:ea typeface="华文楷体" pitchFamily="2" charset="-122"/>
            </a:endParaRPr>
          </a:p>
          <a:p>
            <a:pPr lvl="1" algn="just" eaLnBrk="1" hangingPunct="1">
              <a:buFont typeface="Wingdings" panose="05000000000000000000" pitchFamily="2" charset="2"/>
              <a:buNone/>
            </a:pPr>
            <a:r>
              <a:rPr lang="en-US" altLang="zh-CN" sz="2400" dirty="0"/>
              <a:t> </a:t>
            </a:r>
            <a:endParaRPr lang="en-US" altLang="zh-CN" sz="2400" dirty="0"/>
          </a:p>
        </p:txBody>
      </p:sp>
      <p:pic>
        <p:nvPicPr>
          <p:cNvPr id="89094" name="Picture 4"/>
          <p:cNvPicPr>
            <a:picLocks noChangeAspect="1"/>
          </p:cNvPicPr>
          <p:nvPr/>
        </p:nvPicPr>
        <p:blipFill>
          <a:blip r:embed="rId1"/>
          <a:srcRect l="6874" t="22600" r="7573" b="4483"/>
          <a:stretch>
            <a:fillRect/>
          </a:stretch>
        </p:blipFill>
        <p:spPr>
          <a:xfrm>
            <a:off x="2555875" y="3573463"/>
            <a:ext cx="4465638" cy="2555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9093">
                                            <p:txEl>
                                              <p:charRg st="0" end="37"/>
                                            </p:txEl>
                                          </p:spTgt>
                                        </p:tgtEl>
                                        <p:attrNameLst>
                                          <p:attrName>style.visibility</p:attrName>
                                        </p:attrNameLst>
                                      </p:cBhvr>
                                      <p:to>
                                        <p:strVal val="visible"/>
                                      </p:to>
                                    </p:set>
                                    <p:animEffect transition="in" filter="blinds(horizontal)">
                                      <p:cBhvr>
                                        <p:cTn id="7" dur="500"/>
                                        <p:tgtEl>
                                          <p:spTgt spid="89093">
                                            <p:txEl>
                                              <p:charRg st="0" end="3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9093">
                                            <p:txEl>
                                              <p:charRg st="37" end="73"/>
                                            </p:txEl>
                                          </p:spTgt>
                                        </p:tgtEl>
                                        <p:attrNameLst>
                                          <p:attrName>style.visibility</p:attrName>
                                        </p:attrNameLst>
                                      </p:cBhvr>
                                      <p:to>
                                        <p:strVal val="visible"/>
                                      </p:to>
                                    </p:set>
                                    <p:animEffect transition="in" filter="wipe(up)">
                                      <p:cBhvr>
                                        <p:cTn id="12" dur="1000"/>
                                        <p:tgtEl>
                                          <p:spTgt spid="89093">
                                            <p:txEl>
                                              <p:charRg st="37" end="73"/>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89093">
                                            <p:txEl>
                                              <p:charRg st="73" end="112"/>
                                            </p:txEl>
                                          </p:spTgt>
                                        </p:tgtEl>
                                        <p:attrNameLst>
                                          <p:attrName>style.visibility</p:attrName>
                                        </p:attrNameLst>
                                      </p:cBhvr>
                                      <p:to>
                                        <p:strVal val="visible"/>
                                      </p:to>
                                    </p:set>
                                    <p:animEffect transition="in" filter="wipe(up)">
                                      <p:cBhvr>
                                        <p:cTn id="15" dur="1000"/>
                                        <p:tgtEl>
                                          <p:spTgt spid="89093">
                                            <p:txEl>
                                              <p:charRg st="73" end="112"/>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89093">
                                            <p:txEl>
                                              <p:charRg st="112" end="151"/>
                                            </p:txEl>
                                          </p:spTgt>
                                        </p:tgtEl>
                                        <p:attrNameLst>
                                          <p:attrName>style.visibility</p:attrName>
                                        </p:attrNameLst>
                                      </p:cBhvr>
                                      <p:to>
                                        <p:strVal val="visible"/>
                                      </p:to>
                                    </p:set>
                                    <p:animEffect transition="in" filter="wipe(up)">
                                      <p:cBhvr>
                                        <p:cTn id="18" dur="1000"/>
                                        <p:tgtEl>
                                          <p:spTgt spid="89093">
                                            <p:txEl>
                                              <p:charRg st="112" end="151"/>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89093">
                                            <p:txEl>
                                              <p:charRg st="151" end="199"/>
                                            </p:txEl>
                                          </p:spTgt>
                                        </p:tgtEl>
                                        <p:attrNameLst>
                                          <p:attrName>style.visibility</p:attrName>
                                        </p:attrNameLst>
                                      </p:cBhvr>
                                      <p:to>
                                        <p:strVal val="visible"/>
                                      </p:to>
                                    </p:set>
                                    <p:animEffect transition="in" filter="wipe(up)">
                                      <p:cBhvr>
                                        <p:cTn id="21" dur="1000"/>
                                        <p:tgtEl>
                                          <p:spTgt spid="89093">
                                            <p:txEl>
                                              <p:charRg st="151" end="19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0" presetClass="entr" presetSubtype="0" fill="hold" nodeType="clickEffect">
                                  <p:stCondLst>
                                    <p:cond delay="0"/>
                                  </p:stCondLst>
                                  <p:childTnLst>
                                    <p:set>
                                      <p:cBhvr>
                                        <p:cTn id="25" dur="1" fill="hold">
                                          <p:stCondLst>
                                            <p:cond delay="0"/>
                                          </p:stCondLst>
                                        </p:cTn>
                                        <p:tgtEl>
                                          <p:spTgt spid="89094"/>
                                        </p:tgtEl>
                                        <p:attrNameLst>
                                          <p:attrName>style.visibility</p:attrName>
                                        </p:attrNameLst>
                                      </p:cBhvr>
                                      <p:to>
                                        <p:strVal val="visible"/>
                                      </p:to>
                                    </p:set>
                                    <p:animEffect transition="in" filter="wedge">
                                      <p:cBhvr>
                                        <p:cTn id="26" dur="2000"/>
                                        <p:tgtEl>
                                          <p:spTgt spid="89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2"/>
          <p:cNvSpPr>
            <a:spLocks noGrp="1"/>
          </p:cNvSpPr>
          <p:nvPr>
            <p:ph type="title" idx="4294967295"/>
          </p:nvPr>
        </p:nvSpPr>
        <p:spPr>
          <a:xfrm>
            <a:off x="1187450" y="260350"/>
            <a:ext cx="7793038"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4.6.1 算术运算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9011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9011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90117" name="Rectangle 3"/>
          <p:cNvSpPr>
            <a:spLocks noGrp="1"/>
          </p:cNvSpPr>
          <p:nvPr>
            <p:ph sz="quarter" idx="1"/>
          </p:nvPr>
        </p:nvSpPr>
        <p:spPr>
          <a:xfrm>
            <a:off x="900113" y="1341438"/>
            <a:ext cx="7772400"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1" algn="just" eaLnBrk="1" hangingPunct="1">
              <a:spcBef>
                <a:spcPct val="50000"/>
              </a:spcBef>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4.6-3】</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生成一个信号：</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spcBef>
                <a:spcPct val="50000"/>
              </a:spcBef>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x=sin(2*pi*t)+sin(4*pi*t)</a:t>
            </a:r>
            <a:endPar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1" algn="just" eaLnBrk="1" hangingPunct="1">
              <a:buFont typeface="Wingdings" panose="05000000000000000000" pitchFamily="2" charset="2"/>
              <a:buNone/>
            </a:pPr>
            <a:endParaRPr lang="en-US" altLang="zh-CN" sz="2600" b="1" dirty="0">
              <a:solidFill>
                <a:srgbClr val="0000FF"/>
              </a:solidFill>
              <a:latin typeface="Times New Roman" panose="02020603050405020304" pitchFamily="18" charset="0"/>
              <a:ea typeface="华文楷体" pitchFamily="2" charset="-122"/>
            </a:endParaRPr>
          </a:p>
          <a:p>
            <a:pPr lvl="1" algn="just" eaLnBrk="1" hangingPunct="1">
              <a:lnSpc>
                <a:spcPct val="140000"/>
              </a:lnSpc>
              <a:buFont typeface="Wingdings" panose="05000000000000000000" pitchFamily="2" charset="2"/>
              <a:buNone/>
            </a:pPr>
            <a:r>
              <a:rPr lang="zh-CN" altLang="en-US" sz="26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ea typeface="华文楷体" pitchFamily="2" charset="-122"/>
                <a:sym typeface="Arial" panose="020B0604020202020204" pitchFamily="34" charset="0"/>
              </a:rPr>
              <a:t>t = [0:199]./100;      </a:t>
            </a:r>
            <a:r>
              <a:rPr lang="en-US" altLang="zh-CN" sz="2400" b="1" dirty="0">
                <a:solidFill>
                  <a:srgbClr val="008000"/>
                </a:solidFill>
                <a:latin typeface="Times New Roman" panose="02020603050405020304" pitchFamily="18" charset="0"/>
                <a:ea typeface="华文楷体" pitchFamily="2" charset="-122"/>
                <a:sym typeface="Arial" panose="020B0604020202020204" pitchFamily="34" charset="0"/>
              </a:rPr>
              <a:t>%</a:t>
            </a:r>
            <a:r>
              <a:rPr lang="zh-CN" altLang="en-US" sz="2400" b="1" dirty="0">
                <a:solidFill>
                  <a:srgbClr val="008000"/>
                </a:solidFill>
                <a:latin typeface="Times New Roman" panose="02020603050405020304" pitchFamily="18" charset="0"/>
                <a:ea typeface="华文楷体" pitchFamily="2" charset="-122"/>
                <a:sym typeface="Arial" panose="020B0604020202020204" pitchFamily="34" charset="0"/>
              </a:rPr>
              <a:t>采样时间点</a:t>
            </a:r>
            <a:endParaRPr lang="zh-CN" altLang="en-US" sz="2400" b="1" dirty="0">
              <a:solidFill>
                <a:srgbClr val="008000"/>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14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   </a:t>
            </a:r>
            <a:r>
              <a:rPr lang="en-US" altLang="zh-CN" sz="2400" b="1" dirty="0">
                <a:solidFill>
                  <a:srgbClr val="008000"/>
                </a:solidFill>
                <a:latin typeface="Times New Roman" panose="02020603050405020304" pitchFamily="18" charset="0"/>
                <a:ea typeface="华文楷体" pitchFamily="2" charset="-122"/>
                <a:sym typeface="Arial" panose="020B0604020202020204" pitchFamily="34" charset="0"/>
              </a:rPr>
              <a:t>% </a:t>
            </a:r>
            <a:r>
              <a:rPr lang="zh-CN" altLang="en-US" sz="2400" b="1" dirty="0">
                <a:solidFill>
                  <a:srgbClr val="008000"/>
                </a:solidFill>
                <a:latin typeface="Times New Roman" panose="02020603050405020304" pitchFamily="18" charset="0"/>
                <a:ea typeface="华文楷体" pitchFamily="2" charset="-122"/>
                <a:sym typeface="Arial" panose="020B0604020202020204" pitchFamily="34" charset="0"/>
              </a:rPr>
              <a:t>生成信号</a:t>
            </a:r>
            <a:endParaRPr lang="zh-CN" altLang="en-US" sz="2400" b="1" dirty="0">
              <a:solidFill>
                <a:srgbClr val="008000"/>
              </a:solidFill>
              <a:latin typeface="Times New Roman" panose="02020603050405020304" pitchFamily="18" charset="0"/>
              <a:ea typeface="华文楷体" pitchFamily="2" charset="-122"/>
              <a:sym typeface="Arial" panose="020B0604020202020204" pitchFamily="34" charset="0"/>
            </a:endParaRPr>
          </a:p>
          <a:p>
            <a:pPr lvl="1" algn="just" eaLnBrk="1" hangingPunct="1">
              <a:lnSpc>
                <a:spcPct val="14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   </a:t>
            </a:r>
            <a:r>
              <a:rPr lang="en-US" altLang="zh-CN" sz="2400" b="1" dirty="0">
                <a:latin typeface="Times New Roman" panose="02020603050405020304" pitchFamily="18" charset="0"/>
                <a:ea typeface="华文楷体" pitchFamily="2" charset="-122"/>
                <a:sym typeface="Arial" panose="020B0604020202020204" pitchFamily="34" charset="0"/>
              </a:rPr>
              <a:t>x = sin(2*pi*t) + sin(4*pi*t);</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lnSpc>
                <a:spcPct val="14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   </a:t>
            </a:r>
            <a:r>
              <a:rPr lang="en-US" altLang="zh-CN" sz="2400" b="1" dirty="0">
                <a:latin typeface="Times New Roman" panose="02020603050405020304" pitchFamily="18" charset="0"/>
                <a:ea typeface="华文楷体" pitchFamily="2" charset="-122"/>
                <a:sym typeface="Arial" panose="020B0604020202020204" pitchFamily="34" charset="0"/>
              </a:rPr>
              <a:t>plot(t,x);</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lnSpc>
                <a:spcPct val="140000"/>
              </a:lnSpc>
              <a:buFont typeface="Wingdings" panose="05000000000000000000" pitchFamily="2" charset="2"/>
              <a:buNone/>
            </a:pPr>
            <a:r>
              <a:rPr lang="zh-CN" altLang="en-US" sz="2400" b="1" dirty="0">
                <a:latin typeface="Times New Roman" panose="02020603050405020304" pitchFamily="18" charset="0"/>
                <a:ea typeface="华文楷体" pitchFamily="2" charset="-122"/>
                <a:sym typeface="Arial" panose="020B0604020202020204" pitchFamily="34" charset="0"/>
              </a:rPr>
              <a:t>   </a:t>
            </a:r>
            <a:r>
              <a:rPr lang="en-US" altLang="zh-CN" sz="2400" b="1" dirty="0">
                <a:latin typeface="Times New Roman" panose="02020603050405020304" pitchFamily="18" charset="0"/>
                <a:ea typeface="华文楷体" pitchFamily="2" charset="-122"/>
                <a:sym typeface="Arial" panose="020B0604020202020204" pitchFamily="34" charset="0"/>
              </a:rPr>
              <a:t>legend(‘x = sin(2*pi*t) + sin(4*pi*t)’);</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buFont typeface="Wingdings" panose="05000000000000000000" pitchFamily="2" charset="2"/>
              <a:buNone/>
            </a:pPr>
            <a:endParaRPr lang="en-US" altLang="zh-CN" sz="2600" b="1" dirty="0">
              <a:solidFill>
                <a:srgbClr val="490092"/>
              </a:solidFill>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0117">
                                            <p:txEl>
                                              <p:charRg st="0" end="16"/>
                                            </p:txEl>
                                          </p:spTgt>
                                        </p:tgtEl>
                                        <p:attrNameLst>
                                          <p:attrName>style.visibility</p:attrName>
                                        </p:attrNameLst>
                                      </p:cBhvr>
                                      <p:to>
                                        <p:strVal val="visible"/>
                                      </p:to>
                                    </p:set>
                                    <p:animEffect transition="in" filter="blinds(horizontal)">
                                      <p:cBhvr>
                                        <p:cTn id="7" dur="500"/>
                                        <p:tgtEl>
                                          <p:spTgt spid="90117">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0117">
                                            <p:txEl>
                                              <p:charRg st="16" end="42"/>
                                            </p:txEl>
                                          </p:spTgt>
                                        </p:tgtEl>
                                        <p:attrNameLst>
                                          <p:attrName>style.visibility</p:attrName>
                                        </p:attrNameLst>
                                      </p:cBhvr>
                                      <p:to>
                                        <p:strVal val="visible"/>
                                      </p:to>
                                    </p:set>
                                    <p:animEffect transition="in" filter="blinds(horizontal)">
                                      <p:cBhvr>
                                        <p:cTn id="12" dur="500"/>
                                        <p:tgtEl>
                                          <p:spTgt spid="90117">
                                            <p:txEl>
                                              <p:charRg st="16" end="4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0117">
                                            <p:txEl>
                                              <p:charRg st="43" end="76"/>
                                            </p:txEl>
                                          </p:spTgt>
                                        </p:tgtEl>
                                        <p:attrNameLst>
                                          <p:attrName>style.visibility</p:attrName>
                                        </p:attrNameLst>
                                      </p:cBhvr>
                                      <p:to>
                                        <p:strVal val="visible"/>
                                      </p:to>
                                    </p:set>
                                    <p:animEffect transition="in" filter="blinds(horizontal)">
                                      <p:cBhvr>
                                        <p:cTn id="15" dur="500"/>
                                        <p:tgtEl>
                                          <p:spTgt spid="90117">
                                            <p:txEl>
                                              <p:charRg st="43" end="7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0117">
                                            <p:txEl>
                                              <p:charRg st="76" end="86"/>
                                            </p:txEl>
                                          </p:spTgt>
                                        </p:tgtEl>
                                        <p:attrNameLst>
                                          <p:attrName>style.visibility</p:attrName>
                                        </p:attrNameLst>
                                      </p:cBhvr>
                                      <p:to>
                                        <p:strVal val="visible"/>
                                      </p:to>
                                    </p:set>
                                    <p:animEffect transition="in" filter="blinds(horizontal)">
                                      <p:cBhvr>
                                        <p:cTn id="20" dur="500"/>
                                        <p:tgtEl>
                                          <p:spTgt spid="90117">
                                            <p:txEl>
                                              <p:charRg st="76" end="8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0117">
                                            <p:txEl>
                                              <p:charRg st="86" end="120"/>
                                            </p:txEl>
                                          </p:spTgt>
                                        </p:tgtEl>
                                        <p:attrNameLst>
                                          <p:attrName>style.visibility</p:attrName>
                                        </p:attrNameLst>
                                      </p:cBhvr>
                                      <p:to>
                                        <p:strVal val="visible"/>
                                      </p:to>
                                    </p:set>
                                    <p:animEffect transition="in" filter="blinds(horizontal)">
                                      <p:cBhvr>
                                        <p:cTn id="23" dur="500"/>
                                        <p:tgtEl>
                                          <p:spTgt spid="90117">
                                            <p:txEl>
                                              <p:charRg st="86" end="120"/>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0117">
                                            <p:txEl>
                                              <p:charRg st="120" end="134"/>
                                            </p:txEl>
                                          </p:spTgt>
                                        </p:tgtEl>
                                        <p:attrNameLst>
                                          <p:attrName>style.visibility</p:attrName>
                                        </p:attrNameLst>
                                      </p:cBhvr>
                                      <p:to>
                                        <p:strVal val="visible"/>
                                      </p:to>
                                    </p:set>
                                    <p:animEffect transition="in" filter="blinds(horizontal)">
                                      <p:cBhvr>
                                        <p:cTn id="26" dur="500"/>
                                        <p:tgtEl>
                                          <p:spTgt spid="90117">
                                            <p:txEl>
                                              <p:charRg st="120" end="13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90117">
                                            <p:txEl>
                                              <p:charRg st="134" end="178"/>
                                            </p:txEl>
                                          </p:spTgt>
                                        </p:tgtEl>
                                        <p:attrNameLst>
                                          <p:attrName>style.visibility</p:attrName>
                                        </p:attrNameLst>
                                      </p:cBhvr>
                                      <p:to>
                                        <p:strVal val="visible"/>
                                      </p:to>
                                    </p:set>
                                    <p:animEffect transition="in" filter="blinds(horizontal)">
                                      <p:cBhvr>
                                        <p:cTn id="29" dur="500"/>
                                        <p:tgtEl>
                                          <p:spTgt spid="90117">
                                            <p:txEl>
                                              <p:charRg st="134" end="17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2"/>
          <p:cNvSpPr>
            <a:spLocks noGrp="1"/>
          </p:cNvSpPr>
          <p:nvPr>
            <p:ph type="title" idx="4294967295"/>
          </p:nvPr>
        </p:nvSpPr>
        <p:spPr>
          <a:xfrm>
            <a:off x="1350963" y="333375"/>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4.6.1 算术运算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91139"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91140"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pic>
        <p:nvPicPr>
          <p:cNvPr id="91141" name="Picture 3"/>
          <p:cNvPicPr>
            <a:picLocks noGrp="1" noChangeAspect="1"/>
          </p:cNvPicPr>
          <p:nvPr>
            <p:ph sz="quarter" idx="1"/>
          </p:nvPr>
        </p:nvPicPr>
        <p:blipFill>
          <a:blip r:embed="rId1"/>
          <a:srcRect/>
          <a:stretch>
            <a:fillRect/>
          </a:stretch>
        </p:blipFill>
        <p:spPr>
          <a:xfrm>
            <a:off x="1403350" y="1520825"/>
            <a:ext cx="6989763" cy="4308475"/>
          </a:xfrm>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2"/>
          <p:cNvSpPr>
            <a:spLocks noGrp="1"/>
          </p:cNvSpPr>
          <p:nvPr>
            <p:ph type="title" idx="4294967295"/>
          </p:nvPr>
        </p:nvSpPr>
        <p:spPr>
          <a:xfrm>
            <a:off x="1150938" y="260350"/>
            <a:ext cx="7793037" cy="647700"/>
          </a:xfrm>
          <a:ln/>
        </p:spPr>
        <p:txBody>
          <a:bodyPr vert="horz" wrap="square" lIns="91440" tIns="45720" rIns="91440" bIns="91440" anchor="b" anchorCtr="0"/>
          <a:p>
            <a:pPr marL="685800" indent="-685800" eaLnBrk="1" hangingPunct="1"/>
            <a:r>
              <a:rPr lang="zh-CN" altLang="zh-CN" sz="3600" b="1" dirty="0">
                <a:solidFill>
                  <a:srgbClr val="4D009A"/>
                </a:solidFill>
                <a:latin typeface="华文楷体" pitchFamily="2" charset="-122"/>
                <a:ea typeface="华文楷体" pitchFamily="2" charset="-122"/>
                <a:sym typeface="Arial" panose="020B0604020202020204" pitchFamily="34" charset="0"/>
              </a:rPr>
              <a:t>4.6.1 算术运算        </a:t>
            </a:r>
            <a:endParaRPr lang="zh-CN" altLang="zh-CN" sz="3600" b="1" dirty="0">
              <a:solidFill>
                <a:srgbClr val="4D009A"/>
              </a:solidFill>
              <a:latin typeface="华文楷体" pitchFamily="2" charset="-122"/>
              <a:ea typeface="华文楷体" pitchFamily="2" charset="-122"/>
              <a:sym typeface="Arial" panose="020B0604020202020204" pitchFamily="34" charset="0"/>
            </a:endParaRPr>
          </a:p>
        </p:txBody>
      </p:sp>
      <p:sp>
        <p:nvSpPr>
          <p:cNvPr id="9216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9216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92165" name="Rectangle 3"/>
          <p:cNvSpPr>
            <a:spLocks noGrp="1"/>
          </p:cNvSpPr>
          <p:nvPr>
            <p:ph sz="quarter" idx="1"/>
          </p:nvPr>
        </p:nvSpPr>
        <p:spPr>
          <a:xfrm>
            <a:off x="1182688" y="1341438"/>
            <a:ext cx="3713162" cy="4791075"/>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4.6-4】</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点幂“</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举例</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lvl="0" algn="just" eaLnBrk="1" hangingPunct="1">
              <a:spcBef>
                <a:spcPct val="50000"/>
              </a:spcBef>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&gt;&gt;a=1:6</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buFont typeface="Wingdings" panose="05000000000000000000" pitchFamily="2" charset="2"/>
              <a:buNone/>
            </a:pPr>
            <a:r>
              <a:rPr lang="pt-BR" altLang="en-US" sz="2400" b="1" dirty="0">
                <a:latin typeface="Times New Roman" panose="02020603050405020304" pitchFamily="18" charset="0"/>
                <a:ea typeface="华文楷体" pitchFamily="2" charset="-122"/>
                <a:sym typeface="Arial" panose="020B0604020202020204" pitchFamily="34" charset="0"/>
              </a:rPr>
              <a:t>a =</a:t>
            </a:r>
            <a:endParaRPr lang="pt-BR" altLang="en-US" sz="2400" b="1" dirty="0">
              <a:latin typeface="Times New Roman" panose="02020603050405020304" pitchFamily="18" charset="0"/>
              <a:ea typeface="华文楷体" pitchFamily="2" charset="-122"/>
              <a:sym typeface="Arial" panose="020B0604020202020204" pitchFamily="34" charset="0"/>
            </a:endParaRPr>
          </a:p>
          <a:p>
            <a:pPr lvl="1" algn="just" eaLnBrk="1" hangingPunct="1">
              <a:buFont typeface="Wingdings" panose="05000000000000000000" pitchFamily="2" charset="2"/>
              <a:buNone/>
            </a:pPr>
            <a:r>
              <a:rPr lang="pt-BR" altLang="en-US" sz="2400" b="1" dirty="0">
                <a:latin typeface="Times New Roman" panose="02020603050405020304" pitchFamily="18" charset="0"/>
                <a:ea typeface="华文楷体" pitchFamily="2" charset="-122"/>
                <a:sym typeface="Arial" panose="020B0604020202020204" pitchFamily="34" charset="0"/>
              </a:rPr>
              <a:t>     1   2   3   4   5  6</a:t>
            </a:r>
            <a:endParaRPr lang="pt-BR" altLang="en-US" sz="2400" b="1" dirty="0">
              <a:latin typeface="Times New Roman" panose="02020603050405020304" pitchFamily="18" charset="0"/>
              <a:ea typeface="华文楷体" pitchFamily="2" charset="-122"/>
              <a:sym typeface="Arial" panose="020B0604020202020204" pitchFamily="34" charset="0"/>
            </a:endParaRPr>
          </a:p>
          <a:p>
            <a:pPr lvl="0" algn="just" eaLnBrk="1" hangingPunct="1">
              <a:spcBef>
                <a:spcPct val="50000"/>
              </a:spcBef>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&gt;&gt;b=reshape(a,2,3)</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b =</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1     3     5</a:t>
            </a:r>
            <a:endParaRPr lang="en-US" altLang="zh-CN" sz="2400" b="1" dirty="0">
              <a:latin typeface="Times New Roman" panose="02020603050405020304" pitchFamily="18" charset="0"/>
              <a:ea typeface="华文楷体" pitchFamily="2" charset="-122"/>
              <a:sym typeface="Arial" panose="020B0604020202020204" pitchFamily="34" charset="0"/>
            </a:endParaRPr>
          </a:p>
          <a:p>
            <a:pPr lvl="1" algn="just" eaLnBrk="1" hangingPunct="1">
              <a:buFont typeface="Wingdings" panose="05000000000000000000" pitchFamily="2" charset="2"/>
              <a:buNone/>
            </a:pPr>
            <a:r>
              <a:rPr lang="en-US" altLang="zh-CN" sz="2400" b="1" dirty="0">
                <a:latin typeface="Times New Roman" panose="02020603050405020304" pitchFamily="18" charset="0"/>
                <a:ea typeface="华文楷体" pitchFamily="2" charset="-122"/>
                <a:sym typeface="Arial" panose="020B0604020202020204" pitchFamily="34" charset="0"/>
              </a:rPr>
              <a:t>     2     4     6</a:t>
            </a:r>
            <a:endParaRPr lang="en-US" altLang="zh-CN" sz="2400" b="1" dirty="0">
              <a:latin typeface="Times New Roman" panose="02020603050405020304" pitchFamily="18" charset="0"/>
              <a:ea typeface="华文楷体" pitchFamily="2" charset="-122"/>
              <a:sym typeface="Arial" panose="020B0604020202020204" pitchFamily="34" charset="0"/>
            </a:endParaRPr>
          </a:p>
        </p:txBody>
      </p:sp>
      <p:sp>
        <p:nvSpPr>
          <p:cNvPr id="92166" name="Rectangle 4"/>
          <p:cNvSpPr/>
          <p:nvPr/>
        </p:nvSpPr>
        <p:spPr>
          <a:xfrm>
            <a:off x="4895850" y="1663700"/>
            <a:ext cx="3713163" cy="4791075"/>
          </a:xfrm>
          <a:prstGeom prst="rect">
            <a:avLst/>
          </a:prstGeom>
          <a:noFill/>
          <a:ln w="9525">
            <a:noFill/>
          </a:ln>
        </p:spPr>
        <p:txBody>
          <a:bodyPr/>
          <a:p>
            <a:pPr marL="609600" indent="-609600" eaLnBrk="1" hangingPunct="1">
              <a:spcBef>
                <a:spcPct val="20000"/>
              </a:spcBef>
              <a:buClr>
                <a:srgbClr val="4D009A"/>
              </a:buClr>
              <a:buFont typeface="Wingdings" panose="05000000000000000000" pitchFamily="2" charset="2"/>
            </a:pPr>
            <a:endParaRPr lang="en-US" altLang="zh-CN" sz="3000" dirty="0">
              <a:solidFill>
                <a:srgbClr val="490092"/>
              </a:solidFill>
              <a:latin typeface="Tahoma" panose="020B0604030504040204" pitchFamily="34" charset="0"/>
            </a:endParaRPr>
          </a:p>
          <a:p>
            <a:pPr marL="609600" indent="-609600" algn="just" eaLnBrk="1" hangingPunct="1">
              <a:spcBef>
                <a:spcPct val="50000"/>
              </a:spcBef>
              <a:buClr>
                <a:srgbClr val="4D009A"/>
              </a:buClr>
              <a:buFont typeface="Wingdings" panose="05000000000000000000" pitchFamily="2" charset="2"/>
            </a:pPr>
            <a:r>
              <a:rPr lang="en-US" altLang="zh-CN" sz="2400" b="1" dirty="0">
                <a:latin typeface="Times New Roman" panose="02020603050405020304" pitchFamily="18" charset="0"/>
                <a:ea typeface="华文楷体" pitchFamily="2" charset="-122"/>
                <a:sym typeface="Arial" panose="020B0604020202020204" pitchFamily="34" charset="0"/>
              </a:rPr>
              <a:t>&gt;&gt;a=a.^2</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990600" lvl="1" indent="-533400" algn="just" eaLnBrk="1" hangingPunct="1">
              <a:spcBef>
                <a:spcPct val="20000"/>
              </a:spcBef>
              <a:buClr>
                <a:srgbClr val="0000FF"/>
              </a:buClr>
              <a:buFont typeface="Wingdings" panose="05000000000000000000" pitchFamily="2" charset="2"/>
            </a:pPr>
            <a:r>
              <a:rPr lang="pt-BR" altLang="en-US" sz="2400" b="1" dirty="0">
                <a:latin typeface="Times New Roman" panose="02020603050405020304" pitchFamily="18" charset="0"/>
                <a:ea typeface="华文楷体" pitchFamily="2" charset="-122"/>
                <a:sym typeface="Arial" panose="020B0604020202020204" pitchFamily="34" charset="0"/>
              </a:rPr>
              <a:t>a =</a:t>
            </a:r>
            <a:endParaRPr lang="pt-BR" altLang="en-US" sz="2400" b="1" dirty="0">
              <a:latin typeface="Times New Roman" panose="02020603050405020304" pitchFamily="18" charset="0"/>
              <a:ea typeface="华文楷体" pitchFamily="2" charset="-122"/>
              <a:sym typeface="Arial" panose="020B0604020202020204" pitchFamily="34" charset="0"/>
            </a:endParaRPr>
          </a:p>
          <a:p>
            <a:pPr marL="990600" lvl="1" indent="-533400" algn="just" eaLnBrk="1" hangingPunct="1">
              <a:spcBef>
                <a:spcPct val="20000"/>
              </a:spcBef>
              <a:buClr>
                <a:srgbClr val="0000FF"/>
              </a:buClr>
              <a:buFont typeface="Wingdings" panose="05000000000000000000" pitchFamily="2" charset="2"/>
            </a:pPr>
            <a:r>
              <a:rPr lang="pt-BR" altLang="en-US" sz="2400" b="1" dirty="0">
                <a:latin typeface="Times New Roman" panose="02020603050405020304" pitchFamily="18" charset="0"/>
                <a:ea typeface="华文楷体" pitchFamily="2" charset="-122"/>
                <a:sym typeface="Arial" panose="020B0604020202020204" pitchFamily="34" charset="0"/>
              </a:rPr>
              <a:t>     1   4   9   16   25  36</a:t>
            </a:r>
            <a:endParaRPr lang="pt-BR" altLang="en-US" sz="2400" b="1" dirty="0">
              <a:latin typeface="Times New Roman" panose="02020603050405020304" pitchFamily="18" charset="0"/>
              <a:ea typeface="华文楷体" pitchFamily="2" charset="-122"/>
              <a:sym typeface="Arial" panose="020B0604020202020204" pitchFamily="34" charset="0"/>
            </a:endParaRPr>
          </a:p>
          <a:p>
            <a:pPr marL="609600" indent="-609600" algn="just" eaLnBrk="1" hangingPunct="1">
              <a:spcBef>
                <a:spcPct val="50000"/>
              </a:spcBef>
              <a:buClr>
                <a:srgbClr val="4D009A"/>
              </a:buClr>
              <a:buFont typeface="Wingdings" panose="05000000000000000000" pitchFamily="2" charset="2"/>
            </a:pPr>
            <a:r>
              <a:rPr lang="en-US" altLang="zh-CN" sz="2400" b="1" dirty="0">
                <a:latin typeface="Times New Roman" panose="02020603050405020304" pitchFamily="18" charset="0"/>
                <a:ea typeface="华文楷体" pitchFamily="2" charset="-122"/>
                <a:sym typeface="Arial" panose="020B0604020202020204" pitchFamily="34" charset="0"/>
              </a:rPr>
              <a:t>&gt;&gt;b=b.^2</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990600" lvl="1" indent="-533400" algn="just" eaLnBrk="1" hangingPunct="1">
              <a:spcBef>
                <a:spcPct val="20000"/>
              </a:spcBef>
              <a:buClr>
                <a:srgbClr val="0000FF"/>
              </a:buClr>
              <a:buFont typeface="Wingdings" panose="05000000000000000000" pitchFamily="2" charset="2"/>
            </a:pPr>
            <a:r>
              <a:rPr lang="en-US" altLang="zh-CN" sz="2400" b="1" dirty="0">
                <a:latin typeface="Times New Roman" panose="02020603050405020304" pitchFamily="18" charset="0"/>
                <a:ea typeface="华文楷体" pitchFamily="2" charset="-122"/>
                <a:sym typeface="Arial" panose="020B0604020202020204" pitchFamily="34" charset="0"/>
              </a:rPr>
              <a:t>b =</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990600" lvl="1" indent="-533400" algn="just" eaLnBrk="1" hangingPunct="1">
              <a:spcBef>
                <a:spcPct val="20000"/>
              </a:spcBef>
              <a:buClr>
                <a:srgbClr val="0000FF"/>
              </a:buClr>
              <a:buFont typeface="Wingdings" panose="05000000000000000000" pitchFamily="2" charset="2"/>
            </a:pPr>
            <a:r>
              <a:rPr lang="en-US" altLang="zh-CN" sz="2400" b="1" dirty="0">
                <a:latin typeface="Times New Roman" panose="02020603050405020304" pitchFamily="18" charset="0"/>
                <a:ea typeface="华文楷体" pitchFamily="2" charset="-122"/>
                <a:sym typeface="Arial" panose="020B0604020202020204" pitchFamily="34" charset="0"/>
              </a:rPr>
              <a:t>     1     9     25</a:t>
            </a:r>
            <a:endParaRPr lang="en-US" altLang="zh-CN" sz="2400" b="1" dirty="0">
              <a:latin typeface="Times New Roman" panose="02020603050405020304" pitchFamily="18" charset="0"/>
              <a:ea typeface="华文楷体" pitchFamily="2" charset="-122"/>
              <a:sym typeface="Arial" panose="020B0604020202020204" pitchFamily="34" charset="0"/>
            </a:endParaRPr>
          </a:p>
          <a:p>
            <a:pPr marL="990600" lvl="1" indent="-533400" algn="just" eaLnBrk="1" hangingPunct="1">
              <a:spcBef>
                <a:spcPct val="20000"/>
              </a:spcBef>
              <a:buClr>
                <a:srgbClr val="0000FF"/>
              </a:buClr>
              <a:buFont typeface="Wingdings" panose="05000000000000000000" pitchFamily="2" charset="2"/>
            </a:pPr>
            <a:r>
              <a:rPr lang="en-US" altLang="zh-CN" sz="2400" b="1" dirty="0">
                <a:latin typeface="Times New Roman" panose="02020603050405020304" pitchFamily="18" charset="0"/>
                <a:ea typeface="华文楷体" pitchFamily="2" charset="-122"/>
                <a:sym typeface="Arial" panose="020B0604020202020204" pitchFamily="34" charset="0"/>
              </a:rPr>
              <a:t>     4     16    36</a:t>
            </a:r>
            <a:endParaRPr lang="en-US" altLang="zh-CN" sz="2400" b="1" dirty="0">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65">
                                            <p:txEl>
                                              <p:charRg st="0" end="17"/>
                                            </p:txEl>
                                          </p:spTgt>
                                        </p:tgtEl>
                                        <p:attrNameLst>
                                          <p:attrName>style.visibility</p:attrName>
                                        </p:attrNameLst>
                                      </p:cBhvr>
                                      <p:to>
                                        <p:strVal val="visible"/>
                                      </p:to>
                                    </p:set>
                                    <p:animEffect transition="in" filter="blinds(horizontal)">
                                      <p:cBhvr>
                                        <p:cTn id="7" dur="500"/>
                                        <p:tgtEl>
                                          <p:spTgt spid="92165">
                                            <p:txEl>
                                              <p:charRg st="0"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165">
                                            <p:txEl>
                                              <p:charRg st="17" end="25"/>
                                            </p:txEl>
                                          </p:spTgt>
                                        </p:tgtEl>
                                        <p:attrNameLst>
                                          <p:attrName>style.visibility</p:attrName>
                                        </p:attrNameLst>
                                      </p:cBhvr>
                                      <p:to>
                                        <p:strVal val="visible"/>
                                      </p:to>
                                    </p:set>
                                    <p:animEffect transition="in" filter="blinds(horizontal)">
                                      <p:cBhvr>
                                        <p:cTn id="12" dur="500"/>
                                        <p:tgtEl>
                                          <p:spTgt spid="92165">
                                            <p:txEl>
                                              <p:charRg st="17" end="2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2165">
                                            <p:txEl>
                                              <p:charRg st="25" end="29"/>
                                            </p:txEl>
                                          </p:spTgt>
                                        </p:tgtEl>
                                        <p:attrNameLst>
                                          <p:attrName>style.visibility</p:attrName>
                                        </p:attrNameLst>
                                      </p:cBhvr>
                                      <p:to>
                                        <p:strVal val="visible"/>
                                      </p:to>
                                    </p:set>
                                    <p:animEffect transition="in" filter="blinds(horizontal)">
                                      <p:cBhvr>
                                        <p:cTn id="17" dur="500"/>
                                        <p:tgtEl>
                                          <p:spTgt spid="92165">
                                            <p:txEl>
                                              <p:charRg st="25" end="2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92165">
                                            <p:txEl>
                                              <p:charRg st="29" end="55"/>
                                            </p:txEl>
                                          </p:spTgt>
                                        </p:tgtEl>
                                        <p:attrNameLst>
                                          <p:attrName>style.visibility</p:attrName>
                                        </p:attrNameLst>
                                      </p:cBhvr>
                                      <p:to>
                                        <p:strVal val="visible"/>
                                      </p:to>
                                    </p:set>
                                    <p:animEffect transition="in" filter="blinds(horizontal)">
                                      <p:cBhvr>
                                        <p:cTn id="20" dur="500"/>
                                        <p:tgtEl>
                                          <p:spTgt spid="92165">
                                            <p:txEl>
                                              <p:charRg st="29" end="5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2165">
                                            <p:txEl>
                                              <p:charRg st="55" end="74"/>
                                            </p:txEl>
                                          </p:spTgt>
                                        </p:tgtEl>
                                        <p:attrNameLst>
                                          <p:attrName>style.visibility</p:attrName>
                                        </p:attrNameLst>
                                      </p:cBhvr>
                                      <p:to>
                                        <p:strVal val="visible"/>
                                      </p:to>
                                    </p:set>
                                    <p:animEffect transition="in" filter="blinds(horizontal)">
                                      <p:cBhvr>
                                        <p:cTn id="25" dur="500"/>
                                        <p:tgtEl>
                                          <p:spTgt spid="92165">
                                            <p:txEl>
                                              <p:charRg st="55" end="7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2165">
                                            <p:txEl>
                                              <p:charRg st="74" end="78"/>
                                            </p:txEl>
                                          </p:spTgt>
                                        </p:tgtEl>
                                        <p:attrNameLst>
                                          <p:attrName>style.visibility</p:attrName>
                                        </p:attrNameLst>
                                      </p:cBhvr>
                                      <p:to>
                                        <p:strVal val="visible"/>
                                      </p:to>
                                    </p:set>
                                    <p:animEffect transition="in" filter="blinds(horizontal)">
                                      <p:cBhvr>
                                        <p:cTn id="30" dur="500"/>
                                        <p:tgtEl>
                                          <p:spTgt spid="92165">
                                            <p:txEl>
                                              <p:charRg st="74" end="78"/>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92165">
                                            <p:txEl>
                                              <p:charRg st="78" end="97"/>
                                            </p:txEl>
                                          </p:spTgt>
                                        </p:tgtEl>
                                        <p:attrNameLst>
                                          <p:attrName>style.visibility</p:attrName>
                                        </p:attrNameLst>
                                      </p:cBhvr>
                                      <p:to>
                                        <p:strVal val="visible"/>
                                      </p:to>
                                    </p:set>
                                    <p:animEffect transition="in" filter="blinds(horizontal)">
                                      <p:cBhvr>
                                        <p:cTn id="33" dur="500"/>
                                        <p:tgtEl>
                                          <p:spTgt spid="92165">
                                            <p:txEl>
                                              <p:charRg st="78" end="9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92165">
                                            <p:txEl>
                                              <p:charRg st="97" end="116"/>
                                            </p:txEl>
                                          </p:spTgt>
                                        </p:tgtEl>
                                        <p:attrNameLst>
                                          <p:attrName>style.visibility</p:attrName>
                                        </p:attrNameLst>
                                      </p:cBhvr>
                                      <p:to>
                                        <p:strVal val="visible"/>
                                      </p:to>
                                    </p:set>
                                    <p:animEffect transition="in" filter="blinds(horizontal)">
                                      <p:cBhvr>
                                        <p:cTn id="36" dur="500"/>
                                        <p:tgtEl>
                                          <p:spTgt spid="92165">
                                            <p:txEl>
                                              <p:charRg st="97" end="11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92166">
                                            <p:txEl>
                                              <p:charRg st="1" end="10"/>
                                            </p:txEl>
                                          </p:spTgt>
                                        </p:tgtEl>
                                        <p:attrNameLst>
                                          <p:attrName>style.visibility</p:attrName>
                                        </p:attrNameLst>
                                      </p:cBhvr>
                                      <p:to>
                                        <p:strVal val="visible"/>
                                      </p:to>
                                    </p:set>
                                    <p:animEffect transition="in" filter="blinds(horizontal)">
                                      <p:cBhvr>
                                        <p:cTn id="41" dur="500"/>
                                        <p:tgtEl>
                                          <p:spTgt spid="92166">
                                            <p:txEl>
                                              <p:charRg st="1"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92166">
                                            <p:txEl>
                                              <p:charRg st="10" end="14"/>
                                            </p:txEl>
                                          </p:spTgt>
                                        </p:tgtEl>
                                        <p:attrNameLst>
                                          <p:attrName>style.visibility</p:attrName>
                                        </p:attrNameLst>
                                      </p:cBhvr>
                                      <p:to>
                                        <p:strVal val="visible"/>
                                      </p:to>
                                    </p:set>
                                    <p:animEffect transition="in" filter="blinds(horizontal)">
                                      <p:cBhvr>
                                        <p:cTn id="46" dur="500"/>
                                        <p:tgtEl>
                                          <p:spTgt spid="92166">
                                            <p:txEl>
                                              <p:charRg st="10" end="14"/>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92166">
                                            <p:txEl>
                                              <p:charRg st="14" end="43"/>
                                            </p:txEl>
                                          </p:spTgt>
                                        </p:tgtEl>
                                        <p:attrNameLst>
                                          <p:attrName>style.visibility</p:attrName>
                                        </p:attrNameLst>
                                      </p:cBhvr>
                                      <p:to>
                                        <p:strVal val="visible"/>
                                      </p:to>
                                    </p:set>
                                    <p:animEffect transition="in" filter="blinds(horizontal)">
                                      <p:cBhvr>
                                        <p:cTn id="49" dur="500"/>
                                        <p:tgtEl>
                                          <p:spTgt spid="92166">
                                            <p:txEl>
                                              <p:charRg st="14" end="4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92166">
                                            <p:txEl>
                                              <p:charRg st="43" end="52"/>
                                            </p:txEl>
                                          </p:spTgt>
                                        </p:tgtEl>
                                        <p:attrNameLst>
                                          <p:attrName>style.visibility</p:attrName>
                                        </p:attrNameLst>
                                      </p:cBhvr>
                                      <p:to>
                                        <p:strVal val="visible"/>
                                      </p:to>
                                    </p:set>
                                    <p:animEffect transition="in" filter="blinds(horizontal)">
                                      <p:cBhvr>
                                        <p:cTn id="54" dur="500"/>
                                        <p:tgtEl>
                                          <p:spTgt spid="92166">
                                            <p:txEl>
                                              <p:charRg st="43" end="5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92166">
                                            <p:txEl>
                                              <p:charRg st="52" end="56"/>
                                            </p:txEl>
                                          </p:spTgt>
                                        </p:tgtEl>
                                        <p:attrNameLst>
                                          <p:attrName>style.visibility</p:attrName>
                                        </p:attrNameLst>
                                      </p:cBhvr>
                                      <p:to>
                                        <p:strVal val="visible"/>
                                      </p:to>
                                    </p:set>
                                    <p:animEffect transition="in" filter="blinds(horizontal)">
                                      <p:cBhvr>
                                        <p:cTn id="59" dur="500"/>
                                        <p:tgtEl>
                                          <p:spTgt spid="92166">
                                            <p:txEl>
                                              <p:charRg st="52" end="56"/>
                                            </p:txEl>
                                          </p:spTgt>
                                        </p:tgtEl>
                                      </p:cBhvr>
                                    </p:animEffect>
                                  </p:childTnLst>
                                </p:cTn>
                              </p:par>
                              <p:par>
                                <p:cTn id="60" presetID="3" presetClass="entr" presetSubtype="10" fill="hold" nodeType="withEffect">
                                  <p:stCondLst>
                                    <p:cond delay="0"/>
                                  </p:stCondLst>
                                  <p:childTnLst>
                                    <p:set>
                                      <p:cBhvr>
                                        <p:cTn id="61" dur="1" fill="hold">
                                          <p:stCondLst>
                                            <p:cond delay="0"/>
                                          </p:stCondLst>
                                        </p:cTn>
                                        <p:tgtEl>
                                          <p:spTgt spid="92166">
                                            <p:txEl>
                                              <p:charRg st="56" end="76"/>
                                            </p:txEl>
                                          </p:spTgt>
                                        </p:tgtEl>
                                        <p:attrNameLst>
                                          <p:attrName>style.visibility</p:attrName>
                                        </p:attrNameLst>
                                      </p:cBhvr>
                                      <p:to>
                                        <p:strVal val="visible"/>
                                      </p:to>
                                    </p:set>
                                    <p:animEffect transition="in" filter="blinds(horizontal)">
                                      <p:cBhvr>
                                        <p:cTn id="62" dur="500"/>
                                        <p:tgtEl>
                                          <p:spTgt spid="92166">
                                            <p:txEl>
                                              <p:charRg st="56" end="76"/>
                                            </p:txEl>
                                          </p:spTgt>
                                        </p:tgtEl>
                                      </p:cBhvr>
                                    </p:animEffect>
                                  </p:childTnLst>
                                </p:cTn>
                              </p:par>
                              <p:par>
                                <p:cTn id="63" presetID="3" presetClass="entr" presetSubtype="10" fill="hold" nodeType="withEffect">
                                  <p:stCondLst>
                                    <p:cond delay="0"/>
                                  </p:stCondLst>
                                  <p:childTnLst>
                                    <p:set>
                                      <p:cBhvr>
                                        <p:cTn id="64" dur="1" fill="hold">
                                          <p:stCondLst>
                                            <p:cond delay="0"/>
                                          </p:stCondLst>
                                        </p:cTn>
                                        <p:tgtEl>
                                          <p:spTgt spid="92166">
                                            <p:txEl>
                                              <p:charRg st="76" end="96"/>
                                            </p:txEl>
                                          </p:spTgt>
                                        </p:tgtEl>
                                        <p:attrNameLst>
                                          <p:attrName>style.visibility</p:attrName>
                                        </p:attrNameLst>
                                      </p:cBhvr>
                                      <p:to>
                                        <p:strVal val="visible"/>
                                      </p:to>
                                    </p:set>
                                    <p:animEffect transition="in" filter="blinds(horizontal)">
                                      <p:cBhvr>
                                        <p:cTn id="65" dur="500"/>
                                        <p:tgtEl>
                                          <p:spTgt spid="92166">
                                            <p:txEl>
                                              <p:charRg st="76" end="9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3186"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93187" name="页脚占位符 2"/>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92164" name="Rectangle 2"/>
          <p:cNvSpPr>
            <a:spLocks noChangeArrowheads="1"/>
          </p:cNvSpPr>
          <p:nvPr/>
        </p:nvSpPr>
        <p:spPr bwMode="auto">
          <a:xfrm>
            <a:off x="1150938" y="260350"/>
            <a:ext cx="7793038" cy="647700"/>
          </a:xfrm>
          <a:prstGeom prst="rect">
            <a:avLst/>
          </a:prstGeom>
          <a:noFill/>
          <a:ln>
            <a:noFill/>
          </a:ln>
          <a:effectLst/>
        </p:spPr>
        <p:txBody>
          <a:bodyPr anchor="b"/>
          <a:lstStyle>
            <a:lvl1pPr marL="685800" indent="-685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4.6.2</a:t>
            </a:r>
            <a:r>
              <a:rPr kumimoji="0" lang="zh-CN"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 关系运算</a:t>
            </a:r>
            <a:endParaRPr kumimoji="0" lang="zh-CN"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endParaRPr>
          </a:p>
        </p:txBody>
      </p:sp>
      <p:sp>
        <p:nvSpPr>
          <p:cNvPr id="93189" name="Text Box 3"/>
          <p:cNvSpPr txBox="1"/>
          <p:nvPr/>
        </p:nvSpPr>
        <p:spPr>
          <a:xfrm>
            <a:off x="1079500" y="1160463"/>
            <a:ext cx="7380288" cy="519112"/>
          </a:xfrm>
          <a:prstGeom prst="rect">
            <a:avLst/>
          </a:prstGeom>
          <a:noFill/>
          <a:ln w="9525">
            <a:noFill/>
          </a:ln>
        </p:spPr>
        <p:txBody>
          <a:bodyPr>
            <a:spAutoFit/>
          </a:bodyPr>
          <a:p>
            <a:pPr algn="just" eaLnBrk="1" hangingPunct="1">
              <a:spcBef>
                <a:spcPct val="50000"/>
              </a:spcBef>
            </a:pPr>
            <a:r>
              <a:rPr lang="en-US" altLang="zh-CN" sz="2800" dirty="0">
                <a:solidFill>
                  <a:srgbClr val="0000FF"/>
                </a:solidFill>
                <a:latin typeface="Tahoma" panose="020B0604030504040204" pitchFamily="34" charset="0"/>
              </a:rPr>
              <a:t>  </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Matlab</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提供了</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6</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种关系运算符：</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
        <p:nvSpPr>
          <p:cNvPr id="93190" name="Text Box 4"/>
          <p:cNvSpPr txBox="1"/>
          <p:nvPr/>
        </p:nvSpPr>
        <p:spPr>
          <a:xfrm>
            <a:off x="1295400" y="1700213"/>
            <a:ext cx="7021513" cy="487362"/>
          </a:xfrm>
          <a:prstGeom prst="rect">
            <a:avLst/>
          </a:prstGeom>
          <a:noFill/>
          <a:ln w="9525">
            <a:noFill/>
          </a:ln>
        </p:spPr>
        <p:txBody>
          <a:bodyPr>
            <a:spAutoFit/>
          </a:bodyPr>
          <a:p>
            <a:pPr algn="just" eaLnBrk="1" hangingPunct="1">
              <a:spcBef>
                <a:spcPct val="50000"/>
              </a:spcBef>
            </a:pPr>
            <a:r>
              <a:rPr lang="en-US" altLang="zh-CN" sz="2600" b="1" dirty="0">
                <a:latin typeface="Times New Roman" panose="02020603050405020304" pitchFamily="18" charset="0"/>
                <a:ea typeface="华文楷体" pitchFamily="2" charset="-122"/>
                <a:sym typeface="Arial" panose="020B0604020202020204" pitchFamily="34" charset="0"/>
              </a:rPr>
              <a:t>&lt;</a:t>
            </a:r>
            <a:r>
              <a:rPr lang="zh-CN" altLang="en-US" sz="2600" b="1" dirty="0">
                <a:latin typeface="Times New Roman" panose="02020603050405020304" pitchFamily="18" charset="0"/>
                <a:ea typeface="华文楷体" pitchFamily="2" charset="-122"/>
                <a:sym typeface="Arial" panose="020B0604020202020204" pitchFamily="34" charset="0"/>
              </a:rPr>
              <a:t>、</a:t>
            </a:r>
            <a:r>
              <a:rPr lang="en-US" altLang="zh-CN" sz="2600" b="1" dirty="0">
                <a:latin typeface="Times New Roman" panose="02020603050405020304" pitchFamily="18" charset="0"/>
                <a:ea typeface="华文楷体" pitchFamily="2" charset="-122"/>
                <a:sym typeface="Arial" panose="020B0604020202020204" pitchFamily="34" charset="0"/>
              </a:rPr>
              <a:t>&gt;</a:t>
            </a:r>
            <a:r>
              <a:rPr lang="zh-CN" altLang="en-US" sz="2600" b="1" dirty="0">
                <a:latin typeface="Times New Roman" panose="02020603050405020304" pitchFamily="18" charset="0"/>
                <a:ea typeface="华文楷体" pitchFamily="2" charset="-122"/>
                <a:sym typeface="Arial" panose="020B0604020202020204" pitchFamily="34" charset="0"/>
              </a:rPr>
              <a:t>、</a:t>
            </a:r>
            <a:r>
              <a:rPr lang="en-US" altLang="zh-CN" sz="2600" b="1" dirty="0">
                <a:latin typeface="Times New Roman" panose="02020603050405020304" pitchFamily="18" charset="0"/>
                <a:ea typeface="华文楷体" pitchFamily="2" charset="-122"/>
                <a:sym typeface="Arial" panose="020B0604020202020204" pitchFamily="34" charset="0"/>
              </a:rPr>
              <a:t>&lt;=</a:t>
            </a:r>
            <a:r>
              <a:rPr lang="zh-CN" altLang="en-US" sz="2600" b="1" dirty="0">
                <a:latin typeface="Times New Roman" panose="02020603050405020304" pitchFamily="18" charset="0"/>
                <a:ea typeface="华文楷体" pitchFamily="2" charset="-122"/>
                <a:sym typeface="Arial" panose="020B0604020202020204" pitchFamily="34" charset="0"/>
              </a:rPr>
              <a:t>、</a:t>
            </a:r>
            <a:r>
              <a:rPr lang="en-US" altLang="zh-CN" sz="2600" b="1" dirty="0">
                <a:latin typeface="Times New Roman" panose="02020603050405020304" pitchFamily="18" charset="0"/>
                <a:ea typeface="华文楷体" pitchFamily="2" charset="-122"/>
                <a:sym typeface="Arial" panose="020B0604020202020204" pitchFamily="34" charset="0"/>
              </a:rPr>
              <a:t>&gt;=</a:t>
            </a:r>
            <a:r>
              <a:rPr lang="zh-CN" altLang="en-US" sz="2600" b="1" dirty="0">
                <a:latin typeface="Times New Roman" panose="02020603050405020304" pitchFamily="18" charset="0"/>
                <a:ea typeface="华文楷体" pitchFamily="2" charset="-122"/>
                <a:sym typeface="Arial" panose="020B0604020202020204" pitchFamily="34" charset="0"/>
              </a:rPr>
              <a:t>、</a:t>
            </a:r>
            <a:r>
              <a:rPr lang="en-US" altLang="zh-CN" sz="2600" b="1" dirty="0">
                <a:latin typeface="Times New Roman" panose="02020603050405020304" pitchFamily="18" charset="0"/>
                <a:ea typeface="华文楷体" pitchFamily="2" charset="-122"/>
                <a:sym typeface="Arial" panose="020B0604020202020204" pitchFamily="34" charset="0"/>
              </a:rPr>
              <a:t>==</a:t>
            </a:r>
            <a:r>
              <a:rPr lang="zh-CN" altLang="en-US" sz="2600" b="1" dirty="0">
                <a:latin typeface="Times New Roman" panose="02020603050405020304" pitchFamily="18" charset="0"/>
                <a:ea typeface="华文楷体" pitchFamily="2" charset="-122"/>
                <a:sym typeface="Arial" panose="020B0604020202020204" pitchFamily="34" charset="0"/>
              </a:rPr>
              <a:t>、</a:t>
            </a:r>
            <a:r>
              <a:rPr lang="en-US" altLang="zh-CN" sz="2600" b="1" dirty="0">
                <a:latin typeface="Times New Roman" panose="02020603050405020304" pitchFamily="18" charset="0"/>
                <a:ea typeface="华文楷体" pitchFamily="2" charset="-122"/>
                <a:sym typeface="Arial" panose="020B0604020202020204" pitchFamily="34" charset="0"/>
              </a:rPr>
              <a:t>~=</a:t>
            </a:r>
            <a:r>
              <a:rPr lang="zh-CN" altLang="en-US" sz="2600" b="1" dirty="0">
                <a:latin typeface="Times New Roman" panose="02020603050405020304" pitchFamily="18" charset="0"/>
                <a:ea typeface="华文楷体" pitchFamily="2" charset="-122"/>
                <a:sym typeface="Arial" panose="020B0604020202020204" pitchFamily="34" charset="0"/>
              </a:rPr>
              <a:t>（不等于）</a:t>
            </a:r>
            <a:endParaRPr lang="zh-CN" altLang="en-US" sz="2600" b="1" dirty="0">
              <a:latin typeface="Times New Roman" panose="02020603050405020304" pitchFamily="18" charset="0"/>
              <a:ea typeface="华文楷体" pitchFamily="2" charset="-122"/>
              <a:sym typeface="Arial" panose="020B0604020202020204" pitchFamily="34" charset="0"/>
            </a:endParaRPr>
          </a:p>
        </p:txBody>
      </p:sp>
      <p:sp>
        <p:nvSpPr>
          <p:cNvPr id="93191" name="Text Box 5"/>
          <p:cNvSpPr txBox="1"/>
          <p:nvPr/>
        </p:nvSpPr>
        <p:spPr>
          <a:xfrm>
            <a:off x="647700" y="2349500"/>
            <a:ext cx="8208963" cy="3581400"/>
          </a:xfrm>
          <a:prstGeom prst="rect">
            <a:avLst/>
          </a:prstGeom>
          <a:noFill/>
          <a:ln w="9525">
            <a:noFill/>
          </a:ln>
        </p:spPr>
        <p:txBody>
          <a:bodyPr>
            <a:spAutoFit/>
          </a:bodyPr>
          <a:p>
            <a:pPr algn="just" eaLnBrk="1" hangingPunct="1">
              <a:spcBef>
                <a:spcPct val="50000"/>
              </a:spcBef>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关系运算符的运算法则：</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lnSpc>
                <a:spcPct val="80000"/>
              </a:lnSpc>
              <a:spcBef>
                <a:spcPct val="50000"/>
              </a:spcBef>
            </a:pPr>
            <a:r>
              <a:rPr lang="en-US" altLang="zh-CN" sz="2200" b="1" dirty="0">
                <a:latin typeface="Times New Roman" panose="02020603050405020304" pitchFamily="18" charset="0"/>
                <a:ea typeface="华文楷体" pitchFamily="2" charset="-122"/>
              </a:rPr>
              <a:t>1</a:t>
            </a:r>
            <a:r>
              <a:rPr lang="zh-CN" altLang="en-US" sz="2200" b="1" dirty="0">
                <a:latin typeface="Times New Roman" panose="02020603050405020304" pitchFamily="18" charset="0"/>
                <a:ea typeface="华文楷体" pitchFamily="2" charset="-122"/>
              </a:rPr>
              <a:t>、当两个标量进行比较时，直接比较两数大小。若关系成立，  </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zh-CN" altLang="en-US" sz="2200" b="1" dirty="0">
                <a:latin typeface="Times New Roman" panose="02020603050405020304" pitchFamily="18" charset="0"/>
                <a:ea typeface="华文楷体" pitchFamily="2" charset="-122"/>
              </a:rPr>
              <a:t>       结果为</a:t>
            </a:r>
            <a:r>
              <a:rPr lang="en-US" altLang="zh-CN" sz="2200" b="1" dirty="0">
                <a:latin typeface="Times New Roman" panose="02020603050405020304" pitchFamily="18" charset="0"/>
                <a:ea typeface="华文楷体" pitchFamily="2" charset="-122"/>
              </a:rPr>
              <a:t>1</a:t>
            </a:r>
            <a:r>
              <a:rPr lang="zh-CN" altLang="en-US" sz="2200" b="1" dirty="0">
                <a:latin typeface="Times New Roman" panose="02020603050405020304" pitchFamily="18" charset="0"/>
                <a:ea typeface="华文楷体" pitchFamily="2" charset="-122"/>
              </a:rPr>
              <a:t>，否则为</a:t>
            </a:r>
            <a:r>
              <a:rPr lang="en-US" altLang="zh-CN" sz="2200" b="1" dirty="0">
                <a:latin typeface="Times New Roman" panose="02020603050405020304" pitchFamily="18" charset="0"/>
                <a:ea typeface="华文楷体" pitchFamily="2" charset="-122"/>
              </a:rPr>
              <a:t>0</a:t>
            </a:r>
            <a:r>
              <a:rPr lang="zh-CN" altLang="en-US" sz="2200" b="1" dirty="0">
                <a:latin typeface="Times New Roman" panose="02020603050405020304" pitchFamily="18" charset="0"/>
                <a:ea typeface="华文楷体" pitchFamily="2" charset="-122"/>
              </a:rPr>
              <a:t>。</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en-US" altLang="zh-CN" sz="2200" b="1" dirty="0">
                <a:latin typeface="Times New Roman" panose="02020603050405020304" pitchFamily="18" charset="0"/>
                <a:ea typeface="华文楷体" pitchFamily="2" charset="-122"/>
              </a:rPr>
              <a:t>2</a:t>
            </a:r>
            <a:r>
              <a:rPr lang="zh-CN" altLang="en-US" sz="2200" b="1" dirty="0">
                <a:latin typeface="Times New Roman" panose="02020603050405020304" pitchFamily="18" charset="0"/>
                <a:ea typeface="华文楷体" pitchFamily="2" charset="-122"/>
              </a:rPr>
              <a:t>、当两个维数相等的矩阵进行比较时，其相应位置的元素按</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zh-CN" altLang="en-US" sz="2200" b="1" dirty="0">
                <a:latin typeface="Times New Roman" panose="02020603050405020304" pitchFamily="18" charset="0"/>
                <a:ea typeface="华文楷体" pitchFamily="2" charset="-122"/>
              </a:rPr>
              <a:t>      标量关系进行比较，并给出结果，形成一个维数与原来相同</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zh-CN" altLang="en-US" sz="2200" b="1" dirty="0">
                <a:latin typeface="Times New Roman" panose="02020603050405020304" pitchFamily="18" charset="0"/>
                <a:ea typeface="华文楷体" pitchFamily="2" charset="-122"/>
              </a:rPr>
              <a:t>      的</a:t>
            </a:r>
            <a:r>
              <a:rPr lang="en-US" altLang="zh-CN" sz="2200" b="1" dirty="0">
                <a:latin typeface="Times New Roman" panose="02020603050405020304" pitchFamily="18" charset="0"/>
                <a:ea typeface="华文楷体" pitchFamily="2" charset="-122"/>
              </a:rPr>
              <a:t>0</a:t>
            </a:r>
            <a:r>
              <a:rPr lang="zh-CN" altLang="en-US" sz="2200" b="1" dirty="0">
                <a:latin typeface="Times New Roman" panose="02020603050405020304" pitchFamily="18" charset="0"/>
                <a:ea typeface="华文楷体" pitchFamily="2" charset="-122"/>
              </a:rPr>
              <a:t>、</a:t>
            </a:r>
            <a:r>
              <a:rPr lang="en-US" altLang="zh-CN" sz="2200" b="1" dirty="0">
                <a:latin typeface="Times New Roman" panose="02020603050405020304" pitchFamily="18" charset="0"/>
                <a:ea typeface="华文楷体" pitchFamily="2" charset="-122"/>
              </a:rPr>
              <a:t>1</a:t>
            </a:r>
            <a:r>
              <a:rPr lang="zh-CN" altLang="en-US" sz="2200" b="1" dirty="0">
                <a:latin typeface="Times New Roman" panose="02020603050405020304" pitchFamily="18" charset="0"/>
                <a:ea typeface="华文楷体" pitchFamily="2" charset="-122"/>
              </a:rPr>
              <a:t>矩阵。</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en-US" altLang="zh-CN" sz="2200" b="1" dirty="0">
                <a:latin typeface="Times New Roman" panose="02020603050405020304" pitchFamily="18" charset="0"/>
                <a:ea typeface="华文楷体" pitchFamily="2" charset="-122"/>
              </a:rPr>
              <a:t>3</a:t>
            </a:r>
            <a:r>
              <a:rPr lang="zh-CN" altLang="en-US" sz="2200" b="1" dirty="0">
                <a:latin typeface="Times New Roman" panose="02020603050405020304" pitchFamily="18" charset="0"/>
                <a:ea typeface="华文楷体" pitchFamily="2" charset="-122"/>
              </a:rPr>
              <a:t>、当一个标量与一个矩阵比较时，该标量与矩阵的各元素进行</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zh-CN" altLang="en-US" sz="2200" b="1" dirty="0">
                <a:latin typeface="Times New Roman" panose="02020603050405020304" pitchFamily="18" charset="0"/>
                <a:ea typeface="华文楷体" pitchFamily="2" charset="-122"/>
              </a:rPr>
              <a:t>      比较，结果形成一个与矩阵维数相等的</a:t>
            </a:r>
            <a:r>
              <a:rPr lang="en-US" altLang="zh-CN" sz="2200" b="1" dirty="0">
                <a:latin typeface="Times New Roman" panose="02020603050405020304" pitchFamily="18" charset="0"/>
                <a:ea typeface="华文楷体" pitchFamily="2" charset="-122"/>
              </a:rPr>
              <a:t>0</a:t>
            </a:r>
            <a:r>
              <a:rPr lang="zh-CN" altLang="en-US" sz="2200" b="1" dirty="0">
                <a:latin typeface="Times New Roman" panose="02020603050405020304" pitchFamily="18" charset="0"/>
                <a:ea typeface="华文楷体" pitchFamily="2" charset="-122"/>
              </a:rPr>
              <a:t>、</a:t>
            </a:r>
            <a:r>
              <a:rPr lang="en-US" altLang="zh-CN" sz="2200" b="1" dirty="0">
                <a:latin typeface="Times New Roman" panose="02020603050405020304" pitchFamily="18" charset="0"/>
                <a:ea typeface="华文楷体" pitchFamily="2" charset="-122"/>
              </a:rPr>
              <a:t>1</a:t>
            </a:r>
            <a:r>
              <a:rPr lang="zh-CN" altLang="en-US" sz="2200" b="1" dirty="0">
                <a:latin typeface="Times New Roman" panose="02020603050405020304" pitchFamily="18" charset="0"/>
                <a:ea typeface="华文楷体" pitchFamily="2" charset="-122"/>
              </a:rPr>
              <a:t>矩阵。</a:t>
            </a:r>
            <a:endParaRPr lang="zh-CN" altLang="en-US" sz="2200" b="1" dirty="0">
              <a:latin typeface="Times New Roman" panose="02020603050405020304" pitchFamily="18" charset="0"/>
              <a:ea typeface="华文楷体" pitchFamily="2"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189"/>
                                        </p:tgtEl>
                                        <p:attrNameLst>
                                          <p:attrName>style.visibility</p:attrName>
                                        </p:attrNameLst>
                                      </p:cBhvr>
                                      <p:to>
                                        <p:strVal val="visible"/>
                                      </p:to>
                                    </p:set>
                                    <p:animEffect transition="in" filter="blinds(horizontal)">
                                      <p:cBhvr>
                                        <p:cTn id="7" dur="500"/>
                                        <p:tgtEl>
                                          <p:spTgt spid="931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3190"/>
                                        </p:tgtEl>
                                        <p:attrNameLst>
                                          <p:attrName>style.visibility</p:attrName>
                                        </p:attrNameLst>
                                      </p:cBhvr>
                                      <p:to>
                                        <p:strVal val="visible"/>
                                      </p:to>
                                    </p:set>
                                    <p:animEffect transition="in" filter="blinds(horizontal)">
                                      <p:cBhvr>
                                        <p:cTn id="12" dur="500"/>
                                        <p:tgtEl>
                                          <p:spTgt spid="931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3191"/>
                                        </p:tgtEl>
                                        <p:attrNameLst>
                                          <p:attrName>style.visibility</p:attrName>
                                        </p:attrNameLst>
                                      </p:cBhvr>
                                      <p:to>
                                        <p:strVal val="visible"/>
                                      </p:to>
                                    </p:set>
                                    <p:animEffect transition="in" filter="blinds(horizontal)">
                                      <p:cBhvr>
                                        <p:cTn id="17" dur="500"/>
                                        <p:tgtEl>
                                          <p:spTgt spid="93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p:bldP spid="93190" grpId="0"/>
      <p:bldP spid="93191"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4210"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94211" name="页脚占位符 2"/>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89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93188" name="Rectangle 2"/>
          <p:cNvSpPr>
            <a:spLocks noChangeArrowheads="1"/>
          </p:cNvSpPr>
          <p:nvPr/>
        </p:nvSpPr>
        <p:spPr bwMode="auto">
          <a:xfrm>
            <a:off x="1150938" y="260350"/>
            <a:ext cx="7793038" cy="647700"/>
          </a:xfrm>
          <a:prstGeom prst="rect">
            <a:avLst/>
          </a:prstGeom>
          <a:noFill/>
          <a:ln>
            <a:noFill/>
          </a:ln>
          <a:effectLst/>
        </p:spPr>
        <p:txBody>
          <a:bodyPr anchor="b"/>
          <a:lstStyle>
            <a:lvl1pPr marL="685800" indent="-685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4.6.2 </a:t>
            </a:r>
            <a:r>
              <a:rPr kumimoji="0" lang="zh-CN"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关系</a:t>
            </a:r>
            <a:r>
              <a:rPr kumimoji="0" lang="zh-CN" altLang="en-US" sz="3600" b="1" i="0" u="none" strike="noStrike" kern="120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n-cs"/>
                <a:sym typeface="Arial" panose="020B0604020202020204" pitchFamily="34" charset="0"/>
              </a:rPr>
              <a:t>运算        </a:t>
            </a:r>
            <a:endParaRPr kumimoji="0" lang="zh-CN" altLang="en-US" sz="3600" b="1" i="0" u="none" strike="noStrike" kern="120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n-cs"/>
              <a:sym typeface="Arial" panose="020B0604020202020204" pitchFamily="34" charset="0"/>
            </a:endParaRPr>
          </a:p>
        </p:txBody>
      </p:sp>
      <p:sp>
        <p:nvSpPr>
          <p:cNvPr id="94213" name="Text Box 3"/>
          <p:cNvSpPr txBox="1"/>
          <p:nvPr/>
        </p:nvSpPr>
        <p:spPr>
          <a:xfrm>
            <a:off x="755650" y="1196975"/>
            <a:ext cx="8101013" cy="487363"/>
          </a:xfrm>
          <a:prstGeom prst="rect">
            <a:avLst/>
          </a:prstGeom>
          <a:noFill/>
          <a:ln w="9525">
            <a:noFill/>
          </a:ln>
        </p:spPr>
        <p:txBody>
          <a:bodyPr>
            <a:spAutoFit/>
          </a:bodyPr>
          <a:p>
            <a:pPr algn="just" eaLnBrk="1" hangingPunct="1">
              <a:spcBef>
                <a:spcPct val="50000"/>
              </a:spcBef>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4.6-5】</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建立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5</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阶方阵</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，判断其元素能否被</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3</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整除。</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
        <p:nvSpPr>
          <p:cNvPr id="94214" name="Text Box 4"/>
          <p:cNvSpPr txBox="1"/>
          <p:nvPr/>
        </p:nvSpPr>
        <p:spPr>
          <a:xfrm>
            <a:off x="650875" y="1846263"/>
            <a:ext cx="7453313" cy="4332287"/>
          </a:xfrm>
          <a:prstGeom prst="rect">
            <a:avLst/>
          </a:prstGeom>
          <a:noFill/>
          <a:ln w="9525">
            <a:noFill/>
          </a:ln>
        </p:spPr>
        <p:txBody>
          <a:bodyPr>
            <a:spAutoFit/>
          </a:bodyPr>
          <a:p>
            <a:pPr marL="342900" indent="-342900" algn="just" eaLnBrk="1" hangingPunct="1">
              <a:spcBef>
                <a:spcPct val="20000"/>
              </a:spcBef>
              <a:buNone/>
            </a:pPr>
            <a:r>
              <a:rPr lang="en-US" altLang="zh-CN" sz="2400" b="1" dirty="0">
                <a:latin typeface="Times New Roman" panose="02020603050405020304" pitchFamily="18" charset="0"/>
              </a:rPr>
              <a:t>A = [24, 35, 13, 22, 63</a:t>
            </a:r>
            <a:r>
              <a:rPr lang="en-US" altLang="zh-CN" sz="2400" b="1" dirty="0">
                <a:solidFill>
                  <a:srgbClr val="0000FF"/>
                </a:solidFill>
                <a:latin typeface="Times New Roman" panose="02020603050405020304" pitchFamily="18" charset="0"/>
              </a:rPr>
              <a:t>;</a:t>
            </a:r>
            <a:r>
              <a:rPr lang="en-US" altLang="zh-CN" sz="2400" b="1" dirty="0">
                <a:solidFill>
                  <a:schemeClr val="hlink"/>
                </a:solidFill>
                <a:latin typeface="Times New Roman" panose="02020603050405020304" pitchFamily="18" charset="0"/>
              </a:rPr>
              <a:t> </a:t>
            </a:r>
            <a:r>
              <a:rPr lang="en-US" altLang="zh-CN" sz="2400" b="1" dirty="0">
                <a:latin typeface="Times New Roman" panose="02020603050405020304" pitchFamily="18" charset="0"/>
              </a:rPr>
              <a:t>23, 39, 47, 80, 80</a:t>
            </a:r>
            <a:r>
              <a:rPr lang="en-US" altLang="zh-CN" sz="2400" b="1" dirty="0">
                <a:solidFill>
                  <a:srgbClr val="0000FF"/>
                </a:solidFill>
                <a:latin typeface="Times New Roman" panose="02020603050405020304" pitchFamily="18" charset="0"/>
              </a:rPr>
              <a:t>;</a:t>
            </a:r>
            <a:r>
              <a:rPr lang="en-US" altLang="zh-CN" sz="2400" b="1" dirty="0">
                <a:solidFill>
                  <a:schemeClr val="hlink"/>
                </a:solidFill>
                <a:latin typeface="Times New Roman" panose="02020603050405020304" pitchFamily="18" charset="0"/>
              </a:rPr>
              <a:t> </a:t>
            </a:r>
            <a:r>
              <a:rPr lang="en-US" altLang="zh-CN" sz="2400" b="1" dirty="0">
                <a:latin typeface="Times New Roman" panose="02020603050405020304" pitchFamily="18" charset="0"/>
              </a:rPr>
              <a:t>...</a:t>
            </a:r>
            <a:endParaRPr lang="en-US" altLang="zh-CN" sz="2400" b="1" dirty="0">
              <a:latin typeface="Times New Roman" panose="02020603050405020304" pitchFamily="18" charset="0"/>
            </a:endParaRPr>
          </a:p>
          <a:p>
            <a:pPr marL="342900" indent="-342900" algn="just" eaLnBrk="1" hangingPunct="1">
              <a:spcBef>
                <a:spcPct val="20000"/>
              </a:spcBef>
              <a:buNone/>
            </a:pPr>
            <a:r>
              <a:rPr lang="en-US" altLang="zh-CN" sz="2400" b="1" dirty="0">
                <a:solidFill>
                  <a:schemeClr val="hlink"/>
                </a:solidFill>
                <a:latin typeface="Times New Roman" panose="02020603050405020304" pitchFamily="18" charset="0"/>
              </a:rPr>
              <a:t>    </a:t>
            </a:r>
            <a:r>
              <a:rPr lang="en-US" altLang="zh-CN" sz="2400" b="1" dirty="0">
                <a:latin typeface="Times New Roman" panose="02020603050405020304" pitchFamily="18" charset="0"/>
              </a:rPr>
              <a:t>90, 41, 80, 29, 10</a:t>
            </a:r>
            <a:r>
              <a:rPr lang="en-US" altLang="zh-CN" sz="2400" b="1" dirty="0">
                <a:solidFill>
                  <a:srgbClr val="0000FF"/>
                </a:solidFill>
                <a:latin typeface="Times New Roman" panose="02020603050405020304" pitchFamily="18" charset="0"/>
              </a:rPr>
              <a:t>;</a:t>
            </a:r>
            <a:r>
              <a:rPr lang="en-US" altLang="zh-CN" sz="2400" b="1" dirty="0">
                <a:solidFill>
                  <a:schemeClr val="hlink"/>
                </a:solidFill>
                <a:latin typeface="Times New Roman" panose="02020603050405020304" pitchFamily="18" charset="0"/>
              </a:rPr>
              <a:t> </a:t>
            </a:r>
            <a:r>
              <a:rPr lang="en-US" altLang="zh-CN" sz="2400" b="1" dirty="0">
                <a:latin typeface="Times New Roman" panose="02020603050405020304" pitchFamily="18" charset="0"/>
              </a:rPr>
              <a:t>45, 57, 85, 62, 21</a:t>
            </a:r>
            <a:r>
              <a:rPr lang="en-US" altLang="zh-CN" sz="2400" b="1" dirty="0">
                <a:solidFill>
                  <a:srgbClr val="0000FF"/>
                </a:solidFill>
                <a:latin typeface="Times New Roman" panose="02020603050405020304" pitchFamily="18" charset="0"/>
              </a:rPr>
              <a:t>;</a:t>
            </a:r>
            <a:r>
              <a:rPr lang="en-US" altLang="zh-CN" sz="2400" b="1" dirty="0">
                <a:latin typeface="Times New Roman" panose="02020603050405020304" pitchFamily="18" charset="0"/>
              </a:rPr>
              <a:t> 37, 19, 31, 88, 76]</a:t>
            </a:r>
            <a:endParaRPr lang="en-US" altLang="zh-CN" sz="2400" b="1" dirty="0">
              <a:latin typeface="Times New Roman" panose="02020603050405020304" pitchFamily="18" charset="0"/>
            </a:endParaRPr>
          </a:p>
          <a:p>
            <a:pPr marL="342900" indent="-342900" algn="just" eaLnBrk="1" hangingPunct="1">
              <a:spcBef>
                <a:spcPct val="20000"/>
              </a:spcBef>
              <a:buNone/>
            </a:pPr>
            <a:r>
              <a:rPr lang="pt-BR" altLang="en-US" sz="2400" b="1" dirty="0">
                <a:latin typeface="Times New Roman" panose="02020603050405020304" pitchFamily="18" charset="0"/>
              </a:rPr>
              <a:t>A =</a:t>
            </a:r>
            <a:endParaRPr lang="pt-BR" altLang="en-US" sz="2400" b="1" dirty="0">
              <a:latin typeface="Times New Roman" panose="02020603050405020304" pitchFamily="18" charset="0"/>
            </a:endParaRPr>
          </a:p>
          <a:p>
            <a:pPr marL="342900" indent="-342900" algn="just" eaLnBrk="1" hangingPunct="1">
              <a:spcBef>
                <a:spcPct val="20000"/>
              </a:spcBef>
              <a:buNone/>
            </a:pPr>
            <a:r>
              <a:rPr lang="pt-BR" altLang="en-US" sz="2400" b="1" dirty="0">
                <a:latin typeface="Times New Roman" panose="02020603050405020304" pitchFamily="18" charset="0"/>
              </a:rPr>
              <a:t>24    35    13    22    63</a:t>
            </a:r>
            <a:endParaRPr lang="pt-BR" altLang="en-US" sz="2400" b="1" dirty="0">
              <a:latin typeface="Times New Roman" panose="02020603050405020304" pitchFamily="18" charset="0"/>
            </a:endParaRPr>
          </a:p>
          <a:p>
            <a:pPr marL="342900" indent="-342900" algn="just" eaLnBrk="1" hangingPunct="1">
              <a:spcBef>
                <a:spcPct val="20000"/>
              </a:spcBef>
              <a:buNone/>
            </a:pPr>
            <a:r>
              <a:rPr lang="pt-BR" altLang="en-US" sz="2400" b="1" dirty="0">
                <a:latin typeface="Times New Roman" panose="02020603050405020304" pitchFamily="18" charset="0"/>
              </a:rPr>
              <a:t>23    39    47    80    80</a:t>
            </a:r>
            <a:endParaRPr lang="pt-BR" altLang="en-US" sz="2400" b="1" dirty="0">
              <a:latin typeface="Times New Roman" panose="02020603050405020304" pitchFamily="18" charset="0"/>
            </a:endParaRPr>
          </a:p>
          <a:p>
            <a:pPr marL="342900" indent="-342900" algn="just" eaLnBrk="1" hangingPunct="1">
              <a:spcBef>
                <a:spcPct val="20000"/>
              </a:spcBef>
              <a:buNone/>
            </a:pPr>
            <a:r>
              <a:rPr lang="pt-BR" altLang="en-US" sz="2400" b="1" dirty="0">
                <a:latin typeface="Times New Roman" panose="02020603050405020304" pitchFamily="18" charset="0"/>
              </a:rPr>
              <a:t>90    41    80    29    10</a:t>
            </a:r>
            <a:endParaRPr lang="pt-BR" altLang="en-US" sz="2400" b="1" dirty="0">
              <a:latin typeface="Times New Roman" panose="02020603050405020304" pitchFamily="18" charset="0"/>
            </a:endParaRPr>
          </a:p>
          <a:p>
            <a:pPr marL="342900" indent="-342900" algn="just" eaLnBrk="1" hangingPunct="1">
              <a:spcBef>
                <a:spcPct val="20000"/>
              </a:spcBef>
              <a:buFont typeface="Wingdings" panose="05000000000000000000" pitchFamily="2" charset="2"/>
              <a:buAutoNum type="arabicPlain" startAt="45"/>
            </a:pPr>
            <a:r>
              <a:rPr lang="pt-BR" altLang="en-US" sz="2400" b="1" dirty="0">
                <a:latin typeface="Times New Roman" panose="02020603050405020304" pitchFamily="18" charset="0"/>
              </a:rPr>
              <a:t>   57    85    62    21</a:t>
            </a:r>
            <a:endParaRPr lang="pt-BR" altLang="en-US" sz="2400" b="1" dirty="0">
              <a:latin typeface="Times New Roman" panose="02020603050405020304" pitchFamily="18" charset="0"/>
            </a:endParaRPr>
          </a:p>
          <a:p>
            <a:pPr marL="342900" indent="-342900" algn="just" eaLnBrk="1" hangingPunct="1">
              <a:spcBef>
                <a:spcPct val="20000"/>
              </a:spcBef>
              <a:buFont typeface="Wingdings" panose="05000000000000000000" pitchFamily="2" charset="2"/>
              <a:buAutoNum type="arabicPlain" startAt="37"/>
            </a:pPr>
            <a:r>
              <a:rPr lang="pt-BR" altLang="en-US" sz="2400" b="1" dirty="0">
                <a:latin typeface="Times New Roman" panose="02020603050405020304" pitchFamily="18" charset="0"/>
              </a:rPr>
              <a:t>   19    31    88    76</a:t>
            </a:r>
            <a:endParaRPr lang="pt-BR" altLang="en-US" sz="2400" b="1" dirty="0">
              <a:latin typeface="Times New Roman" panose="02020603050405020304" pitchFamily="18" charset="0"/>
            </a:endParaRPr>
          </a:p>
          <a:p>
            <a:pPr marL="342900" indent="-342900" algn="just" eaLnBrk="1" hangingPunct="1">
              <a:spcBef>
                <a:spcPct val="20000"/>
              </a:spcBef>
              <a:buNone/>
            </a:pPr>
            <a:r>
              <a:rPr lang="en-US" altLang="zh-CN" sz="2400" b="1" dirty="0">
                <a:solidFill>
                  <a:srgbClr val="0000FF"/>
                </a:solidFill>
                <a:latin typeface="Times New Roman" panose="02020603050405020304" pitchFamily="18" charset="0"/>
              </a:rPr>
              <a:t>P = rem(A,3)==0 </a:t>
            </a:r>
            <a:r>
              <a:rPr lang="en-US" altLang="zh-CN" sz="2400" b="1" dirty="0">
                <a:solidFill>
                  <a:srgbClr val="008000"/>
                </a:solidFill>
                <a:latin typeface="Times New Roman" panose="02020603050405020304" pitchFamily="18" charset="0"/>
              </a:rPr>
              <a:t>%</a:t>
            </a:r>
            <a:r>
              <a:rPr lang="zh-CN" altLang="en-US" sz="2400" b="1" dirty="0">
                <a:solidFill>
                  <a:srgbClr val="008000"/>
                </a:solidFill>
                <a:latin typeface="Times New Roman" panose="02020603050405020304" pitchFamily="18" charset="0"/>
              </a:rPr>
              <a:t>被</a:t>
            </a:r>
            <a:r>
              <a:rPr lang="en-US" altLang="zh-CN" sz="2400" b="1" dirty="0">
                <a:solidFill>
                  <a:srgbClr val="008000"/>
                </a:solidFill>
                <a:latin typeface="Times New Roman" panose="02020603050405020304" pitchFamily="18" charset="0"/>
              </a:rPr>
              <a:t>3</a:t>
            </a:r>
            <a:r>
              <a:rPr lang="zh-CN" altLang="en-US" sz="2400" b="1" dirty="0">
                <a:solidFill>
                  <a:srgbClr val="008000"/>
                </a:solidFill>
                <a:latin typeface="Times New Roman" panose="02020603050405020304" pitchFamily="18" charset="0"/>
              </a:rPr>
              <a:t>除，求余</a:t>
            </a:r>
            <a:endParaRPr lang="zh-CN" altLang="en-US" sz="2400" b="1" dirty="0">
              <a:solidFill>
                <a:srgbClr val="008000"/>
              </a:solidFill>
              <a:latin typeface="Times New Roman" panose="02020603050405020304" pitchFamily="18" charset="0"/>
            </a:endParaRPr>
          </a:p>
          <a:p>
            <a:pPr marL="342900" indent="-342900" algn="just" eaLnBrk="1" hangingPunct="1">
              <a:spcBef>
                <a:spcPct val="20000"/>
              </a:spcBef>
              <a:buNone/>
            </a:pPr>
            <a:endParaRPr lang="en-US" altLang="zh-CN" sz="2000" b="1" dirty="0">
              <a:solidFill>
                <a:schemeClr val="hlink"/>
              </a:solidFill>
              <a:latin typeface="Times New Roman" panose="02020603050405020304" pitchFamily="18" charset="0"/>
            </a:endParaRPr>
          </a:p>
        </p:txBody>
      </p:sp>
      <p:sp>
        <p:nvSpPr>
          <p:cNvPr id="94215" name="Text Box 5"/>
          <p:cNvSpPr txBox="1"/>
          <p:nvPr/>
        </p:nvSpPr>
        <p:spPr>
          <a:xfrm>
            <a:off x="5468938" y="2892425"/>
            <a:ext cx="2544762" cy="2651125"/>
          </a:xfrm>
          <a:prstGeom prst="rect">
            <a:avLst/>
          </a:prstGeom>
          <a:noFill/>
          <a:ln w="9525">
            <a:noFill/>
          </a:ln>
        </p:spPr>
        <p:txBody>
          <a:bodyPr wrap="none">
            <a:spAutoFit/>
          </a:bodyPr>
          <a:p>
            <a:pPr marL="342900" indent="-342900" algn="just" eaLnBrk="1" hangingPunct="1">
              <a:spcBef>
                <a:spcPct val="20000"/>
              </a:spcBef>
            </a:pPr>
            <a:r>
              <a:rPr lang="en-US" altLang="zh-CN" sz="2400" b="1" dirty="0">
                <a:latin typeface="Times New Roman" panose="02020603050405020304" pitchFamily="18" charset="0"/>
              </a:rPr>
              <a:t>P =</a:t>
            </a:r>
            <a:endParaRPr lang="en-US" altLang="zh-CN" sz="2400" b="1" dirty="0">
              <a:latin typeface="Times New Roman" panose="02020603050405020304" pitchFamily="18" charset="0"/>
            </a:endParaRPr>
          </a:p>
          <a:p>
            <a:pPr marL="342900" indent="-342900" algn="just" eaLnBrk="1" hangingPunct="1">
              <a:spcBef>
                <a:spcPct val="20000"/>
              </a:spcBef>
            </a:pPr>
            <a:r>
              <a:rPr lang="en-US" altLang="zh-CN" sz="2400" b="1" dirty="0">
                <a:latin typeface="Times New Roman" panose="02020603050405020304" pitchFamily="18" charset="0"/>
              </a:rPr>
              <a:t> 1     0     0     0     1</a:t>
            </a:r>
            <a:endParaRPr lang="en-US" altLang="zh-CN" sz="2400" b="1" dirty="0">
              <a:latin typeface="Times New Roman" panose="02020603050405020304" pitchFamily="18" charset="0"/>
            </a:endParaRPr>
          </a:p>
          <a:p>
            <a:pPr marL="342900" indent="-342900" algn="just" eaLnBrk="1" hangingPunct="1">
              <a:spcBef>
                <a:spcPct val="20000"/>
              </a:spcBef>
            </a:pPr>
            <a:r>
              <a:rPr lang="en-US" altLang="zh-CN" sz="2400" b="1" dirty="0">
                <a:latin typeface="Times New Roman" panose="02020603050405020304" pitchFamily="18" charset="0"/>
              </a:rPr>
              <a:t> 0     1     0     0     0</a:t>
            </a:r>
            <a:endParaRPr lang="en-US" altLang="zh-CN" sz="2400" b="1" dirty="0">
              <a:latin typeface="Times New Roman" panose="02020603050405020304" pitchFamily="18" charset="0"/>
            </a:endParaRPr>
          </a:p>
          <a:p>
            <a:pPr marL="342900" indent="-342900" algn="just" eaLnBrk="1" hangingPunct="1">
              <a:spcBef>
                <a:spcPct val="20000"/>
              </a:spcBef>
            </a:pPr>
            <a:r>
              <a:rPr lang="en-US" altLang="zh-CN" sz="2400" b="1" dirty="0">
                <a:latin typeface="Times New Roman" panose="02020603050405020304" pitchFamily="18" charset="0"/>
              </a:rPr>
              <a:t> 1     0     0     0     0</a:t>
            </a:r>
            <a:endParaRPr lang="en-US" altLang="zh-CN" sz="2400" b="1" dirty="0">
              <a:latin typeface="Times New Roman" panose="02020603050405020304" pitchFamily="18" charset="0"/>
            </a:endParaRPr>
          </a:p>
          <a:p>
            <a:pPr marL="342900" indent="-342900" algn="just" eaLnBrk="1" hangingPunct="1">
              <a:spcBef>
                <a:spcPct val="20000"/>
              </a:spcBef>
            </a:pPr>
            <a:r>
              <a:rPr lang="en-US" altLang="zh-CN" sz="2400" b="1" dirty="0">
                <a:latin typeface="Times New Roman" panose="02020603050405020304" pitchFamily="18" charset="0"/>
              </a:rPr>
              <a:t> 1     1     0     0     1</a:t>
            </a:r>
            <a:endParaRPr lang="en-US" altLang="zh-CN" sz="2400" b="1" dirty="0">
              <a:latin typeface="Times New Roman" panose="02020603050405020304" pitchFamily="18" charset="0"/>
            </a:endParaRPr>
          </a:p>
          <a:p>
            <a:pPr marL="342900" indent="-342900" algn="just" eaLnBrk="1" hangingPunct="1">
              <a:spcBef>
                <a:spcPct val="20000"/>
              </a:spcBef>
            </a:pPr>
            <a:r>
              <a:rPr lang="en-US" altLang="zh-CN" sz="2400" b="1" dirty="0">
                <a:latin typeface="Times New Roman" panose="02020603050405020304" pitchFamily="18" charset="0"/>
              </a:rPr>
              <a:t> 0     0     0     0     0</a:t>
            </a:r>
            <a:endParaRPr lang="en-US" altLang="zh-CN" sz="2400" b="1" dirty="0">
              <a:latin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4214"/>
                                        </p:tgtEl>
                                        <p:attrNameLst>
                                          <p:attrName>style.visibility</p:attrName>
                                        </p:attrNameLst>
                                      </p:cBhvr>
                                      <p:to>
                                        <p:strVal val="visible"/>
                                      </p:to>
                                    </p:set>
                                    <p:animEffect transition="in" filter="blinds(horizontal)">
                                      <p:cBhvr>
                                        <p:cTn id="7" dur="500"/>
                                        <p:tgtEl>
                                          <p:spTgt spid="942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4215"/>
                                        </p:tgtEl>
                                        <p:attrNameLst>
                                          <p:attrName>style.visibility</p:attrName>
                                        </p:attrNameLst>
                                      </p:cBhvr>
                                      <p:to>
                                        <p:strVal val="visible"/>
                                      </p:to>
                                    </p:set>
                                    <p:animEffect transition="in" filter="blinds(horizontal)">
                                      <p:cBhvr>
                                        <p:cTn id="12" dur="500"/>
                                        <p:tgtEl>
                                          <p:spTgt spid="94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p:bldP spid="942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2291" name="页脚占位符 4"/>
          <p:cNvSpPr txBox="1">
            <a:spLocks noGrp="1"/>
          </p:cNvSpPr>
          <p:nvPr/>
        </p:nvSpPr>
        <p:spPr>
          <a:xfrm>
            <a:off x="611188" y="616585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2292" name="Text Box 4"/>
          <p:cNvSpPr txBox="1"/>
          <p:nvPr/>
        </p:nvSpPr>
        <p:spPr>
          <a:xfrm>
            <a:off x="1331913" y="260350"/>
            <a:ext cx="5503862" cy="639763"/>
          </a:xfrm>
          <a:prstGeom prst="rect">
            <a:avLst/>
          </a:prstGeom>
          <a:noFill/>
          <a:ln w="9525">
            <a:noFill/>
          </a:ln>
        </p:spPr>
        <p:txBody>
          <a:bodyPr wrap="none">
            <a:spAutoFit/>
          </a:bodyPr>
          <a:p>
            <a:pPr eaLnBrk="1" hangingPunct="1"/>
            <a:r>
              <a:rPr lang="en-US" altLang="zh-CN" sz="3600" b="1" dirty="0">
                <a:solidFill>
                  <a:srgbClr val="4D009A"/>
                </a:solidFill>
                <a:latin typeface="华文楷体" pitchFamily="2" charset="-122"/>
                <a:ea typeface="华文楷体" pitchFamily="2" charset="-122"/>
                <a:sym typeface="Arial" panose="020B0604020202020204" pitchFamily="34" charset="0"/>
              </a:rPr>
              <a:t>1.1  MATLAB</a:t>
            </a:r>
            <a:r>
              <a:rPr lang="zh-CN" altLang="en-US" sz="3600" b="1" dirty="0">
                <a:solidFill>
                  <a:srgbClr val="4D009A"/>
                </a:solidFill>
                <a:latin typeface="华文楷体" pitchFamily="2" charset="-122"/>
                <a:ea typeface="华文楷体" pitchFamily="2" charset="-122"/>
                <a:sym typeface="Arial" panose="020B0604020202020204" pitchFamily="34" charset="0"/>
              </a:rPr>
              <a:t>的历史及影响</a:t>
            </a:r>
            <a:r>
              <a:rPr lang="zh-CN" altLang="en-US" dirty="0">
                <a:latin typeface="Arial" panose="020B0604020202020204" pitchFamily="34" charset="0"/>
              </a:rPr>
              <a:t> </a:t>
            </a:r>
            <a:endParaRPr lang="zh-CN" altLang="en-US" dirty="0">
              <a:latin typeface="Arial" panose="020B0604020202020204" pitchFamily="34" charset="0"/>
            </a:endParaRPr>
          </a:p>
        </p:txBody>
      </p:sp>
      <p:sp>
        <p:nvSpPr>
          <p:cNvPr id="12293" name="Text Box 5"/>
          <p:cNvSpPr txBox="1"/>
          <p:nvPr/>
        </p:nvSpPr>
        <p:spPr>
          <a:xfrm>
            <a:off x="900113" y="981075"/>
            <a:ext cx="6335712" cy="5437188"/>
          </a:xfrm>
          <a:prstGeom prst="rect">
            <a:avLst/>
          </a:prstGeom>
          <a:noFill/>
          <a:ln w="9525">
            <a:noFill/>
          </a:ln>
        </p:spPr>
        <p:txBody>
          <a:bodyPr>
            <a:spAutoFit/>
          </a:bodyPr>
          <a:p>
            <a:pPr marL="342900" indent="-342900" algn="just" eaLnBrk="1" hangingPunct="1">
              <a:lnSpc>
                <a:spcPct val="120000"/>
              </a:lnSpc>
              <a:spcBef>
                <a:spcPct val="50000"/>
              </a:spcBef>
              <a:buFont typeface="Arial" panose="020B0604020202020204" pitchFamily="34" charset="0"/>
              <a:buChar char="•"/>
            </a:pPr>
            <a:r>
              <a:rPr lang="en-US" altLang="zh-CN" b="1" dirty="0">
                <a:solidFill>
                  <a:srgbClr val="0000FF"/>
                </a:solidFill>
                <a:latin typeface="华文楷体" pitchFamily="2" charset="-122"/>
                <a:ea typeface="华文楷体" pitchFamily="2" charset="-122"/>
              </a:rPr>
              <a:t>70</a:t>
            </a:r>
            <a:r>
              <a:rPr lang="zh-CN" altLang="en-US" b="1" dirty="0">
                <a:solidFill>
                  <a:srgbClr val="0000FF"/>
                </a:solidFill>
                <a:latin typeface="华文楷体" pitchFamily="2" charset="-122"/>
                <a:ea typeface="华文楷体" pitchFamily="2" charset="-122"/>
              </a:rPr>
              <a:t>年代中期</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Cleve Moler</a:t>
            </a:r>
            <a:r>
              <a:rPr lang="zh-CN" altLang="en-US" b="1" dirty="0">
                <a:latin typeface="华文楷体" pitchFamily="2" charset="-122"/>
                <a:ea typeface="华文楷体" pitchFamily="2" charset="-122"/>
              </a:rPr>
              <a:t>博土及其同事在美国国家基金会的帮助下，开发了</a:t>
            </a:r>
            <a:r>
              <a:rPr lang="en-US" altLang="zh-CN" b="1" dirty="0">
                <a:solidFill>
                  <a:srgbClr val="0000FF"/>
                </a:solidFill>
                <a:latin typeface="华文楷体" pitchFamily="2" charset="-122"/>
                <a:ea typeface="华文楷体" pitchFamily="2" charset="-122"/>
              </a:rPr>
              <a:t>LINPACK</a:t>
            </a:r>
            <a:r>
              <a:rPr lang="zh-CN" altLang="en-US" b="1" dirty="0">
                <a:latin typeface="华文楷体" pitchFamily="2" charset="-122"/>
                <a:ea typeface="华文楷体" pitchFamily="2" charset="-122"/>
              </a:rPr>
              <a:t>和</a:t>
            </a:r>
            <a:r>
              <a:rPr lang="en-US" altLang="zh-CN" b="1" dirty="0">
                <a:solidFill>
                  <a:srgbClr val="0000FF"/>
                </a:solidFill>
                <a:latin typeface="华文楷体" pitchFamily="2" charset="-122"/>
                <a:ea typeface="华文楷体" pitchFamily="2" charset="-122"/>
              </a:rPr>
              <a:t>EISPACK</a:t>
            </a:r>
            <a:r>
              <a:rPr lang="zh-CN" altLang="en-US" b="1" dirty="0">
                <a:latin typeface="华文楷体" pitchFamily="2" charset="-122"/>
                <a:ea typeface="华文楷体" pitchFamily="2" charset="-122"/>
              </a:rPr>
              <a:t>的</a:t>
            </a:r>
            <a:r>
              <a:rPr lang="en-US" altLang="zh-CN" b="1" dirty="0">
                <a:latin typeface="华文楷体" pitchFamily="2" charset="-122"/>
                <a:ea typeface="华文楷体" pitchFamily="2" charset="-122"/>
              </a:rPr>
              <a:t>FORTRAN</a:t>
            </a:r>
            <a:r>
              <a:rPr lang="zh-CN" altLang="en-US" b="1" dirty="0">
                <a:latin typeface="华文楷体" pitchFamily="2" charset="-122"/>
                <a:ea typeface="华文楷体" pitchFamily="2" charset="-122"/>
              </a:rPr>
              <a:t>语言子程序库，</a:t>
            </a:r>
            <a:r>
              <a:rPr lang="zh-CN" altLang="en-US" b="1" dirty="0">
                <a:latin typeface="Tahoma" panose="020B0604030504040204" pitchFamily="34" charset="0"/>
                <a:ea typeface="华文楷体" pitchFamily="2" charset="-122"/>
              </a:rPr>
              <a:t>这两个程序库代表了当时矩阵运算的最高水平。</a:t>
            </a:r>
            <a:endParaRPr lang="zh-CN" altLang="en-US" b="1" dirty="0">
              <a:latin typeface="Tahoma" panose="020B0604030504040204" pitchFamily="34" charset="0"/>
              <a:ea typeface="华文楷体" pitchFamily="2" charset="-122"/>
            </a:endParaRPr>
          </a:p>
          <a:p>
            <a:pPr marL="342900" indent="-342900" algn="just" eaLnBrk="1" hangingPunct="1">
              <a:lnSpc>
                <a:spcPct val="120000"/>
              </a:lnSpc>
              <a:spcBef>
                <a:spcPct val="50000"/>
              </a:spcBef>
              <a:buFont typeface="Arial" panose="020B0604020202020204" pitchFamily="34" charset="0"/>
              <a:buChar char="•"/>
            </a:pPr>
            <a:r>
              <a:rPr lang="zh-CN" altLang="en-US" b="1" dirty="0">
                <a:latin typeface="华文楷体" pitchFamily="2" charset="-122"/>
                <a:ea typeface="华文楷体" pitchFamily="2" charset="-122"/>
              </a:rPr>
              <a:t>到了</a:t>
            </a:r>
            <a:r>
              <a:rPr lang="en-US" altLang="zh-CN" b="1" dirty="0">
                <a:solidFill>
                  <a:srgbClr val="0000FF"/>
                </a:solidFill>
                <a:latin typeface="华文楷体" pitchFamily="2" charset="-122"/>
                <a:ea typeface="华文楷体" pitchFamily="2" charset="-122"/>
              </a:rPr>
              <a:t>70</a:t>
            </a:r>
            <a:r>
              <a:rPr lang="zh-CN" altLang="en-US" b="1" dirty="0">
                <a:solidFill>
                  <a:srgbClr val="0000FF"/>
                </a:solidFill>
                <a:latin typeface="华文楷体" pitchFamily="2" charset="-122"/>
                <a:ea typeface="华文楷体" pitchFamily="2" charset="-122"/>
              </a:rPr>
              <a:t>年代后期</a:t>
            </a:r>
            <a:r>
              <a:rPr lang="zh-CN" altLang="en-US" b="1" dirty="0">
                <a:latin typeface="华文楷体" pitchFamily="2" charset="-122"/>
                <a:ea typeface="华文楷体" pitchFamily="2" charset="-122"/>
              </a:rPr>
              <a:t>，身为美国新墨西哥州大学计算机系系主任的</a:t>
            </a:r>
            <a:r>
              <a:rPr lang="en-US" altLang="zh-CN" b="1" dirty="0">
                <a:latin typeface="华文楷体" pitchFamily="2" charset="-122"/>
                <a:ea typeface="华文楷体" pitchFamily="2" charset="-122"/>
              </a:rPr>
              <a:t>CIeve Moler</a:t>
            </a:r>
            <a:r>
              <a:rPr lang="zh-CN" altLang="en-US" b="1" dirty="0">
                <a:latin typeface="华文楷体" pitchFamily="2" charset="-122"/>
                <a:ea typeface="华文楷体" pitchFamily="2" charset="-122"/>
              </a:rPr>
              <a:t>，在给学生上线性代数课时，为了让学生能使用这两个子程序库，同时又不用在编程上花费过多的时间，开始着手用</a:t>
            </a:r>
            <a:r>
              <a:rPr lang="en-US" altLang="zh-CN" b="1" dirty="0">
                <a:latin typeface="华文楷体" pitchFamily="2" charset="-122"/>
                <a:ea typeface="华文楷体" pitchFamily="2" charset="-122"/>
              </a:rPr>
              <a:t>FORTRAN</a:t>
            </a:r>
            <a:r>
              <a:rPr lang="zh-CN" altLang="en-US" b="1" dirty="0">
                <a:latin typeface="华文楷体" pitchFamily="2" charset="-122"/>
                <a:ea typeface="华文楷体" pitchFamily="2" charset="-122"/>
              </a:rPr>
              <a:t>语言为学生编写使用</a:t>
            </a:r>
            <a:r>
              <a:rPr lang="en-US" altLang="zh-CN" b="1" dirty="0">
                <a:latin typeface="华文楷体" pitchFamily="2" charset="-122"/>
                <a:ea typeface="华文楷体" pitchFamily="2" charset="-122"/>
              </a:rPr>
              <a:t>LINPACK</a:t>
            </a:r>
            <a:r>
              <a:rPr lang="zh-CN" altLang="en-US" b="1" dirty="0">
                <a:latin typeface="华文楷体" pitchFamily="2" charset="-122"/>
                <a:ea typeface="华文楷体" pitchFamily="2" charset="-122"/>
              </a:rPr>
              <a:t>和</a:t>
            </a:r>
            <a:r>
              <a:rPr lang="en-US" altLang="zh-CN" b="1" dirty="0">
                <a:latin typeface="华文楷体" pitchFamily="2" charset="-122"/>
                <a:ea typeface="华文楷体" pitchFamily="2" charset="-122"/>
              </a:rPr>
              <a:t>EISPACK</a:t>
            </a:r>
            <a:r>
              <a:rPr lang="zh-CN" altLang="en-US" b="1" dirty="0">
                <a:latin typeface="华文楷体" pitchFamily="2" charset="-122"/>
                <a:ea typeface="华文楷体" pitchFamily="2" charset="-122"/>
              </a:rPr>
              <a:t>的接口程序，他将这个程序取名为</a:t>
            </a: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a:t>
            </a:r>
            <a:r>
              <a:rPr lang="zh-CN" altLang="en-US" b="1" dirty="0">
                <a:solidFill>
                  <a:srgbClr val="000099"/>
                </a:solidFill>
                <a:latin typeface="华文楷体" pitchFamily="2" charset="-122"/>
                <a:ea typeface="华文楷体" pitchFamily="2" charset="-122"/>
              </a:rPr>
              <a:t>其名称是由</a:t>
            </a:r>
            <a:r>
              <a:rPr lang="en-US" altLang="zh-CN" b="1" dirty="0">
                <a:solidFill>
                  <a:srgbClr val="000099"/>
                </a:solidFill>
                <a:latin typeface="华文楷体" pitchFamily="2" charset="-122"/>
                <a:ea typeface="华文楷体" pitchFamily="2" charset="-122"/>
              </a:rPr>
              <a:t>MATrix</a:t>
            </a:r>
            <a:r>
              <a:rPr lang="zh-CN" altLang="en-US" b="1" dirty="0">
                <a:solidFill>
                  <a:srgbClr val="000099"/>
                </a:solidFill>
                <a:latin typeface="华文楷体" pitchFamily="2" charset="-122"/>
                <a:ea typeface="华文楷体" pitchFamily="2" charset="-122"/>
              </a:rPr>
              <a:t>和 </a:t>
            </a:r>
            <a:r>
              <a:rPr lang="en-US" altLang="zh-CN" b="1" dirty="0">
                <a:solidFill>
                  <a:srgbClr val="000099"/>
                </a:solidFill>
                <a:latin typeface="华文楷体" pitchFamily="2" charset="-122"/>
                <a:ea typeface="华文楷体" pitchFamily="2" charset="-122"/>
              </a:rPr>
              <a:t>LABoratory</a:t>
            </a:r>
            <a:r>
              <a:rPr lang="zh-CN" altLang="en-US" b="1" dirty="0">
                <a:solidFill>
                  <a:srgbClr val="000099"/>
                </a:solidFill>
                <a:latin typeface="华文楷体" pitchFamily="2" charset="-122"/>
                <a:ea typeface="华文楷体" pitchFamily="2" charset="-122"/>
              </a:rPr>
              <a:t>（矩阵实验室）两个单词的前三个字母所合成</a:t>
            </a:r>
            <a:r>
              <a:rPr lang="zh-CN" altLang="en-US" b="1" dirty="0">
                <a:latin typeface="华文楷体" pitchFamily="2" charset="-122"/>
                <a:ea typeface="华文楷体" pitchFamily="2" charset="-122"/>
              </a:rPr>
              <a:t>。</a:t>
            </a:r>
            <a:endParaRPr lang="zh-CN" altLang="en-US" b="1" dirty="0">
              <a:latin typeface="华文楷体" pitchFamily="2" charset="-122"/>
              <a:ea typeface="华文楷体" pitchFamily="2" charset="-122"/>
            </a:endParaRPr>
          </a:p>
          <a:p>
            <a:pPr marL="342900" indent="-342900" algn="just" eaLnBrk="1" hangingPunct="1">
              <a:lnSpc>
                <a:spcPct val="120000"/>
              </a:lnSpc>
              <a:spcBef>
                <a:spcPct val="50000"/>
              </a:spcBef>
              <a:buFont typeface="Arial" panose="020B0604020202020204" pitchFamily="34" charset="0"/>
              <a:buChar char="•"/>
            </a:pPr>
            <a:r>
              <a:rPr lang="zh-CN" altLang="en-US" b="1" dirty="0">
                <a:latin typeface="华文楷体" pitchFamily="2" charset="-122"/>
                <a:ea typeface="华文楷体" pitchFamily="2" charset="-122"/>
              </a:rPr>
              <a:t>在</a:t>
            </a:r>
            <a:r>
              <a:rPr lang="en-US" altLang="zh-CN" b="1" dirty="0">
                <a:solidFill>
                  <a:srgbClr val="0000FF"/>
                </a:solidFill>
                <a:latin typeface="华文楷体" pitchFamily="2" charset="-122"/>
                <a:ea typeface="华文楷体" pitchFamily="2" charset="-122"/>
              </a:rPr>
              <a:t>1978</a:t>
            </a:r>
            <a:r>
              <a:rPr lang="zh-CN" altLang="en-US" b="1" dirty="0">
                <a:solidFill>
                  <a:srgbClr val="0000FF"/>
                </a:solidFill>
                <a:latin typeface="华文楷体" pitchFamily="2" charset="-122"/>
                <a:ea typeface="华文楷体" pitchFamily="2" charset="-122"/>
              </a:rPr>
              <a:t>年</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Malab</a:t>
            </a:r>
            <a:r>
              <a:rPr lang="zh-CN" altLang="en-US" b="1" dirty="0">
                <a:latin typeface="华文楷体" pitchFamily="2" charset="-122"/>
                <a:ea typeface="华文楷体" pitchFamily="2" charset="-122"/>
              </a:rPr>
              <a:t>就面世了。这个程序获得了很大的成功，受到了学生的广泛欢迎。在以后的几年里，</a:t>
            </a:r>
            <a:r>
              <a:rPr lang="en-US" altLang="zh-CN" b="1" dirty="0">
                <a:latin typeface="华文楷体" pitchFamily="2" charset="-122"/>
                <a:ea typeface="华文楷体" pitchFamily="2" charset="-122"/>
              </a:rPr>
              <a:t>Matlab</a:t>
            </a:r>
            <a:r>
              <a:rPr lang="zh-CN" altLang="en-US" b="1" dirty="0">
                <a:latin typeface="华文楷体" pitchFamily="2" charset="-122"/>
                <a:ea typeface="华文楷体" pitchFamily="2" charset="-122"/>
              </a:rPr>
              <a:t>在多所大学里作为教学辅助软件使用，并作为面向大众的免费软件广为流传。</a:t>
            </a:r>
            <a:endParaRPr lang="zh-CN" altLang="en-US" b="1" dirty="0">
              <a:latin typeface="华文楷体" pitchFamily="2" charset="-122"/>
              <a:ea typeface="华文楷体" pitchFamily="2" charset="-122"/>
            </a:endParaRPr>
          </a:p>
          <a:p>
            <a:pPr marL="342900" indent="-342900" eaLnBrk="1" hangingPunct="1">
              <a:lnSpc>
                <a:spcPct val="120000"/>
              </a:lnSpc>
              <a:spcBef>
                <a:spcPct val="50000"/>
              </a:spcBef>
              <a:buFont typeface="Arial" panose="020B0604020202020204" pitchFamily="34" charset="0"/>
              <a:buChar char="•"/>
            </a:pPr>
            <a:endParaRPr lang="en-US" altLang="zh-CN" b="1" dirty="0">
              <a:latin typeface="华文楷体" pitchFamily="2" charset="-122"/>
              <a:ea typeface="华文楷体" pitchFamily="2" charset="-122"/>
            </a:endParaRPr>
          </a:p>
        </p:txBody>
      </p:sp>
      <p:pic>
        <p:nvPicPr>
          <p:cNvPr id="12294" name="Picture 6"/>
          <p:cNvPicPr>
            <a:picLocks noChangeAspect="1"/>
          </p:cNvPicPr>
          <p:nvPr/>
        </p:nvPicPr>
        <p:blipFill>
          <a:blip r:embed="rId1"/>
          <a:stretch>
            <a:fillRect/>
          </a:stretch>
        </p:blipFill>
        <p:spPr>
          <a:xfrm>
            <a:off x="7235825" y="1484313"/>
            <a:ext cx="1462088" cy="1905000"/>
          </a:xfrm>
          <a:prstGeom prst="rect">
            <a:avLst/>
          </a:prstGeom>
          <a:noFill/>
          <a:ln w="9525">
            <a:noFill/>
          </a:ln>
        </p:spPr>
      </p:pic>
      <p:sp>
        <p:nvSpPr>
          <p:cNvPr id="12295" name="Rectangle 7"/>
          <p:cNvSpPr/>
          <p:nvPr/>
        </p:nvSpPr>
        <p:spPr>
          <a:xfrm>
            <a:off x="7235825" y="3500438"/>
            <a:ext cx="1439863" cy="366712"/>
          </a:xfrm>
          <a:prstGeom prst="rect">
            <a:avLst/>
          </a:prstGeom>
          <a:noFill/>
          <a:ln w="9525">
            <a:noFill/>
          </a:ln>
        </p:spPr>
        <p:txBody>
          <a:bodyPr>
            <a:spAutoFit/>
          </a:bodyPr>
          <a:p>
            <a:pPr marL="342900" indent="-342900" eaLnBrk="1" hangingPunct="1"/>
            <a:r>
              <a:rPr lang="en-US" altLang="zh-CN" b="1" dirty="0">
                <a:solidFill>
                  <a:srgbClr val="0000FF"/>
                </a:solidFill>
                <a:latin typeface="Times New Roman" panose="02020603050405020304" pitchFamily="18" charset="0"/>
              </a:rPr>
              <a:t>Cleve Moler</a:t>
            </a:r>
            <a:endParaRPr lang="en-US" altLang="zh-CN"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293">
                                            <p:txEl>
                                              <p:charRg st="0" end="92"/>
                                            </p:txEl>
                                          </p:spTgt>
                                        </p:tgtEl>
                                        <p:attrNameLst>
                                          <p:attrName>style.visibility</p:attrName>
                                        </p:attrNameLst>
                                      </p:cBhvr>
                                      <p:to>
                                        <p:strVal val="visible"/>
                                      </p:to>
                                    </p:set>
                                    <p:animEffect transition="in" filter="wipe(up)">
                                      <p:cBhvr>
                                        <p:cTn id="7" dur="1000"/>
                                        <p:tgtEl>
                                          <p:spTgt spid="12293">
                                            <p:txEl>
                                              <p:charRg st="0" end="9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293">
                                            <p:txEl>
                                              <p:charRg st="92" end="280"/>
                                            </p:txEl>
                                          </p:spTgt>
                                        </p:tgtEl>
                                        <p:attrNameLst>
                                          <p:attrName>style.visibility</p:attrName>
                                        </p:attrNameLst>
                                      </p:cBhvr>
                                      <p:to>
                                        <p:strVal val="visible"/>
                                      </p:to>
                                    </p:set>
                                    <p:animEffect transition="in" filter="wipe(up)">
                                      <p:cBhvr>
                                        <p:cTn id="12" dur="500"/>
                                        <p:tgtEl>
                                          <p:spTgt spid="12293">
                                            <p:txEl>
                                              <p:charRg st="92" end="28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293">
                                            <p:txEl>
                                              <p:charRg st="280" end="370"/>
                                            </p:txEl>
                                          </p:spTgt>
                                        </p:tgtEl>
                                        <p:attrNameLst>
                                          <p:attrName>style.visibility</p:attrName>
                                        </p:attrNameLst>
                                      </p:cBhvr>
                                      <p:to>
                                        <p:strVal val="visible"/>
                                      </p:to>
                                    </p:set>
                                    <p:animEffect transition="in" filter="wipe(up)">
                                      <p:cBhvr>
                                        <p:cTn id="17" dur="1000"/>
                                        <p:tgtEl>
                                          <p:spTgt spid="12293">
                                            <p:txEl>
                                              <p:charRg st="280" end="37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2294"/>
                                        </p:tgtEl>
                                        <p:attrNameLst>
                                          <p:attrName>style.visibility</p:attrName>
                                        </p:attrNameLst>
                                      </p:cBhvr>
                                      <p:to>
                                        <p:strVal val="visible"/>
                                      </p:to>
                                    </p:set>
                                    <p:animEffect transition="in" filter="checkerboard(across)">
                                      <p:cBhvr>
                                        <p:cTn id="22" dur="500"/>
                                        <p:tgtEl>
                                          <p:spTgt spid="122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295"/>
                                        </p:tgtEl>
                                        <p:attrNameLst>
                                          <p:attrName>style.visibility</p:attrName>
                                        </p:attrNameLst>
                                      </p:cBhvr>
                                      <p:to>
                                        <p:strVal val="visible"/>
                                      </p:to>
                                    </p:set>
                                    <p:animEffect transition="in" filter="wipe(up)">
                                      <p:cBhvr>
                                        <p:cTn id="27"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95235" name="页脚占位符 2"/>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90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94212" name="Rectangle 2"/>
          <p:cNvSpPr>
            <a:spLocks noChangeArrowheads="1"/>
          </p:cNvSpPr>
          <p:nvPr/>
        </p:nvSpPr>
        <p:spPr bwMode="auto">
          <a:xfrm>
            <a:off x="1150938" y="260350"/>
            <a:ext cx="7793038" cy="647700"/>
          </a:xfrm>
          <a:prstGeom prst="rect">
            <a:avLst/>
          </a:prstGeom>
          <a:noFill/>
          <a:ln>
            <a:noFill/>
          </a:ln>
          <a:effectLst/>
        </p:spPr>
        <p:txBody>
          <a:bodyPr anchor="b"/>
          <a:lstStyle>
            <a:lvl1pPr marL="685800" indent="-685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4.6.3</a:t>
            </a:r>
            <a:r>
              <a:rPr kumimoji="0" lang="zh-CN"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 逻辑运算</a:t>
            </a:r>
            <a:endParaRPr kumimoji="0" lang="zh-CN" altLang="en-US"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endParaRPr>
          </a:p>
        </p:txBody>
      </p:sp>
      <p:sp>
        <p:nvSpPr>
          <p:cNvPr id="95237" name="Text Box 3"/>
          <p:cNvSpPr txBox="1"/>
          <p:nvPr/>
        </p:nvSpPr>
        <p:spPr>
          <a:xfrm>
            <a:off x="1079500" y="1160463"/>
            <a:ext cx="7380288" cy="519112"/>
          </a:xfrm>
          <a:prstGeom prst="rect">
            <a:avLst/>
          </a:prstGeom>
          <a:noFill/>
          <a:ln w="9525">
            <a:noFill/>
          </a:ln>
        </p:spPr>
        <p:txBody>
          <a:bodyPr>
            <a:spAutoFit/>
          </a:bodyPr>
          <a:p>
            <a:pPr algn="just" eaLnBrk="1" hangingPunct="1">
              <a:spcBef>
                <a:spcPct val="50000"/>
              </a:spcBef>
            </a:pPr>
            <a:r>
              <a:rPr lang="en-US" altLang="zh-CN" sz="2800" dirty="0">
                <a:latin typeface="Tahoma" panose="020B0604030504040204" pitchFamily="34" charset="0"/>
              </a:rPr>
              <a:t>  </a:t>
            </a:r>
            <a:r>
              <a:rPr lang="en-US" altLang="zh-CN" sz="2600" b="1" dirty="0">
                <a:latin typeface="Times New Roman" panose="02020603050405020304" pitchFamily="18" charset="0"/>
                <a:ea typeface="华文楷体" pitchFamily="2" charset="-122"/>
                <a:sym typeface="Arial" panose="020B0604020202020204" pitchFamily="34" charset="0"/>
              </a:rPr>
              <a:t>Matlab</a:t>
            </a:r>
            <a:r>
              <a:rPr lang="zh-CN" altLang="en-US" sz="2600" b="1" dirty="0">
                <a:latin typeface="Times New Roman" panose="02020603050405020304" pitchFamily="18" charset="0"/>
                <a:ea typeface="华文楷体" pitchFamily="2" charset="-122"/>
                <a:sym typeface="Arial" panose="020B0604020202020204" pitchFamily="34" charset="0"/>
              </a:rPr>
              <a:t>提供了</a:t>
            </a:r>
            <a:r>
              <a:rPr lang="en-US" altLang="zh-CN" sz="2600" b="1" dirty="0">
                <a:latin typeface="Times New Roman" panose="02020603050405020304" pitchFamily="18" charset="0"/>
                <a:ea typeface="华文楷体" pitchFamily="2" charset="-122"/>
                <a:sym typeface="Arial" panose="020B0604020202020204" pitchFamily="34" charset="0"/>
              </a:rPr>
              <a:t>3</a:t>
            </a:r>
            <a:r>
              <a:rPr lang="zh-CN" altLang="en-US" sz="2600" b="1" dirty="0">
                <a:latin typeface="Times New Roman" panose="02020603050405020304" pitchFamily="18" charset="0"/>
                <a:ea typeface="华文楷体" pitchFamily="2" charset="-122"/>
                <a:sym typeface="Arial" panose="020B0604020202020204" pitchFamily="34" charset="0"/>
              </a:rPr>
              <a:t>种逻辑运算符：</a:t>
            </a:r>
            <a:endParaRPr lang="zh-CN" altLang="en-US" sz="2600" b="1" dirty="0">
              <a:latin typeface="Times New Roman" panose="02020603050405020304" pitchFamily="18" charset="0"/>
              <a:ea typeface="华文楷体" pitchFamily="2" charset="-122"/>
              <a:sym typeface="Arial" panose="020B0604020202020204" pitchFamily="34" charset="0"/>
            </a:endParaRPr>
          </a:p>
        </p:txBody>
      </p:sp>
      <p:sp>
        <p:nvSpPr>
          <p:cNvPr id="95238" name="Text Box 4"/>
          <p:cNvSpPr txBox="1"/>
          <p:nvPr/>
        </p:nvSpPr>
        <p:spPr>
          <a:xfrm>
            <a:off x="1295400" y="1700213"/>
            <a:ext cx="7021513" cy="487362"/>
          </a:xfrm>
          <a:prstGeom prst="rect">
            <a:avLst/>
          </a:prstGeom>
          <a:noFill/>
          <a:ln w="9525">
            <a:noFill/>
          </a:ln>
        </p:spPr>
        <p:txBody>
          <a:bodyPr>
            <a:spAutoFit/>
          </a:bodyPr>
          <a:p>
            <a:pPr algn="just" eaLnBrk="1" hangingPunct="1">
              <a:spcBef>
                <a:spcPct val="50000"/>
              </a:spcBef>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&amp;</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（与）、</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（或）、</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（非）</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
        <p:nvSpPr>
          <p:cNvPr id="95239" name="Text Box 5"/>
          <p:cNvSpPr txBox="1"/>
          <p:nvPr/>
        </p:nvSpPr>
        <p:spPr>
          <a:xfrm>
            <a:off x="647700" y="2349500"/>
            <a:ext cx="8208963" cy="3536950"/>
          </a:xfrm>
          <a:prstGeom prst="rect">
            <a:avLst/>
          </a:prstGeom>
          <a:noFill/>
          <a:ln w="9525">
            <a:noFill/>
          </a:ln>
        </p:spPr>
        <p:txBody>
          <a:bodyPr>
            <a:spAutoFit/>
          </a:bodyPr>
          <a:p>
            <a:pPr algn="just" eaLnBrk="1" hangingPunct="1">
              <a:spcBef>
                <a:spcPct val="50000"/>
              </a:spcBef>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逻辑运算符的运算法则：</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lnSpc>
                <a:spcPct val="80000"/>
              </a:lnSpc>
              <a:spcBef>
                <a:spcPct val="50000"/>
              </a:spcBef>
            </a:pPr>
            <a:r>
              <a:rPr lang="en-US" altLang="zh-CN" sz="2200" b="1" dirty="0">
                <a:latin typeface="Times New Roman" panose="02020603050405020304" pitchFamily="18" charset="0"/>
                <a:ea typeface="华文楷体" pitchFamily="2" charset="-122"/>
              </a:rPr>
              <a:t>1</a:t>
            </a:r>
            <a:r>
              <a:rPr lang="zh-CN" altLang="en-US" sz="2200" b="1" dirty="0">
                <a:latin typeface="Times New Roman" panose="02020603050405020304" pitchFamily="18" charset="0"/>
                <a:ea typeface="华文楷体" pitchFamily="2" charset="-122"/>
              </a:rPr>
              <a:t>、在逻辑运算中，确认非零元素为真（</a:t>
            </a:r>
            <a:r>
              <a:rPr lang="en-US" altLang="zh-CN" sz="2200" b="1" dirty="0">
                <a:latin typeface="Times New Roman" panose="02020603050405020304" pitchFamily="18" charset="0"/>
                <a:ea typeface="华文楷体" pitchFamily="2" charset="-122"/>
              </a:rPr>
              <a:t>1</a:t>
            </a:r>
            <a:r>
              <a:rPr lang="zh-CN" altLang="en-US" sz="2200" b="1" dirty="0">
                <a:latin typeface="Times New Roman" panose="02020603050405020304" pitchFamily="18" charset="0"/>
                <a:ea typeface="华文楷体" pitchFamily="2" charset="-122"/>
              </a:rPr>
              <a:t>），零元素为假（</a:t>
            </a:r>
            <a:r>
              <a:rPr lang="en-US" altLang="zh-CN" sz="2200" b="1" dirty="0">
                <a:latin typeface="Times New Roman" panose="02020603050405020304" pitchFamily="18" charset="0"/>
                <a:ea typeface="华文楷体" pitchFamily="2" charset="-122"/>
              </a:rPr>
              <a:t>0</a:t>
            </a:r>
            <a:r>
              <a:rPr lang="zh-CN" altLang="en-US" sz="2200" b="1" dirty="0">
                <a:latin typeface="Times New Roman" panose="02020603050405020304" pitchFamily="18" charset="0"/>
                <a:ea typeface="华文楷体" pitchFamily="2" charset="-122"/>
              </a:rPr>
              <a:t>）。  </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en-US" altLang="zh-CN" sz="2200" b="1" dirty="0">
                <a:latin typeface="Times New Roman" panose="02020603050405020304" pitchFamily="18" charset="0"/>
                <a:ea typeface="华文楷体" pitchFamily="2" charset="-122"/>
              </a:rPr>
              <a:t>2</a:t>
            </a:r>
            <a:r>
              <a:rPr lang="zh-CN" altLang="en-US" sz="2200" b="1" dirty="0">
                <a:latin typeface="Times New Roman" panose="02020603050405020304" pitchFamily="18" charset="0"/>
                <a:ea typeface="华文楷体" pitchFamily="2" charset="-122"/>
              </a:rPr>
              <a:t>、当两个维数相等的矩阵进行比较时，其相应位置的元素按</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zh-CN" altLang="en-US" sz="2200" b="1" dirty="0">
                <a:latin typeface="Times New Roman" panose="02020603050405020304" pitchFamily="18" charset="0"/>
                <a:ea typeface="华文楷体" pitchFamily="2" charset="-122"/>
              </a:rPr>
              <a:t>      标量关系进行比较，并给出结果，形成一个维数与原来相同</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zh-CN" altLang="en-US" sz="2200" b="1" dirty="0">
                <a:latin typeface="Times New Roman" panose="02020603050405020304" pitchFamily="18" charset="0"/>
                <a:ea typeface="华文楷体" pitchFamily="2" charset="-122"/>
              </a:rPr>
              <a:t>      的</a:t>
            </a:r>
            <a:r>
              <a:rPr lang="en-US" altLang="zh-CN" sz="2200" b="1" dirty="0">
                <a:latin typeface="Times New Roman" panose="02020603050405020304" pitchFamily="18" charset="0"/>
                <a:ea typeface="华文楷体" pitchFamily="2" charset="-122"/>
              </a:rPr>
              <a:t>0</a:t>
            </a:r>
            <a:r>
              <a:rPr lang="zh-CN" altLang="en-US" sz="2200" b="1" dirty="0">
                <a:latin typeface="Times New Roman" panose="02020603050405020304" pitchFamily="18" charset="0"/>
                <a:ea typeface="华文楷体" pitchFamily="2" charset="-122"/>
              </a:rPr>
              <a:t>、</a:t>
            </a:r>
            <a:r>
              <a:rPr lang="en-US" altLang="zh-CN" sz="2200" b="1" dirty="0">
                <a:latin typeface="Times New Roman" panose="02020603050405020304" pitchFamily="18" charset="0"/>
                <a:ea typeface="华文楷体" pitchFamily="2" charset="-122"/>
              </a:rPr>
              <a:t>1</a:t>
            </a:r>
            <a:r>
              <a:rPr lang="zh-CN" altLang="en-US" sz="2200" b="1" dirty="0">
                <a:latin typeface="Times New Roman" panose="02020603050405020304" pitchFamily="18" charset="0"/>
                <a:ea typeface="华文楷体" pitchFamily="2" charset="-122"/>
              </a:rPr>
              <a:t>矩阵；</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en-US" altLang="zh-CN" sz="2200" b="1" dirty="0">
                <a:latin typeface="Times New Roman" panose="02020603050405020304" pitchFamily="18" charset="0"/>
                <a:ea typeface="华文楷体" pitchFamily="2" charset="-122"/>
              </a:rPr>
              <a:t>3</a:t>
            </a:r>
            <a:r>
              <a:rPr lang="zh-CN" altLang="en-US" sz="2200" b="1" dirty="0">
                <a:latin typeface="Times New Roman" panose="02020603050405020304" pitchFamily="18" charset="0"/>
                <a:ea typeface="华文楷体" pitchFamily="2" charset="-122"/>
              </a:rPr>
              <a:t>、当一个标量与一个矩阵比较时，该标量与矩阵的各元素进行</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zh-CN" altLang="en-US" sz="2200" b="1" dirty="0">
                <a:latin typeface="Times New Roman" panose="02020603050405020304" pitchFamily="18" charset="0"/>
                <a:ea typeface="华文楷体" pitchFamily="2" charset="-122"/>
              </a:rPr>
              <a:t>      比较，结果形成一个与矩阵维数相等的</a:t>
            </a:r>
            <a:r>
              <a:rPr lang="en-US" altLang="zh-CN" sz="2200" b="1" dirty="0">
                <a:latin typeface="Times New Roman" panose="02020603050405020304" pitchFamily="18" charset="0"/>
                <a:ea typeface="华文楷体" pitchFamily="2" charset="-122"/>
              </a:rPr>
              <a:t>0</a:t>
            </a:r>
            <a:r>
              <a:rPr lang="zh-CN" altLang="en-US" sz="2200" b="1" dirty="0">
                <a:latin typeface="Times New Roman" panose="02020603050405020304" pitchFamily="18" charset="0"/>
                <a:ea typeface="华文楷体" pitchFamily="2" charset="-122"/>
              </a:rPr>
              <a:t>、</a:t>
            </a:r>
            <a:r>
              <a:rPr lang="en-US" altLang="zh-CN" sz="2200" b="1" dirty="0">
                <a:latin typeface="Times New Roman" panose="02020603050405020304" pitchFamily="18" charset="0"/>
                <a:ea typeface="华文楷体" pitchFamily="2" charset="-122"/>
              </a:rPr>
              <a:t>1</a:t>
            </a:r>
            <a:r>
              <a:rPr lang="zh-CN" altLang="en-US" sz="2200" b="1" dirty="0">
                <a:latin typeface="Times New Roman" panose="02020603050405020304" pitchFamily="18" charset="0"/>
                <a:ea typeface="华文楷体" pitchFamily="2" charset="-122"/>
              </a:rPr>
              <a:t>矩阵；</a:t>
            </a:r>
            <a:endParaRPr lang="zh-CN" altLang="en-US" sz="2200" b="1" dirty="0">
              <a:latin typeface="Times New Roman" panose="02020603050405020304" pitchFamily="18" charset="0"/>
              <a:ea typeface="华文楷体" pitchFamily="2" charset="-122"/>
            </a:endParaRPr>
          </a:p>
          <a:p>
            <a:pPr algn="just" eaLnBrk="1" hangingPunct="1">
              <a:lnSpc>
                <a:spcPct val="80000"/>
              </a:lnSpc>
              <a:spcBef>
                <a:spcPct val="50000"/>
              </a:spcBef>
            </a:pPr>
            <a:r>
              <a:rPr lang="en-US" altLang="zh-CN" sz="2200" b="1" dirty="0">
                <a:latin typeface="Times New Roman" panose="02020603050405020304" pitchFamily="18" charset="0"/>
                <a:ea typeface="华文楷体" pitchFamily="2" charset="-122"/>
              </a:rPr>
              <a:t>4</a:t>
            </a:r>
            <a:r>
              <a:rPr lang="zh-CN" altLang="en-US" sz="2200" b="1" dirty="0">
                <a:latin typeface="Times New Roman" panose="02020603050405020304" pitchFamily="18" charset="0"/>
                <a:ea typeface="华文楷体" pitchFamily="2" charset="-122"/>
              </a:rPr>
              <a:t>、算术运算优先级最高，逻辑运算优先级最低。</a:t>
            </a:r>
            <a:endParaRPr lang="zh-CN" altLang="en-US" sz="22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37"/>
                                        </p:tgtEl>
                                        <p:attrNameLst>
                                          <p:attrName>style.visibility</p:attrName>
                                        </p:attrNameLst>
                                      </p:cBhvr>
                                      <p:to>
                                        <p:strVal val="visible"/>
                                      </p:to>
                                    </p:set>
                                    <p:animEffect transition="in" filter="blinds(horizontal)">
                                      <p:cBhvr>
                                        <p:cTn id="7" dur="500"/>
                                        <p:tgtEl>
                                          <p:spTgt spid="952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5238"/>
                                        </p:tgtEl>
                                        <p:attrNameLst>
                                          <p:attrName>style.visibility</p:attrName>
                                        </p:attrNameLst>
                                      </p:cBhvr>
                                      <p:to>
                                        <p:strVal val="visible"/>
                                      </p:to>
                                    </p:set>
                                    <p:animEffect transition="in" filter="blinds(horizontal)">
                                      <p:cBhvr>
                                        <p:cTn id="12" dur="500"/>
                                        <p:tgtEl>
                                          <p:spTgt spid="952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5239"/>
                                        </p:tgtEl>
                                        <p:attrNameLst>
                                          <p:attrName>style.visibility</p:attrName>
                                        </p:attrNameLst>
                                      </p:cBhvr>
                                      <p:to>
                                        <p:strVal val="visible"/>
                                      </p:to>
                                    </p:set>
                                    <p:animEffect transition="in" filter="blinds(horizontal)">
                                      <p:cBhvr>
                                        <p:cTn id="17" dur="500"/>
                                        <p:tgtEl>
                                          <p:spTgt spid="95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p:bldP spid="95238" grpId="0"/>
      <p:bldP spid="9523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96259" name="页脚占位符 2"/>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91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96260" name="Text Box 5"/>
          <p:cNvSpPr txBox="1"/>
          <p:nvPr/>
        </p:nvSpPr>
        <p:spPr>
          <a:xfrm>
            <a:off x="755650" y="3070225"/>
            <a:ext cx="6084888" cy="1700213"/>
          </a:xfrm>
          <a:prstGeom prst="rect">
            <a:avLst/>
          </a:prstGeom>
          <a:noFill/>
          <a:ln w="9525">
            <a:noFill/>
          </a:ln>
        </p:spPr>
        <p:txBody>
          <a:bodyPr>
            <a:spAutoFit/>
          </a:bodyPr>
          <a:p>
            <a:pPr marL="342900" indent="-342900" algn="just" eaLnBrk="1" hangingPunct="1">
              <a:spcBef>
                <a:spcPct val="20000"/>
              </a:spcBef>
            </a:pPr>
            <a:r>
              <a:rPr lang="en-US" altLang="zh-CN" sz="2400" b="1" dirty="0">
                <a:latin typeface="Times New Roman" panose="02020603050405020304" pitchFamily="18" charset="0"/>
                <a:sym typeface="Arial" panose="020B0604020202020204" pitchFamily="34" charset="0"/>
              </a:rPr>
              <a:t>x = 0:pi/100:3*pi;</a:t>
            </a:r>
            <a:endParaRPr lang="en-US" altLang="zh-CN" sz="2400" b="1" dirty="0">
              <a:latin typeface="Times New Roman" panose="02020603050405020304" pitchFamily="18" charset="0"/>
              <a:sym typeface="Arial" panose="020B0604020202020204" pitchFamily="34" charset="0"/>
            </a:endParaRPr>
          </a:p>
          <a:p>
            <a:pPr marL="342900" indent="-342900" algn="just" eaLnBrk="1" hangingPunct="1">
              <a:spcBef>
                <a:spcPct val="20000"/>
              </a:spcBef>
            </a:pPr>
            <a:r>
              <a:rPr lang="en-US" altLang="zh-CN" sz="2400" b="1" dirty="0">
                <a:latin typeface="Times New Roman" panose="02020603050405020304" pitchFamily="18" charset="0"/>
                <a:sym typeface="Arial" panose="020B0604020202020204" pitchFamily="34" charset="0"/>
              </a:rPr>
              <a:t>y = sin(x);</a:t>
            </a:r>
            <a:endParaRPr lang="en-US" altLang="zh-CN" sz="2400" b="1" dirty="0">
              <a:latin typeface="Times New Roman" panose="02020603050405020304" pitchFamily="18" charset="0"/>
              <a:sym typeface="Arial" panose="020B0604020202020204" pitchFamily="34" charset="0"/>
            </a:endParaRPr>
          </a:p>
          <a:p>
            <a:pPr marL="342900" indent="-342900" algn="just" eaLnBrk="1" hangingPunct="1">
              <a:spcBef>
                <a:spcPct val="20000"/>
              </a:spcBef>
            </a:pPr>
            <a:r>
              <a:rPr lang="en-US" altLang="zh-CN" sz="2400" b="1" dirty="0">
                <a:latin typeface="Times New Roman" panose="02020603050405020304" pitchFamily="18" charset="0"/>
                <a:sym typeface="Arial" panose="020B0604020202020204" pitchFamily="34" charset="0"/>
              </a:rPr>
              <a:t>y1 = (y&gt;=0).*y;   </a:t>
            </a:r>
            <a:r>
              <a:rPr lang="en-US" altLang="zh-CN" sz="2200" b="1" dirty="0">
                <a:solidFill>
                  <a:srgbClr val="008000"/>
                </a:solidFill>
                <a:latin typeface="Times New Roman" panose="02020603050405020304" pitchFamily="18" charset="0"/>
                <a:ea typeface="华文楷体" pitchFamily="2" charset="-122"/>
              </a:rPr>
              <a:t>%</a:t>
            </a:r>
            <a:r>
              <a:rPr lang="zh-CN" altLang="en-US" sz="2200" b="1" dirty="0">
                <a:solidFill>
                  <a:srgbClr val="008000"/>
                </a:solidFill>
                <a:latin typeface="Times New Roman" panose="02020603050405020304" pitchFamily="18" charset="0"/>
                <a:ea typeface="华文楷体" pitchFamily="2" charset="-122"/>
              </a:rPr>
              <a:t>消去负半波</a:t>
            </a:r>
            <a:endParaRPr lang="zh-CN" altLang="en-US" sz="2200" b="1" dirty="0">
              <a:solidFill>
                <a:srgbClr val="008000"/>
              </a:solidFill>
              <a:latin typeface="Times New Roman" panose="02020603050405020304" pitchFamily="18" charset="0"/>
              <a:ea typeface="华文楷体" pitchFamily="2" charset="-122"/>
            </a:endParaRPr>
          </a:p>
          <a:p>
            <a:pPr marL="342900" indent="-342900" eaLnBrk="1" hangingPunct="1">
              <a:spcBef>
                <a:spcPct val="20000"/>
              </a:spcBef>
            </a:pPr>
            <a:endParaRPr lang="en-US" altLang="zh-CN" sz="2000" b="1" dirty="0">
              <a:solidFill>
                <a:schemeClr val="hlink"/>
              </a:solidFill>
              <a:latin typeface="Times New Roman" panose="02020603050405020304" pitchFamily="18" charset="0"/>
            </a:endParaRPr>
          </a:p>
        </p:txBody>
      </p:sp>
      <p:pic>
        <p:nvPicPr>
          <p:cNvPr id="96261" name="Picture 6"/>
          <p:cNvPicPr>
            <a:picLocks noChangeAspect="1"/>
          </p:cNvPicPr>
          <p:nvPr/>
        </p:nvPicPr>
        <p:blipFill>
          <a:blip r:embed="rId1"/>
          <a:stretch>
            <a:fillRect/>
          </a:stretch>
        </p:blipFill>
        <p:spPr>
          <a:xfrm>
            <a:off x="5148263" y="3105150"/>
            <a:ext cx="3455987" cy="2801938"/>
          </a:xfrm>
          <a:prstGeom prst="rect">
            <a:avLst/>
          </a:prstGeom>
          <a:noFill/>
          <a:ln w="9525">
            <a:noFill/>
          </a:ln>
        </p:spPr>
      </p:pic>
      <p:sp>
        <p:nvSpPr>
          <p:cNvPr id="96262" name="Text Box 7"/>
          <p:cNvSpPr txBox="1"/>
          <p:nvPr/>
        </p:nvSpPr>
        <p:spPr>
          <a:xfrm>
            <a:off x="612775" y="1341438"/>
            <a:ext cx="7920038" cy="1516062"/>
          </a:xfrm>
          <a:prstGeom prst="rect">
            <a:avLst/>
          </a:prstGeom>
          <a:noFill/>
          <a:ln w="9525">
            <a:noFill/>
          </a:ln>
        </p:spPr>
        <p:txBody>
          <a:bodyPr>
            <a:spAutoFit/>
          </a:bodyPr>
          <a:p>
            <a:pPr marL="609600" indent="-609600" algn="just">
              <a:lnSpc>
                <a:spcPct val="120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4.6-6】</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在</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[0</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3 </a:t>
            </a:r>
            <a:r>
              <a:rPr lang="el-GR" altLang="en-US" sz="2600" b="1" dirty="0">
                <a:solidFill>
                  <a:srgbClr val="0000FF"/>
                </a:solidFill>
                <a:latin typeface="Times New Roman" panose="02020603050405020304" pitchFamily="18" charset="0"/>
                <a:ea typeface="华文楷体" pitchFamily="2" charset="-122"/>
                <a:sym typeface="Arial" panose="020B0604020202020204" pitchFamily="34" charset="0"/>
              </a:rPr>
              <a:t>π</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区 间，求y=sinx的值。要求</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indent="-609600" algn="just">
              <a:lnSpc>
                <a:spcPct val="120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     消去负半波，即</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el-GR" altLang="en-US" sz="2600" b="1" dirty="0">
                <a:solidFill>
                  <a:srgbClr val="0000FF"/>
                </a:solidFill>
                <a:latin typeface="Times New Roman" panose="02020603050405020304" pitchFamily="18" charset="0"/>
                <a:ea typeface="华文楷体" pitchFamily="2" charset="-122"/>
                <a:sym typeface="Arial" panose="020B0604020202020204" pitchFamily="34" charset="0"/>
              </a:rPr>
              <a:t>π</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,2</a:t>
            </a:r>
            <a:r>
              <a:rPr lang="el-GR" altLang="en-US" sz="2600" b="1" dirty="0">
                <a:solidFill>
                  <a:srgbClr val="0000FF"/>
                </a:solidFill>
                <a:latin typeface="Times New Roman" panose="02020603050405020304" pitchFamily="18" charset="0"/>
                <a:ea typeface="华文楷体" pitchFamily="2" charset="-122"/>
                <a:sym typeface="Arial" panose="020B0604020202020204" pitchFamily="34" charset="0"/>
              </a:rPr>
              <a:t>π</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区间内的函数值置零。</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indent="-609600" algn="just">
              <a:lnSpc>
                <a:spcPct val="120000"/>
              </a:lnSpc>
            </a:pP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blinds(horizontal)">
                                      <p:cBhvr>
                                        <p:cTn id="7" dur="500"/>
                                        <p:tgtEl>
                                          <p:spTgt spid="962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6261"/>
                                        </p:tgtEl>
                                        <p:attrNameLst>
                                          <p:attrName>style.visibility</p:attrName>
                                        </p:attrNameLst>
                                      </p:cBhvr>
                                      <p:to>
                                        <p:strVal val="visible"/>
                                      </p:to>
                                    </p:set>
                                    <p:animEffect transition="in" filter="blinds(horizontal)">
                                      <p:cBhvr>
                                        <p:cTn id="12" dur="500"/>
                                        <p:tgtEl>
                                          <p:spTgt spid="9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97283" name="页脚占位符 2"/>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92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97284" name="Text Box 2"/>
          <p:cNvSpPr txBox="1"/>
          <p:nvPr/>
        </p:nvSpPr>
        <p:spPr>
          <a:xfrm>
            <a:off x="755650" y="1196975"/>
            <a:ext cx="8101013" cy="1431925"/>
          </a:xfrm>
          <a:prstGeom prst="rect">
            <a:avLst/>
          </a:prstGeom>
          <a:noFill/>
          <a:ln w="9525">
            <a:noFill/>
          </a:ln>
        </p:spPr>
        <p:txBody>
          <a:bodyPr>
            <a:spAutoFit/>
          </a:bodyPr>
          <a:p>
            <a:pPr algn="just" eaLnBrk="1" hangingPunct="1">
              <a:spcBef>
                <a:spcPct val="50000"/>
              </a:spcBef>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4.6-7】</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建立矩阵</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，找出在</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[10</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20]</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区间的元素的位置。</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algn="just" eaLnBrk="1" hangingPunct="1">
              <a:spcBef>
                <a:spcPct val="50000"/>
              </a:spcBef>
            </a:pPr>
            <a:r>
              <a:rPr lang="zh-CN" altLang="en-US" sz="2400" b="1" dirty="0">
                <a:solidFill>
                  <a:srgbClr val="008000"/>
                </a:solidFill>
                <a:latin typeface="Times New Roman" panose="02020603050405020304" pitchFamily="18" charset="0"/>
                <a:ea typeface="华文楷体" pitchFamily="2" charset="-122"/>
              </a:rPr>
              <a:t>     </a:t>
            </a:r>
            <a:endParaRPr lang="zh-CN" altLang="en-US" sz="2400" b="1" dirty="0">
              <a:solidFill>
                <a:srgbClr val="008000"/>
              </a:solidFill>
              <a:latin typeface="Times New Roman" panose="02020603050405020304" pitchFamily="18" charset="0"/>
              <a:ea typeface="华文楷体" pitchFamily="2" charset="-122"/>
            </a:endParaRPr>
          </a:p>
        </p:txBody>
      </p:sp>
      <p:sp>
        <p:nvSpPr>
          <p:cNvPr id="97285" name="Text Box 3"/>
          <p:cNvSpPr txBox="1"/>
          <p:nvPr/>
        </p:nvSpPr>
        <p:spPr>
          <a:xfrm>
            <a:off x="935038" y="2420938"/>
            <a:ext cx="6084887" cy="896937"/>
          </a:xfrm>
          <a:prstGeom prst="rect">
            <a:avLst/>
          </a:prstGeom>
          <a:noFill/>
          <a:ln w="9525">
            <a:noFill/>
          </a:ln>
        </p:spPr>
        <p:txBody>
          <a:bodyPr>
            <a:spAutoFit/>
          </a:bodyPr>
          <a:p>
            <a:pPr marL="342900" indent="-342900" algn="just" eaLnBrk="1" hangingPunct="1">
              <a:spcBef>
                <a:spcPct val="20000"/>
              </a:spcBef>
            </a:pPr>
            <a:r>
              <a:rPr lang="en-US" altLang="zh-CN" sz="2400" b="1" dirty="0">
                <a:latin typeface="Times New Roman" panose="02020603050405020304" pitchFamily="18" charset="0"/>
                <a:sym typeface="Arial" panose="020B0604020202020204" pitchFamily="34" charset="0"/>
              </a:rPr>
              <a:t>A = [4,15,-45,10,6;56,0,17,-45,0];</a:t>
            </a:r>
            <a:endParaRPr lang="en-US" altLang="zh-CN" sz="2400" b="1" dirty="0">
              <a:latin typeface="Times New Roman" panose="02020603050405020304" pitchFamily="18" charset="0"/>
              <a:sym typeface="Arial" panose="020B0604020202020204" pitchFamily="34" charset="0"/>
            </a:endParaRPr>
          </a:p>
          <a:p>
            <a:pPr marL="342900" indent="-342900" algn="just" eaLnBrk="1" hangingPunct="1">
              <a:spcBef>
                <a:spcPct val="20000"/>
              </a:spcBef>
            </a:pPr>
            <a:r>
              <a:rPr lang="en-US" altLang="zh-CN" sz="2400" b="1" dirty="0">
                <a:latin typeface="Times New Roman" panose="02020603050405020304" pitchFamily="18" charset="0"/>
                <a:sym typeface="Arial" panose="020B0604020202020204" pitchFamily="34" charset="0"/>
              </a:rPr>
              <a:t>find(A&gt;=10 &amp; A&lt;=20) </a:t>
            </a:r>
            <a:r>
              <a:rPr lang="zh-CN" altLang="en-US" sz="2200" b="1" dirty="0">
                <a:solidFill>
                  <a:srgbClr val="008000"/>
                </a:solidFill>
                <a:latin typeface="Times New Roman" panose="02020603050405020304" pitchFamily="18" charset="0"/>
              </a:rPr>
              <a:t>％找到非零元素的位置</a:t>
            </a:r>
            <a:endParaRPr lang="zh-CN" altLang="en-US" sz="2200" b="1" dirty="0">
              <a:solidFill>
                <a:srgbClr val="008000"/>
              </a:solidFill>
              <a:latin typeface="Times New Roman" panose="02020603050405020304" pitchFamily="18" charset="0"/>
            </a:endParaRPr>
          </a:p>
        </p:txBody>
      </p:sp>
      <p:sp>
        <p:nvSpPr>
          <p:cNvPr id="97286" name="Text Box 4"/>
          <p:cNvSpPr txBox="1"/>
          <p:nvPr/>
        </p:nvSpPr>
        <p:spPr>
          <a:xfrm>
            <a:off x="1079500" y="3213100"/>
            <a:ext cx="6084888" cy="3090863"/>
          </a:xfrm>
          <a:prstGeom prst="rect">
            <a:avLst/>
          </a:prstGeom>
          <a:noFill/>
          <a:ln w="9525">
            <a:noFill/>
          </a:ln>
        </p:spPr>
        <p:txBody>
          <a:bodyPr>
            <a:spAutoFit/>
          </a:bodyPr>
          <a:p>
            <a:pPr marL="342900" indent="-342900" algn="just" eaLnBrk="1" hangingPunct="1">
              <a:spcBef>
                <a:spcPct val="20000"/>
              </a:spcBef>
            </a:pPr>
            <a:r>
              <a:rPr lang="fr-FR" altLang="en-US" sz="2400" b="1" dirty="0">
                <a:latin typeface="Times New Roman" panose="02020603050405020304" pitchFamily="18" charset="0"/>
                <a:sym typeface="Arial" panose="020B0604020202020204" pitchFamily="34" charset="0"/>
              </a:rPr>
              <a:t>A =</a:t>
            </a:r>
            <a:endParaRPr lang="fr-FR" altLang="en-US" sz="2400" b="1" dirty="0">
              <a:latin typeface="Times New Roman" panose="02020603050405020304" pitchFamily="18" charset="0"/>
              <a:sym typeface="Arial" panose="020B0604020202020204" pitchFamily="34" charset="0"/>
            </a:endParaRPr>
          </a:p>
          <a:p>
            <a:pPr marL="342900" indent="-342900" algn="just" eaLnBrk="1" hangingPunct="1">
              <a:spcBef>
                <a:spcPct val="20000"/>
              </a:spcBef>
            </a:pPr>
            <a:r>
              <a:rPr lang="fr-FR" altLang="en-US" sz="2400" b="1" dirty="0">
                <a:latin typeface="Times New Roman" panose="02020603050405020304" pitchFamily="18" charset="0"/>
                <a:sym typeface="Arial" panose="020B0604020202020204" pitchFamily="34" charset="0"/>
              </a:rPr>
              <a:t>4    15   -45    10     6</a:t>
            </a:r>
            <a:endParaRPr lang="fr-FR" altLang="en-US" sz="2400" b="1" dirty="0">
              <a:latin typeface="Times New Roman" panose="02020603050405020304" pitchFamily="18" charset="0"/>
              <a:sym typeface="Arial" panose="020B0604020202020204" pitchFamily="34" charset="0"/>
            </a:endParaRPr>
          </a:p>
          <a:p>
            <a:pPr marL="342900" indent="-342900" algn="just" eaLnBrk="1" hangingPunct="1">
              <a:spcBef>
                <a:spcPct val="20000"/>
              </a:spcBef>
            </a:pPr>
            <a:r>
              <a:rPr lang="fr-FR" altLang="en-US" sz="2400" b="1" dirty="0">
                <a:latin typeface="Times New Roman" panose="02020603050405020304" pitchFamily="18" charset="0"/>
                <a:sym typeface="Arial" panose="020B0604020202020204" pitchFamily="34" charset="0"/>
              </a:rPr>
              <a:t>56     0    17   -45     0</a:t>
            </a:r>
            <a:endParaRPr lang="fr-FR" altLang="en-US" sz="2400" b="1" dirty="0">
              <a:latin typeface="Times New Roman" panose="02020603050405020304" pitchFamily="18" charset="0"/>
              <a:sym typeface="Arial" panose="020B0604020202020204" pitchFamily="34" charset="0"/>
            </a:endParaRPr>
          </a:p>
          <a:p>
            <a:pPr marL="342900" indent="-342900" algn="just" eaLnBrk="1" hangingPunct="1">
              <a:spcBef>
                <a:spcPct val="20000"/>
              </a:spcBef>
            </a:pPr>
            <a:r>
              <a:rPr lang="fr-FR" altLang="en-US" sz="2400" b="1" dirty="0">
                <a:latin typeface="Times New Roman" panose="02020603050405020304" pitchFamily="18" charset="0"/>
                <a:sym typeface="Arial" panose="020B0604020202020204" pitchFamily="34" charset="0"/>
              </a:rPr>
              <a:t>ans =</a:t>
            </a:r>
            <a:endParaRPr lang="fr-FR" altLang="en-US" sz="2400" b="1" dirty="0">
              <a:latin typeface="Times New Roman" panose="02020603050405020304" pitchFamily="18" charset="0"/>
              <a:sym typeface="Arial" panose="020B0604020202020204" pitchFamily="34" charset="0"/>
            </a:endParaRPr>
          </a:p>
          <a:p>
            <a:pPr marL="342900" indent="-342900" algn="just" eaLnBrk="1" hangingPunct="1">
              <a:spcBef>
                <a:spcPct val="20000"/>
              </a:spcBef>
            </a:pPr>
            <a:r>
              <a:rPr lang="fr-FR" altLang="en-US" sz="2400" b="1" dirty="0">
                <a:latin typeface="Times New Roman" panose="02020603050405020304" pitchFamily="18" charset="0"/>
                <a:sym typeface="Arial" panose="020B0604020202020204" pitchFamily="34" charset="0"/>
              </a:rPr>
              <a:t>3</a:t>
            </a:r>
            <a:endParaRPr lang="fr-FR" altLang="en-US" sz="2400" b="1" dirty="0">
              <a:latin typeface="Times New Roman" panose="02020603050405020304" pitchFamily="18" charset="0"/>
              <a:sym typeface="Arial" panose="020B0604020202020204" pitchFamily="34" charset="0"/>
            </a:endParaRPr>
          </a:p>
          <a:p>
            <a:pPr marL="342900" indent="-342900" algn="just" eaLnBrk="1" hangingPunct="1">
              <a:spcBef>
                <a:spcPct val="20000"/>
              </a:spcBef>
            </a:pPr>
            <a:r>
              <a:rPr lang="fr-FR" altLang="en-US" sz="2400" b="1" dirty="0">
                <a:latin typeface="Times New Roman" panose="02020603050405020304" pitchFamily="18" charset="0"/>
                <a:sym typeface="Arial" panose="020B0604020202020204" pitchFamily="34" charset="0"/>
              </a:rPr>
              <a:t>6</a:t>
            </a:r>
            <a:endParaRPr lang="fr-FR" altLang="en-US" sz="2400" b="1" dirty="0">
              <a:latin typeface="Times New Roman" panose="02020603050405020304" pitchFamily="18" charset="0"/>
              <a:sym typeface="Arial" panose="020B0604020202020204" pitchFamily="34" charset="0"/>
            </a:endParaRPr>
          </a:p>
          <a:p>
            <a:pPr marL="342900" indent="-342900" algn="just" eaLnBrk="1" hangingPunct="1">
              <a:spcBef>
                <a:spcPct val="20000"/>
              </a:spcBef>
            </a:pPr>
            <a:r>
              <a:rPr lang="fr-FR" altLang="en-US" sz="2400" b="1" dirty="0">
                <a:latin typeface="Times New Roman" panose="02020603050405020304" pitchFamily="18" charset="0"/>
                <a:sym typeface="Arial" panose="020B0604020202020204" pitchFamily="34" charset="0"/>
              </a:rPr>
              <a:t>7</a:t>
            </a:r>
            <a:endParaRPr lang="en-US" altLang="zh-CN" sz="2400" b="1" dirty="0">
              <a:latin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blinds(horizontal)">
                                      <p:cBhvr>
                                        <p:cTn id="7" dur="500"/>
                                        <p:tgtEl>
                                          <p:spTgt spid="972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285"/>
                                        </p:tgtEl>
                                        <p:attrNameLst>
                                          <p:attrName>style.visibility</p:attrName>
                                        </p:attrNameLst>
                                      </p:cBhvr>
                                      <p:to>
                                        <p:strVal val="visible"/>
                                      </p:to>
                                    </p:set>
                                    <p:animEffect transition="in" filter="blinds(horizontal)">
                                      <p:cBhvr>
                                        <p:cTn id="12" dur="500"/>
                                        <p:tgtEl>
                                          <p:spTgt spid="9728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7286"/>
                                        </p:tgtEl>
                                        <p:attrNameLst>
                                          <p:attrName>style.visibility</p:attrName>
                                        </p:attrNameLst>
                                      </p:cBhvr>
                                      <p:to>
                                        <p:strVal val="visible"/>
                                      </p:to>
                                    </p:set>
                                    <p:animEffect transition="in" filter="blinds(horizontal)">
                                      <p:cBhvr>
                                        <p:cTn id="17"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p:bldP spid="97285" grpId="0"/>
      <p:bldP spid="9728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2"/>
          <p:cNvSpPr>
            <a:spLocks noGrp="1" noChangeArrowheads="1"/>
          </p:cNvSpPr>
          <p:nvPr>
            <p:ph type="title" idx="4294967295"/>
          </p:nvPr>
        </p:nvSpPr>
        <p:spPr>
          <a:xfrm>
            <a:off x="1187450" y="296863"/>
            <a:ext cx="7793038" cy="647700"/>
          </a:xfrm>
        </p:spPr>
        <p:txBody>
          <a:bodyPr vert="horz" wrap="square" lIns="91440" tIns="45720" rIns="91440" bIns="91440" numCol="1" anchor="b" anchorCtr="0" compatLnSpc="1"/>
          <a:lstStyle/>
          <a:p>
            <a:pPr marL="685800" marR="0" lvl="0" indent="-685800" algn="just"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4.6.4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数据分析与统计</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9830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9830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93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98309"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609600" lvl="0" indent="-609600" algn="just" eaLnBrk="1" hangingPunct="1">
              <a:lnSpc>
                <a:spcPct val="80000"/>
              </a:lnSpc>
            </a:pPr>
            <a:r>
              <a:rPr lang="zh-CN" altLang="en-US" sz="2600" b="1" dirty="0">
                <a:solidFill>
                  <a:srgbClr val="0000FF"/>
                </a:solidFill>
                <a:latin typeface="Times New Roman" panose="02020603050405020304" pitchFamily="18" charset="0"/>
                <a:ea typeface="华文楷体" pitchFamily="2" charset="-122"/>
              </a:rPr>
              <a:t>最大值和最小值 </a:t>
            </a:r>
            <a:endParaRPr lang="zh-CN" altLang="en-US" sz="2600" b="1" dirty="0">
              <a:solidFill>
                <a:srgbClr val="0000FF"/>
              </a:solidFill>
              <a:latin typeface="Times New Roman" panose="02020603050405020304" pitchFamily="18" charset="0"/>
              <a:ea typeface="华文楷体" pitchFamily="2" charset="-122"/>
            </a:endParaRPr>
          </a:p>
          <a:p>
            <a:pPr marL="609600" lvl="0" indent="-609600" algn="just" eaLnBrk="1" hangingPunct="1">
              <a:buFont typeface="Wingdings" panose="05000000000000000000" pitchFamily="2" charset="2"/>
              <a:buNone/>
            </a:pPr>
            <a:r>
              <a:rPr lang="zh-CN" altLang="en-US" sz="2600" b="1" dirty="0">
                <a:latin typeface="Times New Roman" panose="02020603050405020304" pitchFamily="18" charset="0"/>
                <a:ea typeface="华文楷体" pitchFamily="2" charset="-122"/>
              </a:rPr>
              <a:t>      </a:t>
            </a:r>
            <a:r>
              <a:rPr lang="en-US" altLang="zh-CN" sz="2200" b="1" dirty="0">
                <a:latin typeface="Times New Roman" panose="02020603050405020304" pitchFamily="18" charset="0"/>
                <a:ea typeface="华文楷体" pitchFamily="2" charset="-122"/>
              </a:rPr>
              <a:t>MATLAB</a:t>
            </a:r>
            <a:r>
              <a:rPr lang="zh-CN" altLang="en-US" sz="2200" b="1" dirty="0">
                <a:latin typeface="Times New Roman" panose="02020603050405020304" pitchFamily="18" charset="0"/>
                <a:ea typeface="华文楷体" pitchFamily="2" charset="-122"/>
              </a:rPr>
              <a:t>提供的求数据序列的最大值和最小值的函数分别为</a:t>
            </a:r>
            <a:r>
              <a:rPr lang="en-US" altLang="zh-CN" sz="2200" b="1" dirty="0">
                <a:solidFill>
                  <a:srgbClr val="0000FF"/>
                </a:solidFill>
                <a:latin typeface="Times New Roman" panose="02020603050405020304" pitchFamily="18" charset="0"/>
                <a:ea typeface="华文楷体" pitchFamily="2" charset="-122"/>
              </a:rPr>
              <a:t>max</a:t>
            </a:r>
            <a:r>
              <a:rPr lang="zh-CN" altLang="en-US" sz="2200" b="1" dirty="0">
                <a:latin typeface="Times New Roman" panose="02020603050405020304" pitchFamily="18" charset="0"/>
                <a:ea typeface="华文楷体" pitchFamily="2" charset="-122"/>
              </a:rPr>
              <a:t>和</a:t>
            </a:r>
            <a:r>
              <a:rPr lang="en-US" altLang="zh-CN" sz="2200" b="1" dirty="0">
                <a:solidFill>
                  <a:srgbClr val="0000FF"/>
                </a:solidFill>
                <a:latin typeface="Times New Roman" panose="02020603050405020304" pitchFamily="18" charset="0"/>
                <a:ea typeface="华文楷体" pitchFamily="2" charset="-122"/>
              </a:rPr>
              <a:t>min</a:t>
            </a:r>
            <a:r>
              <a:rPr lang="zh-CN" altLang="en-US" sz="2200" b="1" dirty="0">
                <a:latin typeface="Times New Roman" panose="02020603050405020304" pitchFamily="18" charset="0"/>
                <a:ea typeface="华文楷体" pitchFamily="2" charset="-122"/>
              </a:rPr>
              <a:t>，两个函数的调用格式和操作过程类似。</a:t>
            </a:r>
            <a:endParaRPr lang="zh-CN" altLang="en-US" sz="2200" b="1" dirty="0">
              <a:latin typeface="Times New Roman" panose="02020603050405020304" pitchFamily="18" charset="0"/>
              <a:ea typeface="华文楷体" pitchFamily="2" charset="-122"/>
            </a:endParaRPr>
          </a:p>
          <a:p>
            <a:pPr marL="609600" lvl="0" indent="-609600" algn="just" eaLnBrk="1" hangingPunct="1">
              <a:lnSpc>
                <a:spcPct val="80000"/>
              </a:lnSpc>
              <a:buFont typeface="Wingdings" panose="05000000000000000000" pitchFamily="2" charset="2"/>
              <a:buNone/>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 </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1</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、求向量的最大值和最小值</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609600" lvl="0" indent="-609600" algn="just" eaLnBrk="1" hangingPunct="1">
              <a:lnSpc>
                <a:spcPct val="110000"/>
              </a:lnSpc>
              <a:buFont typeface="Wingdings" panose="05000000000000000000" pitchFamily="2" charset="2"/>
              <a:buNone/>
            </a:pPr>
            <a:r>
              <a:rPr lang="zh-CN" altLang="en-US" sz="2200" b="1" dirty="0">
                <a:latin typeface="Times New Roman" panose="02020603050405020304" pitchFamily="18" charset="0"/>
                <a:ea typeface="华文楷体" pitchFamily="2" charset="-122"/>
              </a:rPr>
              <a:t>       求一个向量</a:t>
            </a:r>
            <a:r>
              <a:rPr lang="en-US" altLang="zh-CN" sz="2200" b="1" dirty="0">
                <a:latin typeface="Times New Roman" panose="02020603050405020304" pitchFamily="18" charset="0"/>
                <a:ea typeface="华文楷体" pitchFamily="2" charset="-122"/>
              </a:rPr>
              <a:t>X</a:t>
            </a:r>
            <a:r>
              <a:rPr lang="zh-CN" altLang="en-US" sz="2200" b="1" dirty="0">
                <a:latin typeface="Times New Roman" panose="02020603050405020304" pitchFamily="18" charset="0"/>
                <a:ea typeface="华文楷体" pitchFamily="2" charset="-122"/>
              </a:rPr>
              <a:t>的最大值的函数有两种调用格式，分别是：</a:t>
            </a:r>
            <a:endParaRPr lang="zh-CN" altLang="en-US" sz="2200" b="1" dirty="0">
              <a:latin typeface="Times New Roman" panose="02020603050405020304" pitchFamily="18" charset="0"/>
              <a:ea typeface="华文楷体" pitchFamily="2" charset="-122"/>
            </a:endParaRPr>
          </a:p>
          <a:p>
            <a:pPr marL="609600" lvl="0" indent="-609600" algn="just" eaLnBrk="1" hangingPunct="1">
              <a:lnSpc>
                <a:spcPct val="110000"/>
              </a:lnSpc>
              <a:buFont typeface="Wingdings" panose="05000000000000000000" pitchFamily="2" charset="2"/>
              <a:buNone/>
            </a:pPr>
            <a:r>
              <a:rPr lang="zh-CN" altLang="en-US" sz="2200" b="1" dirty="0">
                <a:latin typeface="Times New Roman" panose="02020603050405020304" pitchFamily="18" charset="0"/>
                <a:ea typeface="华文楷体" pitchFamily="2" charset="-122"/>
              </a:rPr>
              <a:t>      </a:t>
            </a:r>
            <a:r>
              <a:rPr lang="en-US" altLang="zh-CN" sz="2200" b="1" dirty="0">
                <a:solidFill>
                  <a:srgbClr val="0000FF"/>
                </a:solidFill>
                <a:latin typeface="Times New Roman" panose="02020603050405020304" pitchFamily="18" charset="0"/>
                <a:ea typeface="华文楷体" pitchFamily="2" charset="-122"/>
              </a:rPr>
              <a:t>(1) y=max(X)</a:t>
            </a:r>
            <a:r>
              <a:rPr lang="zh-CN" altLang="en-US" sz="2200" b="1" dirty="0">
                <a:solidFill>
                  <a:srgbClr val="0000FF"/>
                </a:solidFill>
                <a:latin typeface="Times New Roman" panose="02020603050405020304" pitchFamily="18" charset="0"/>
                <a:ea typeface="华文楷体" pitchFamily="2" charset="-122"/>
              </a:rPr>
              <a:t>：</a:t>
            </a:r>
            <a:r>
              <a:rPr lang="zh-CN" altLang="en-US" sz="2200" b="1" dirty="0">
                <a:latin typeface="Times New Roman" panose="02020603050405020304" pitchFamily="18" charset="0"/>
                <a:ea typeface="华文楷体" pitchFamily="2" charset="-122"/>
              </a:rPr>
              <a:t>返回向量</a:t>
            </a:r>
            <a:r>
              <a:rPr lang="en-US" altLang="zh-CN" sz="2200" b="1" dirty="0">
                <a:latin typeface="Times New Roman" panose="02020603050405020304" pitchFamily="18" charset="0"/>
                <a:ea typeface="华文楷体" pitchFamily="2" charset="-122"/>
              </a:rPr>
              <a:t>X</a:t>
            </a:r>
            <a:r>
              <a:rPr lang="zh-CN" altLang="en-US" sz="2200" b="1" dirty="0">
                <a:latin typeface="Times New Roman" panose="02020603050405020304" pitchFamily="18" charset="0"/>
                <a:ea typeface="华文楷体" pitchFamily="2" charset="-122"/>
              </a:rPr>
              <a:t>的最大值存入</a:t>
            </a:r>
            <a:r>
              <a:rPr lang="en-US" altLang="zh-CN" sz="2200" b="1" dirty="0">
                <a:latin typeface="Times New Roman" panose="02020603050405020304" pitchFamily="18" charset="0"/>
                <a:ea typeface="华文楷体" pitchFamily="2" charset="-122"/>
              </a:rPr>
              <a:t>y</a:t>
            </a:r>
            <a:r>
              <a:rPr lang="zh-CN" altLang="en-US" sz="2200" b="1" dirty="0">
                <a:latin typeface="Times New Roman" panose="02020603050405020304" pitchFamily="18" charset="0"/>
                <a:ea typeface="华文楷体" pitchFamily="2" charset="-122"/>
              </a:rPr>
              <a:t>，如果</a:t>
            </a:r>
            <a:r>
              <a:rPr lang="en-US" altLang="zh-CN" sz="2200" b="1" dirty="0">
                <a:latin typeface="Times New Roman" panose="02020603050405020304" pitchFamily="18" charset="0"/>
                <a:ea typeface="华文楷体" pitchFamily="2" charset="-122"/>
              </a:rPr>
              <a:t>X</a:t>
            </a:r>
            <a:r>
              <a:rPr lang="zh-CN" altLang="en-US" sz="2200" b="1" dirty="0">
                <a:latin typeface="Times New Roman" panose="02020603050405020304" pitchFamily="18" charset="0"/>
                <a:ea typeface="华文楷体" pitchFamily="2" charset="-122"/>
              </a:rPr>
              <a:t>中包含复数元素，则按模取最大值；</a:t>
            </a:r>
            <a:endParaRPr lang="zh-CN" altLang="en-US" sz="2200" b="1" dirty="0">
              <a:latin typeface="Times New Roman" panose="02020603050405020304" pitchFamily="18" charset="0"/>
              <a:ea typeface="华文楷体" pitchFamily="2" charset="-122"/>
            </a:endParaRPr>
          </a:p>
          <a:p>
            <a:pPr marL="609600" lvl="0" indent="-609600" algn="just" eaLnBrk="1" hangingPunct="1">
              <a:lnSpc>
                <a:spcPct val="110000"/>
              </a:lnSpc>
              <a:buFont typeface="Wingdings" panose="05000000000000000000" pitchFamily="2" charset="2"/>
              <a:buNone/>
            </a:pPr>
            <a:r>
              <a:rPr lang="zh-CN" altLang="en-US" sz="2200" b="1" dirty="0">
                <a:latin typeface="Times New Roman" panose="02020603050405020304" pitchFamily="18" charset="0"/>
                <a:ea typeface="华文楷体" pitchFamily="2" charset="-122"/>
              </a:rPr>
              <a:t>      </a:t>
            </a:r>
            <a:r>
              <a:rPr lang="en-US" altLang="zh-CN" sz="2200" b="1" dirty="0">
                <a:solidFill>
                  <a:srgbClr val="0000FF"/>
                </a:solidFill>
                <a:latin typeface="Times New Roman" panose="02020603050405020304" pitchFamily="18" charset="0"/>
                <a:ea typeface="华文楷体" pitchFamily="2" charset="-122"/>
              </a:rPr>
              <a:t>(2)[y,I]=max(X)</a:t>
            </a:r>
            <a:r>
              <a:rPr lang="zh-CN" altLang="en-US" sz="2200" b="1" dirty="0">
                <a:solidFill>
                  <a:srgbClr val="0000FF"/>
                </a:solidFill>
                <a:latin typeface="Times New Roman" panose="02020603050405020304" pitchFamily="18" charset="0"/>
                <a:ea typeface="华文楷体" pitchFamily="2" charset="-122"/>
              </a:rPr>
              <a:t>：</a:t>
            </a:r>
            <a:r>
              <a:rPr lang="zh-CN" altLang="en-US" sz="2200" b="1" dirty="0">
                <a:latin typeface="Times New Roman" panose="02020603050405020304" pitchFamily="18" charset="0"/>
                <a:ea typeface="华文楷体" pitchFamily="2" charset="-122"/>
              </a:rPr>
              <a:t>返回向量</a:t>
            </a:r>
            <a:r>
              <a:rPr lang="en-US" altLang="zh-CN" sz="2200" b="1" dirty="0">
                <a:latin typeface="Times New Roman" panose="02020603050405020304" pitchFamily="18" charset="0"/>
                <a:ea typeface="华文楷体" pitchFamily="2" charset="-122"/>
              </a:rPr>
              <a:t>X</a:t>
            </a:r>
            <a:r>
              <a:rPr lang="zh-CN" altLang="en-US" sz="2200" b="1" dirty="0">
                <a:latin typeface="Times New Roman" panose="02020603050405020304" pitchFamily="18" charset="0"/>
                <a:ea typeface="华文楷体" pitchFamily="2" charset="-122"/>
              </a:rPr>
              <a:t>的最大值存入</a:t>
            </a:r>
            <a:r>
              <a:rPr lang="en-US" altLang="zh-CN" sz="2200" b="1" dirty="0">
                <a:latin typeface="Times New Roman" panose="02020603050405020304" pitchFamily="18" charset="0"/>
                <a:ea typeface="华文楷体" pitchFamily="2" charset="-122"/>
              </a:rPr>
              <a:t>y</a:t>
            </a:r>
            <a:r>
              <a:rPr lang="zh-CN" altLang="en-US" sz="2200" b="1" dirty="0">
                <a:latin typeface="Times New Roman" panose="02020603050405020304" pitchFamily="18" charset="0"/>
                <a:ea typeface="华文楷体" pitchFamily="2" charset="-122"/>
              </a:rPr>
              <a:t>，最大值的序号存入</a:t>
            </a:r>
            <a:r>
              <a:rPr lang="en-US" altLang="zh-CN" sz="2200" b="1" dirty="0">
                <a:latin typeface="Times New Roman" panose="02020603050405020304" pitchFamily="18" charset="0"/>
                <a:ea typeface="华文楷体" pitchFamily="2" charset="-122"/>
              </a:rPr>
              <a:t>I</a:t>
            </a:r>
            <a:r>
              <a:rPr lang="zh-CN" altLang="en-US" sz="2200" b="1" dirty="0">
                <a:latin typeface="Times New Roman" panose="02020603050405020304" pitchFamily="18" charset="0"/>
                <a:ea typeface="华文楷体" pitchFamily="2" charset="-122"/>
              </a:rPr>
              <a:t>，如果</a:t>
            </a:r>
            <a:r>
              <a:rPr lang="en-US" altLang="zh-CN" sz="2200" b="1" dirty="0">
                <a:latin typeface="Times New Roman" panose="02020603050405020304" pitchFamily="18" charset="0"/>
                <a:ea typeface="华文楷体" pitchFamily="2" charset="-122"/>
              </a:rPr>
              <a:t>X</a:t>
            </a:r>
            <a:r>
              <a:rPr lang="zh-CN" altLang="en-US" sz="2200" b="1" dirty="0">
                <a:latin typeface="Times New Roman" panose="02020603050405020304" pitchFamily="18" charset="0"/>
                <a:ea typeface="华文楷体" pitchFamily="2" charset="-122"/>
              </a:rPr>
              <a:t>中包含复数元素，则按模取最大值。</a:t>
            </a:r>
            <a:endParaRPr lang="zh-CN" altLang="en-US" sz="2200" b="1" dirty="0">
              <a:latin typeface="Times New Roman" panose="02020603050405020304" pitchFamily="18" charset="0"/>
              <a:ea typeface="华文楷体" pitchFamily="2" charset="-122"/>
            </a:endParaRPr>
          </a:p>
          <a:p>
            <a:pPr marL="609600" lvl="0" indent="-609600" algn="just" eaLnBrk="1" hangingPunct="1">
              <a:lnSpc>
                <a:spcPct val="110000"/>
              </a:lnSpc>
              <a:buFont typeface="Wingdings" panose="05000000000000000000" pitchFamily="2" charset="2"/>
              <a:buNone/>
            </a:pPr>
            <a:r>
              <a:rPr lang="zh-CN" altLang="en-US" sz="2200" b="1" dirty="0">
                <a:latin typeface="Times New Roman" panose="02020603050405020304" pitchFamily="18" charset="0"/>
                <a:ea typeface="华文楷体" pitchFamily="2" charset="-122"/>
              </a:rPr>
              <a:t>      求向量</a:t>
            </a:r>
            <a:r>
              <a:rPr lang="en-US" altLang="zh-CN" sz="2200" b="1" dirty="0">
                <a:latin typeface="Times New Roman" panose="02020603050405020304" pitchFamily="18" charset="0"/>
                <a:ea typeface="华文楷体" pitchFamily="2" charset="-122"/>
              </a:rPr>
              <a:t>X</a:t>
            </a:r>
            <a:r>
              <a:rPr lang="zh-CN" altLang="en-US" sz="2200" b="1" dirty="0">
                <a:latin typeface="Times New Roman" panose="02020603050405020304" pitchFamily="18" charset="0"/>
                <a:ea typeface="华文楷体" pitchFamily="2" charset="-122"/>
              </a:rPr>
              <a:t>的最小值的函数是</a:t>
            </a:r>
            <a:r>
              <a:rPr lang="en-US" altLang="zh-CN" sz="2200" b="1" dirty="0">
                <a:latin typeface="Times New Roman" panose="02020603050405020304" pitchFamily="18" charset="0"/>
                <a:ea typeface="华文楷体" pitchFamily="2" charset="-122"/>
              </a:rPr>
              <a:t>min(X)</a:t>
            </a:r>
            <a:r>
              <a:rPr lang="zh-CN" altLang="en-US" sz="2200" b="1" dirty="0">
                <a:latin typeface="Times New Roman" panose="02020603050405020304" pitchFamily="18" charset="0"/>
                <a:ea typeface="华文楷体" pitchFamily="2" charset="-122"/>
              </a:rPr>
              <a:t>，用法和</a:t>
            </a:r>
            <a:r>
              <a:rPr lang="en-US" altLang="zh-CN" sz="2200" b="1" dirty="0">
                <a:latin typeface="Times New Roman" panose="02020603050405020304" pitchFamily="18" charset="0"/>
                <a:ea typeface="华文楷体" pitchFamily="2" charset="-122"/>
              </a:rPr>
              <a:t>max(X)</a:t>
            </a:r>
            <a:r>
              <a:rPr lang="zh-CN" altLang="en-US" sz="2200" b="1" dirty="0">
                <a:latin typeface="Times New Roman" panose="02020603050405020304" pitchFamily="18" charset="0"/>
                <a:ea typeface="华文楷体" pitchFamily="2" charset="-122"/>
              </a:rPr>
              <a:t>完全相同。</a:t>
            </a:r>
            <a:r>
              <a:rPr lang="zh-CN" altLang="en-US" sz="2200" b="1" dirty="0">
                <a:latin typeface="Times New Roman" panose="02020603050405020304" pitchFamily="18" charset="0"/>
              </a:rPr>
              <a:t> </a:t>
            </a:r>
            <a:endParaRPr lang="zh-CN" altLang="en-US" sz="2200" b="1" dirty="0">
              <a:latin typeface="Times New Roman" panose="02020603050405020304" pitchFamily="18" charset="0"/>
            </a:endParaRPr>
          </a:p>
          <a:p>
            <a:pPr marL="609600" lvl="0" indent="-609600" algn="just" eaLnBrk="1" hangingPunct="1">
              <a:lnSpc>
                <a:spcPct val="110000"/>
              </a:lnSpc>
              <a:buFont typeface="Wingdings" panose="05000000000000000000" pitchFamily="2" charset="2"/>
              <a:buNone/>
            </a:pPr>
            <a:endParaRPr lang="en-US" altLang="zh-CN" sz="2800" b="1" dirty="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8309">
                                            <p:txEl>
                                              <p:charRg st="0" end="9"/>
                                            </p:txEl>
                                          </p:spTgt>
                                        </p:tgtEl>
                                        <p:attrNameLst>
                                          <p:attrName>style.visibility</p:attrName>
                                        </p:attrNameLst>
                                      </p:cBhvr>
                                      <p:to>
                                        <p:strVal val="visible"/>
                                      </p:to>
                                    </p:set>
                                    <p:animEffect transition="in" filter="wipe(up)">
                                      <p:cBhvr>
                                        <p:cTn id="7" dur="500"/>
                                        <p:tgtEl>
                                          <p:spTgt spid="98309">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8309">
                                            <p:txEl>
                                              <p:charRg st="9" end="69"/>
                                            </p:txEl>
                                          </p:spTgt>
                                        </p:tgtEl>
                                        <p:attrNameLst>
                                          <p:attrName>style.visibility</p:attrName>
                                        </p:attrNameLst>
                                      </p:cBhvr>
                                      <p:to>
                                        <p:strVal val="visible"/>
                                      </p:to>
                                    </p:set>
                                    <p:animEffect transition="in" filter="wipe(up)">
                                      <p:cBhvr>
                                        <p:cTn id="12" dur="500"/>
                                        <p:tgtEl>
                                          <p:spTgt spid="98309">
                                            <p:txEl>
                                              <p:charRg st="9" end="6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8309">
                                            <p:txEl>
                                              <p:charRg st="69" end="84"/>
                                            </p:txEl>
                                          </p:spTgt>
                                        </p:tgtEl>
                                        <p:attrNameLst>
                                          <p:attrName>style.visibility</p:attrName>
                                        </p:attrNameLst>
                                      </p:cBhvr>
                                      <p:to>
                                        <p:strVal val="visible"/>
                                      </p:to>
                                    </p:set>
                                    <p:animEffect transition="in" filter="wipe(up)">
                                      <p:cBhvr>
                                        <p:cTn id="17" dur="500"/>
                                        <p:tgtEl>
                                          <p:spTgt spid="98309">
                                            <p:txEl>
                                              <p:charRg st="69" end="84"/>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98309">
                                            <p:txEl>
                                              <p:charRg st="84" end="117"/>
                                            </p:txEl>
                                          </p:spTgt>
                                        </p:tgtEl>
                                        <p:attrNameLst>
                                          <p:attrName>style.visibility</p:attrName>
                                        </p:attrNameLst>
                                      </p:cBhvr>
                                      <p:to>
                                        <p:strVal val="visible"/>
                                      </p:to>
                                    </p:set>
                                    <p:animEffect transition="in" filter="wipe(up)">
                                      <p:cBhvr>
                                        <p:cTn id="20" dur="500"/>
                                        <p:tgtEl>
                                          <p:spTgt spid="98309">
                                            <p:txEl>
                                              <p:charRg st="84" end="117"/>
                                            </p:txEl>
                                          </p:spTgt>
                                        </p:tgtEl>
                                      </p:cBhvr>
                                    </p:animEffect>
                                  </p:childTnLst>
                                </p:cTn>
                              </p:par>
                              <p:par>
                                <p:cTn id="21" presetID="22" presetClass="entr" presetSubtype="1" fill="hold" nodeType="withEffect">
                                  <p:stCondLst>
                                    <p:cond delay="0"/>
                                  </p:stCondLst>
                                  <p:childTnLst>
                                    <p:set>
                                      <p:cBhvr>
                                        <p:cTn id="22" dur="1" fill="hold">
                                          <p:stCondLst>
                                            <p:cond delay="0"/>
                                          </p:stCondLst>
                                        </p:cTn>
                                        <p:tgtEl>
                                          <p:spTgt spid="98309">
                                            <p:txEl>
                                              <p:charRg st="117" end="169"/>
                                            </p:txEl>
                                          </p:spTgt>
                                        </p:tgtEl>
                                        <p:attrNameLst>
                                          <p:attrName>style.visibility</p:attrName>
                                        </p:attrNameLst>
                                      </p:cBhvr>
                                      <p:to>
                                        <p:strVal val="visible"/>
                                      </p:to>
                                    </p:set>
                                    <p:animEffect transition="in" filter="wipe(up)">
                                      <p:cBhvr>
                                        <p:cTn id="23" dur="500"/>
                                        <p:tgtEl>
                                          <p:spTgt spid="98309">
                                            <p:txEl>
                                              <p:charRg st="117" end="169"/>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98309">
                                            <p:txEl>
                                              <p:charRg st="169" end="234"/>
                                            </p:txEl>
                                          </p:spTgt>
                                        </p:tgtEl>
                                        <p:attrNameLst>
                                          <p:attrName>style.visibility</p:attrName>
                                        </p:attrNameLst>
                                      </p:cBhvr>
                                      <p:to>
                                        <p:strVal val="visible"/>
                                      </p:to>
                                    </p:set>
                                    <p:animEffect transition="in" filter="wipe(up)">
                                      <p:cBhvr>
                                        <p:cTn id="26" dur="500"/>
                                        <p:tgtEl>
                                          <p:spTgt spid="98309">
                                            <p:txEl>
                                              <p:charRg st="169" end="234"/>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98309">
                                            <p:txEl>
                                              <p:charRg st="234" end="275"/>
                                            </p:txEl>
                                          </p:spTgt>
                                        </p:tgtEl>
                                        <p:attrNameLst>
                                          <p:attrName>style.visibility</p:attrName>
                                        </p:attrNameLst>
                                      </p:cBhvr>
                                      <p:to>
                                        <p:strVal val="visible"/>
                                      </p:to>
                                    </p:set>
                                    <p:animEffect transition="in" filter="wipe(up)">
                                      <p:cBhvr>
                                        <p:cTn id="29" dur="500"/>
                                        <p:tgtEl>
                                          <p:spTgt spid="98309">
                                            <p:txEl>
                                              <p:charRg st="234" end="27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99331" name="页脚占位符 2"/>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94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99332" name="Text Box 2"/>
          <p:cNvSpPr txBox="1"/>
          <p:nvPr/>
        </p:nvSpPr>
        <p:spPr>
          <a:xfrm>
            <a:off x="755650" y="1196975"/>
            <a:ext cx="7921625" cy="4818063"/>
          </a:xfrm>
          <a:prstGeom prst="rect">
            <a:avLst/>
          </a:prstGeom>
          <a:noFill/>
          <a:ln w="9525">
            <a:noFill/>
          </a:ln>
        </p:spPr>
        <p:txBody>
          <a:bodyPr>
            <a:spAutoFit/>
          </a:bodyPr>
          <a:p>
            <a:pPr marL="342900" indent="-342900" algn="just" eaLnBrk="1" hangingPunct="1">
              <a:lnSpc>
                <a:spcPct val="150000"/>
              </a:lnSpc>
              <a:spcBef>
                <a:spcPct val="50000"/>
              </a:spcBef>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4.6-8】</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求向量的最大值</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indent="-342900" algn="just" eaLnBrk="1" hangingPunct="1">
              <a:lnSpc>
                <a:spcPct val="150000"/>
              </a:lnSpc>
              <a:spcBef>
                <a:spcPct val="20000"/>
              </a:spcBef>
            </a:pPr>
            <a:r>
              <a:rPr lang="en-US" altLang="zh-CN" sz="2400" b="1" dirty="0">
                <a:latin typeface="Times New Roman" panose="02020603050405020304" pitchFamily="18" charset="0"/>
                <a:ea typeface="华文楷体" pitchFamily="2" charset="-122"/>
              </a:rPr>
              <a:t>&gt;&gt;x=[-43,72,9,16,23,47];</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&gt;&gt;y=max(x)     </a:t>
            </a:r>
            <a:r>
              <a:rPr lang="en-US" altLang="zh-CN" sz="2400" b="1" dirty="0">
                <a:solidFill>
                  <a:srgbClr val="008000"/>
                </a:solidFill>
                <a:latin typeface="Times New Roman" panose="02020603050405020304" pitchFamily="18" charset="0"/>
                <a:ea typeface="华文楷体" pitchFamily="2" charset="-122"/>
              </a:rPr>
              <a:t>%</a:t>
            </a:r>
            <a:r>
              <a:rPr lang="zh-CN" altLang="en-US" sz="2400" b="1" dirty="0">
                <a:solidFill>
                  <a:srgbClr val="008000"/>
                </a:solidFill>
                <a:latin typeface="Times New Roman" panose="02020603050405020304" pitchFamily="18" charset="0"/>
                <a:ea typeface="华文楷体" pitchFamily="2" charset="-122"/>
              </a:rPr>
              <a:t>求向量</a:t>
            </a:r>
            <a:r>
              <a:rPr lang="en-US" altLang="zh-CN" sz="2400" b="1" dirty="0">
                <a:solidFill>
                  <a:srgbClr val="008000"/>
                </a:solidFill>
                <a:latin typeface="Times New Roman" panose="02020603050405020304" pitchFamily="18" charset="0"/>
                <a:ea typeface="华文楷体" pitchFamily="2" charset="-122"/>
              </a:rPr>
              <a:t>x</a:t>
            </a:r>
            <a:r>
              <a:rPr lang="zh-CN" altLang="en-US" sz="2400" b="1" dirty="0">
                <a:solidFill>
                  <a:srgbClr val="008000"/>
                </a:solidFill>
                <a:latin typeface="Times New Roman" panose="02020603050405020304" pitchFamily="18" charset="0"/>
                <a:ea typeface="华文楷体" pitchFamily="2" charset="-122"/>
              </a:rPr>
              <a:t>中的最大值</a:t>
            </a:r>
            <a:endParaRPr lang="zh-CN" altLang="en-US" sz="2400" b="1" dirty="0">
              <a:solidFill>
                <a:srgbClr val="008000"/>
              </a:solidFill>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y =</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     72</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&gt;&gt;[y,l]=max(x) </a:t>
            </a:r>
            <a:r>
              <a:rPr lang="en-US" altLang="zh-CN" sz="2400" b="1" dirty="0">
                <a:solidFill>
                  <a:srgbClr val="008000"/>
                </a:solidFill>
                <a:latin typeface="Times New Roman" panose="02020603050405020304" pitchFamily="18" charset="0"/>
                <a:ea typeface="华文楷体" pitchFamily="2" charset="-122"/>
              </a:rPr>
              <a:t>%</a:t>
            </a:r>
            <a:r>
              <a:rPr lang="zh-CN" altLang="en-US" sz="2400" b="1" dirty="0">
                <a:solidFill>
                  <a:srgbClr val="008000"/>
                </a:solidFill>
                <a:latin typeface="Times New Roman" panose="02020603050405020304" pitchFamily="18" charset="0"/>
                <a:ea typeface="华文楷体" pitchFamily="2" charset="-122"/>
              </a:rPr>
              <a:t>求向量</a:t>
            </a:r>
            <a:r>
              <a:rPr lang="en-US" altLang="zh-CN" sz="2400" b="1" dirty="0">
                <a:solidFill>
                  <a:srgbClr val="008000"/>
                </a:solidFill>
                <a:latin typeface="Times New Roman" panose="02020603050405020304" pitchFamily="18" charset="0"/>
                <a:ea typeface="华文楷体" pitchFamily="2" charset="-122"/>
              </a:rPr>
              <a:t>x</a:t>
            </a:r>
            <a:r>
              <a:rPr lang="zh-CN" altLang="en-US" sz="2400" b="1" dirty="0">
                <a:solidFill>
                  <a:srgbClr val="008000"/>
                </a:solidFill>
                <a:latin typeface="Times New Roman" panose="02020603050405020304" pitchFamily="18" charset="0"/>
                <a:ea typeface="华文楷体" pitchFamily="2" charset="-122"/>
              </a:rPr>
              <a:t>中的最大值及其该元素的位置</a:t>
            </a:r>
            <a:endParaRPr lang="zh-CN" altLang="en-US" sz="2400" b="1" dirty="0">
              <a:solidFill>
                <a:srgbClr val="008000"/>
              </a:solidFill>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y =</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    72</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l =</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    2</a:t>
            </a:r>
            <a:endParaRPr lang="en-US" altLang="zh-CN" sz="24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9332">
                                            <p:txEl>
                                              <p:charRg st="0" end="16"/>
                                            </p:txEl>
                                          </p:spTgt>
                                        </p:tgtEl>
                                        <p:attrNameLst>
                                          <p:attrName>style.visibility</p:attrName>
                                        </p:attrNameLst>
                                      </p:cBhvr>
                                      <p:to>
                                        <p:strVal val="visible"/>
                                      </p:to>
                                    </p:set>
                                    <p:animEffect transition="in" filter="wipe(up)">
                                      <p:cBhvr>
                                        <p:cTn id="7" dur="500"/>
                                        <p:tgtEl>
                                          <p:spTgt spid="99332">
                                            <p:txEl>
                                              <p:charRg st="0" end="16"/>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99332">
                                            <p:txEl>
                                              <p:charRg st="16" end="41"/>
                                            </p:txEl>
                                          </p:spTgt>
                                        </p:tgtEl>
                                        <p:attrNameLst>
                                          <p:attrName>style.visibility</p:attrName>
                                        </p:attrNameLst>
                                      </p:cBhvr>
                                      <p:to>
                                        <p:strVal val="visible"/>
                                      </p:to>
                                    </p:set>
                                    <p:animEffect transition="in" filter="wipe(up)">
                                      <p:cBhvr>
                                        <p:cTn id="10" dur="500"/>
                                        <p:tgtEl>
                                          <p:spTgt spid="99332">
                                            <p:txEl>
                                              <p:charRg st="16" end="4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99332">
                                            <p:txEl>
                                              <p:charRg st="41" end="67"/>
                                            </p:txEl>
                                          </p:spTgt>
                                        </p:tgtEl>
                                        <p:attrNameLst>
                                          <p:attrName>style.visibility</p:attrName>
                                        </p:attrNameLst>
                                      </p:cBhvr>
                                      <p:to>
                                        <p:strVal val="visible"/>
                                      </p:to>
                                    </p:set>
                                    <p:animEffect transition="in" filter="wipe(up)">
                                      <p:cBhvr>
                                        <p:cTn id="13" dur="500"/>
                                        <p:tgtEl>
                                          <p:spTgt spid="99332">
                                            <p:txEl>
                                              <p:charRg st="41" end="67"/>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99332">
                                            <p:txEl>
                                              <p:charRg st="67" end="71"/>
                                            </p:txEl>
                                          </p:spTgt>
                                        </p:tgtEl>
                                        <p:attrNameLst>
                                          <p:attrName>style.visibility</p:attrName>
                                        </p:attrNameLst>
                                      </p:cBhvr>
                                      <p:to>
                                        <p:strVal val="visible"/>
                                      </p:to>
                                    </p:set>
                                    <p:animEffect transition="in" filter="wipe(up)">
                                      <p:cBhvr>
                                        <p:cTn id="16" dur="500"/>
                                        <p:tgtEl>
                                          <p:spTgt spid="99332">
                                            <p:txEl>
                                              <p:charRg st="67" end="71"/>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99332">
                                            <p:txEl>
                                              <p:charRg st="71" end="79"/>
                                            </p:txEl>
                                          </p:spTgt>
                                        </p:tgtEl>
                                        <p:attrNameLst>
                                          <p:attrName>style.visibility</p:attrName>
                                        </p:attrNameLst>
                                      </p:cBhvr>
                                      <p:to>
                                        <p:strVal val="visible"/>
                                      </p:to>
                                    </p:set>
                                    <p:animEffect transition="in" filter="wipe(up)">
                                      <p:cBhvr>
                                        <p:cTn id="19" dur="500"/>
                                        <p:tgtEl>
                                          <p:spTgt spid="99332">
                                            <p:txEl>
                                              <p:charRg st="71" end="79"/>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99332">
                                            <p:txEl>
                                              <p:charRg st="79" end="113"/>
                                            </p:txEl>
                                          </p:spTgt>
                                        </p:tgtEl>
                                        <p:attrNameLst>
                                          <p:attrName>style.visibility</p:attrName>
                                        </p:attrNameLst>
                                      </p:cBhvr>
                                      <p:to>
                                        <p:strVal val="visible"/>
                                      </p:to>
                                    </p:set>
                                    <p:animEffect transition="in" filter="wipe(up)">
                                      <p:cBhvr>
                                        <p:cTn id="22" dur="500"/>
                                        <p:tgtEl>
                                          <p:spTgt spid="99332">
                                            <p:txEl>
                                              <p:charRg st="79" end="113"/>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99332">
                                            <p:txEl>
                                              <p:charRg st="113" end="117"/>
                                            </p:txEl>
                                          </p:spTgt>
                                        </p:tgtEl>
                                        <p:attrNameLst>
                                          <p:attrName>style.visibility</p:attrName>
                                        </p:attrNameLst>
                                      </p:cBhvr>
                                      <p:to>
                                        <p:strVal val="visible"/>
                                      </p:to>
                                    </p:set>
                                    <p:animEffect transition="in" filter="wipe(up)">
                                      <p:cBhvr>
                                        <p:cTn id="25" dur="500"/>
                                        <p:tgtEl>
                                          <p:spTgt spid="99332">
                                            <p:txEl>
                                              <p:charRg st="113" end="117"/>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99332">
                                            <p:txEl>
                                              <p:charRg st="117" end="124"/>
                                            </p:txEl>
                                          </p:spTgt>
                                        </p:tgtEl>
                                        <p:attrNameLst>
                                          <p:attrName>style.visibility</p:attrName>
                                        </p:attrNameLst>
                                      </p:cBhvr>
                                      <p:to>
                                        <p:strVal val="visible"/>
                                      </p:to>
                                    </p:set>
                                    <p:animEffect transition="in" filter="wipe(up)">
                                      <p:cBhvr>
                                        <p:cTn id="28" dur="500"/>
                                        <p:tgtEl>
                                          <p:spTgt spid="99332">
                                            <p:txEl>
                                              <p:charRg st="117" end="124"/>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99332">
                                            <p:txEl>
                                              <p:charRg st="124" end="128"/>
                                            </p:txEl>
                                          </p:spTgt>
                                        </p:tgtEl>
                                        <p:attrNameLst>
                                          <p:attrName>style.visibility</p:attrName>
                                        </p:attrNameLst>
                                      </p:cBhvr>
                                      <p:to>
                                        <p:strVal val="visible"/>
                                      </p:to>
                                    </p:set>
                                    <p:animEffect transition="in" filter="wipe(up)">
                                      <p:cBhvr>
                                        <p:cTn id="31" dur="500"/>
                                        <p:tgtEl>
                                          <p:spTgt spid="99332">
                                            <p:txEl>
                                              <p:charRg st="124" end="128"/>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99332">
                                            <p:txEl>
                                              <p:charRg st="128" end="134"/>
                                            </p:txEl>
                                          </p:spTgt>
                                        </p:tgtEl>
                                        <p:attrNameLst>
                                          <p:attrName>style.visibility</p:attrName>
                                        </p:attrNameLst>
                                      </p:cBhvr>
                                      <p:to>
                                        <p:strVal val="visible"/>
                                      </p:to>
                                    </p:set>
                                    <p:animEffect transition="in" filter="wipe(up)">
                                      <p:cBhvr>
                                        <p:cTn id="34" dur="500"/>
                                        <p:tgtEl>
                                          <p:spTgt spid="99332">
                                            <p:txEl>
                                              <p:charRg st="128" end="1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2"/>
          <p:cNvSpPr>
            <a:spLocks noGrp="1" noChangeArrowheads="1"/>
          </p:cNvSpPr>
          <p:nvPr>
            <p:ph type="title" idx="4294967295"/>
          </p:nvPr>
        </p:nvSpPr>
        <p:spPr>
          <a:xfrm>
            <a:off x="1150938" y="296863"/>
            <a:ext cx="7793038" cy="647700"/>
          </a:xfrm>
        </p:spPr>
        <p:txBody>
          <a:bodyPr vert="horz" wrap="square" lIns="91440" tIns="45720" rIns="91440" bIns="91440" numCol="1" anchor="b" anchorCtr="0" compatLnSpc="1"/>
          <a:lstStyle/>
          <a:p>
            <a:pPr marL="685800" marR="0" lvl="0" indent="-68580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4.6.4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数据分析与统计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00355"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00356"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95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00357"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rPr>
              <a:t>2. </a:t>
            </a:r>
            <a:r>
              <a:rPr lang="zh-CN" altLang="en-US" sz="2600" b="1" dirty="0">
                <a:solidFill>
                  <a:srgbClr val="0000FF"/>
                </a:solidFill>
                <a:latin typeface="Times New Roman" panose="02020603050405020304" pitchFamily="18" charset="0"/>
                <a:ea typeface="华文楷体" pitchFamily="2" charset="-122"/>
              </a:rPr>
              <a:t>求矩阵的最大值和最小值</a:t>
            </a:r>
            <a:endParaRPr lang="zh-CN" altLang="en-US" sz="2600" b="1" dirty="0">
              <a:solidFill>
                <a:srgbClr val="0000FF"/>
              </a:solidFill>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zh-CN" altLang="en-US" sz="2600" b="1" dirty="0">
                <a:latin typeface="Times New Roman" panose="02020603050405020304" pitchFamily="18" charset="0"/>
                <a:ea typeface="华文楷体" pitchFamily="2" charset="-122"/>
              </a:rPr>
              <a:t>求矩阵</a:t>
            </a:r>
            <a:r>
              <a:rPr lang="en-US" altLang="zh-CN" sz="2600" b="1" dirty="0">
                <a:latin typeface="Times New Roman" panose="02020603050405020304" pitchFamily="18" charset="0"/>
                <a:ea typeface="华文楷体" pitchFamily="2" charset="-122"/>
              </a:rPr>
              <a:t>A</a:t>
            </a:r>
            <a:r>
              <a:rPr lang="zh-CN" altLang="en-US" sz="2600" b="1" dirty="0">
                <a:latin typeface="Times New Roman" panose="02020603050405020304" pitchFamily="18" charset="0"/>
                <a:ea typeface="华文楷体" pitchFamily="2" charset="-122"/>
              </a:rPr>
              <a:t>的最大值的函数有</a:t>
            </a:r>
            <a:r>
              <a:rPr lang="en-US" altLang="zh-CN" sz="2600" b="1" dirty="0">
                <a:latin typeface="Times New Roman" panose="02020603050405020304" pitchFamily="18" charset="0"/>
                <a:ea typeface="华文楷体" pitchFamily="2" charset="-122"/>
              </a:rPr>
              <a:t>3</a:t>
            </a:r>
            <a:r>
              <a:rPr lang="zh-CN" altLang="en-US" sz="2600" b="1" dirty="0">
                <a:latin typeface="Times New Roman" panose="02020603050405020304" pitchFamily="18" charset="0"/>
                <a:ea typeface="华文楷体" pitchFamily="2" charset="-122"/>
              </a:rPr>
              <a:t>种调用格式，分别是：</a:t>
            </a:r>
            <a:endParaRPr lang="zh-CN" altLang="en-US" sz="2600" b="1" dirty="0">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rPr>
              <a:t>(1) max(A)</a:t>
            </a:r>
            <a:r>
              <a:rPr lang="zh-CN" altLang="en-US" sz="2600" b="1" dirty="0">
                <a:solidFill>
                  <a:srgbClr val="0000FF"/>
                </a:solidFill>
                <a:latin typeface="Times New Roman" panose="02020603050405020304" pitchFamily="18" charset="0"/>
                <a:ea typeface="华文楷体" pitchFamily="2" charset="-122"/>
              </a:rPr>
              <a:t>：</a:t>
            </a:r>
            <a:r>
              <a:rPr lang="zh-CN" altLang="en-US" sz="2600" b="1" dirty="0">
                <a:latin typeface="Times New Roman" panose="02020603050405020304" pitchFamily="18" charset="0"/>
                <a:ea typeface="华文楷体" pitchFamily="2" charset="-122"/>
              </a:rPr>
              <a:t>返回一个行向量，向量的第</a:t>
            </a:r>
            <a:r>
              <a:rPr lang="en-US" altLang="zh-CN" sz="2600" b="1" dirty="0">
                <a:latin typeface="Times New Roman" panose="02020603050405020304" pitchFamily="18" charset="0"/>
                <a:ea typeface="华文楷体" pitchFamily="2" charset="-122"/>
              </a:rPr>
              <a:t>i</a:t>
            </a:r>
            <a:r>
              <a:rPr lang="zh-CN" altLang="en-US" sz="2600" b="1" dirty="0">
                <a:latin typeface="Times New Roman" panose="02020603050405020304" pitchFamily="18" charset="0"/>
                <a:ea typeface="华文楷体" pitchFamily="2" charset="-122"/>
              </a:rPr>
              <a:t>个元素是矩阵</a:t>
            </a:r>
            <a:r>
              <a:rPr lang="en-US" altLang="zh-CN" sz="2600" b="1" dirty="0">
                <a:latin typeface="Times New Roman" panose="02020603050405020304" pitchFamily="18" charset="0"/>
                <a:ea typeface="华文楷体" pitchFamily="2" charset="-122"/>
              </a:rPr>
              <a:t>A</a:t>
            </a:r>
            <a:r>
              <a:rPr lang="zh-CN" altLang="en-US" sz="2600" b="1" dirty="0">
                <a:latin typeface="Times New Roman" panose="02020603050405020304" pitchFamily="18" charset="0"/>
                <a:ea typeface="华文楷体" pitchFamily="2" charset="-122"/>
              </a:rPr>
              <a:t>的第</a:t>
            </a:r>
            <a:r>
              <a:rPr lang="en-US" altLang="zh-CN" sz="2600" b="1" dirty="0">
                <a:latin typeface="Times New Roman" panose="02020603050405020304" pitchFamily="18" charset="0"/>
                <a:ea typeface="华文楷体" pitchFamily="2" charset="-122"/>
              </a:rPr>
              <a:t>i</a:t>
            </a:r>
            <a:r>
              <a:rPr lang="zh-CN" altLang="en-US" sz="2600" b="1" dirty="0">
                <a:latin typeface="Times New Roman" panose="02020603050405020304" pitchFamily="18" charset="0"/>
                <a:ea typeface="华文楷体" pitchFamily="2" charset="-122"/>
              </a:rPr>
              <a:t>列上的最大值；</a:t>
            </a:r>
            <a:endParaRPr lang="zh-CN" altLang="en-US" sz="2600" b="1" dirty="0">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en-US" altLang="zh-CN" sz="2600" b="1" dirty="0">
                <a:solidFill>
                  <a:srgbClr val="0000FF"/>
                </a:solidFill>
                <a:latin typeface="Times New Roman" panose="02020603050405020304" pitchFamily="18" charset="0"/>
                <a:ea typeface="华文楷体" pitchFamily="2" charset="-122"/>
              </a:rPr>
              <a:t>(2) [Y,U]=max(A)</a:t>
            </a:r>
            <a:r>
              <a:rPr lang="zh-CN" altLang="en-US" sz="2600" b="1" dirty="0">
                <a:solidFill>
                  <a:srgbClr val="0000FF"/>
                </a:solidFill>
                <a:latin typeface="Times New Roman" panose="02020603050405020304" pitchFamily="18" charset="0"/>
                <a:ea typeface="华文楷体" pitchFamily="2" charset="-122"/>
              </a:rPr>
              <a:t>：</a:t>
            </a:r>
            <a:r>
              <a:rPr lang="zh-CN" altLang="en-US" sz="2600" b="1" dirty="0">
                <a:latin typeface="Times New Roman" panose="02020603050405020304" pitchFamily="18" charset="0"/>
                <a:ea typeface="华文楷体" pitchFamily="2" charset="-122"/>
              </a:rPr>
              <a:t>返回行向量</a:t>
            </a:r>
            <a:r>
              <a:rPr lang="en-US" altLang="zh-CN" sz="2600" b="1" dirty="0">
                <a:latin typeface="Times New Roman" panose="02020603050405020304" pitchFamily="18" charset="0"/>
                <a:ea typeface="华文楷体" pitchFamily="2" charset="-122"/>
              </a:rPr>
              <a:t>Y</a:t>
            </a:r>
            <a:r>
              <a:rPr lang="zh-CN" altLang="en-US" sz="2600" b="1" dirty="0">
                <a:latin typeface="Times New Roman" panose="02020603050405020304" pitchFamily="18" charset="0"/>
                <a:ea typeface="华文楷体" pitchFamily="2" charset="-122"/>
              </a:rPr>
              <a:t>和</a:t>
            </a:r>
            <a:r>
              <a:rPr lang="en-US" altLang="zh-CN" sz="2600" b="1" dirty="0">
                <a:latin typeface="Times New Roman" panose="02020603050405020304" pitchFamily="18" charset="0"/>
                <a:ea typeface="华文楷体" pitchFamily="2" charset="-122"/>
              </a:rPr>
              <a:t>U</a:t>
            </a:r>
            <a:r>
              <a:rPr lang="zh-CN" altLang="en-US" sz="2600" b="1" dirty="0">
                <a:latin typeface="Times New Roman" panose="02020603050405020304" pitchFamily="18" charset="0"/>
                <a:ea typeface="华文楷体" pitchFamily="2" charset="-122"/>
              </a:rPr>
              <a:t>，</a:t>
            </a:r>
            <a:r>
              <a:rPr lang="en-US" altLang="zh-CN" sz="2600" b="1" dirty="0">
                <a:latin typeface="Times New Roman" panose="02020603050405020304" pitchFamily="18" charset="0"/>
                <a:ea typeface="华文楷体" pitchFamily="2" charset="-122"/>
              </a:rPr>
              <a:t>Y</a:t>
            </a:r>
            <a:r>
              <a:rPr lang="zh-CN" altLang="en-US" sz="2600" b="1" dirty="0">
                <a:latin typeface="Times New Roman" panose="02020603050405020304" pitchFamily="18" charset="0"/>
                <a:ea typeface="华文楷体" pitchFamily="2" charset="-122"/>
              </a:rPr>
              <a:t>向量记录</a:t>
            </a:r>
            <a:r>
              <a:rPr lang="en-US" altLang="zh-CN" sz="2600" b="1" dirty="0">
                <a:latin typeface="Times New Roman" panose="02020603050405020304" pitchFamily="18" charset="0"/>
                <a:ea typeface="华文楷体" pitchFamily="2" charset="-122"/>
              </a:rPr>
              <a:t>A</a:t>
            </a:r>
            <a:r>
              <a:rPr lang="zh-CN" altLang="en-US" sz="2600" b="1" dirty="0">
                <a:latin typeface="Times New Roman" panose="02020603050405020304" pitchFamily="18" charset="0"/>
                <a:ea typeface="华文楷体" pitchFamily="2" charset="-122"/>
              </a:rPr>
              <a:t>的每列的最大值，</a:t>
            </a:r>
            <a:r>
              <a:rPr lang="en-US" altLang="zh-CN" sz="2600" b="1" dirty="0">
                <a:latin typeface="Times New Roman" panose="02020603050405020304" pitchFamily="18" charset="0"/>
                <a:ea typeface="华文楷体" pitchFamily="2" charset="-122"/>
              </a:rPr>
              <a:t>U</a:t>
            </a:r>
            <a:r>
              <a:rPr lang="zh-CN" altLang="en-US" sz="2600" b="1" dirty="0">
                <a:latin typeface="Times New Roman" panose="02020603050405020304" pitchFamily="18" charset="0"/>
                <a:ea typeface="华文楷体" pitchFamily="2" charset="-122"/>
              </a:rPr>
              <a:t>向量记录每列最大值的行号；</a:t>
            </a:r>
            <a:endParaRPr lang="zh-CN" altLang="en-US" sz="2600" b="1" dirty="0">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pt-BR" altLang="en-US" sz="2600" b="1" dirty="0">
                <a:solidFill>
                  <a:srgbClr val="0000FF"/>
                </a:solidFill>
                <a:latin typeface="Times New Roman" panose="02020603050405020304" pitchFamily="18" charset="0"/>
                <a:ea typeface="华文楷体" pitchFamily="2" charset="-122"/>
              </a:rPr>
              <a:t>(3) max(A,[],dim)</a:t>
            </a:r>
            <a:r>
              <a:rPr lang="zh-CN" altLang="en-US" sz="2600" b="1" dirty="0">
                <a:solidFill>
                  <a:srgbClr val="0000FF"/>
                </a:solidFill>
                <a:latin typeface="Times New Roman" panose="02020603050405020304" pitchFamily="18" charset="0"/>
                <a:ea typeface="华文楷体" pitchFamily="2" charset="-122"/>
              </a:rPr>
              <a:t>：</a:t>
            </a:r>
            <a:r>
              <a:rPr lang="pt-BR" altLang="en-US" sz="2600" b="1" dirty="0">
                <a:latin typeface="Times New Roman" panose="02020603050405020304" pitchFamily="18" charset="0"/>
                <a:ea typeface="华文楷体" pitchFamily="2" charset="-122"/>
              </a:rPr>
              <a:t>dim</a:t>
            </a:r>
            <a:r>
              <a:rPr lang="zh-CN" altLang="en-US" sz="2600" b="1" dirty="0">
                <a:latin typeface="Times New Roman" panose="02020603050405020304" pitchFamily="18" charset="0"/>
                <a:ea typeface="华文楷体" pitchFamily="2" charset="-122"/>
              </a:rPr>
              <a:t>取</a:t>
            </a:r>
            <a:r>
              <a:rPr lang="pt-BR" altLang="en-US" sz="2600" b="1" dirty="0">
                <a:latin typeface="Times New Roman" panose="02020603050405020304" pitchFamily="18" charset="0"/>
                <a:ea typeface="华文楷体" pitchFamily="2" charset="-122"/>
              </a:rPr>
              <a:t>1</a:t>
            </a:r>
            <a:r>
              <a:rPr lang="zh-CN" altLang="en-US" sz="2600" b="1" dirty="0">
                <a:latin typeface="Times New Roman" panose="02020603050405020304" pitchFamily="18" charset="0"/>
                <a:ea typeface="华文楷体" pitchFamily="2" charset="-122"/>
              </a:rPr>
              <a:t>或</a:t>
            </a:r>
            <a:r>
              <a:rPr lang="pt-BR" altLang="en-US" sz="2600" b="1" dirty="0">
                <a:latin typeface="Times New Roman" panose="02020603050405020304" pitchFamily="18" charset="0"/>
                <a:ea typeface="华文楷体" pitchFamily="2" charset="-122"/>
              </a:rPr>
              <a:t>2</a:t>
            </a:r>
            <a:r>
              <a:rPr lang="zh-CN" altLang="en-US" sz="2600" b="1" dirty="0">
                <a:latin typeface="Times New Roman" panose="02020603050405020304" pitchFamily="18" charset="0"/>
                <a:ea typeface="华文楷体" pitchFamily="2" charset="-122"/>
              </a:rPr>
              <a:t>。</a:t>
            </a:r>
            <a:r>
              <a:rPr lang="en-US" altLang="zh-CN" sz="2600" b="1" dirty="0">
                <a:latin typeface="Times New Roman" panose="02020603050405020304" pitchFamily="18" charset="0"/>
                <a:ea typeface="华文楷体" pitchFamily="2" charset="-122"/>
              </a:rPr>
              <a:t>dim</a:t>
            </a:r>
            <a:r>
              <a:rPr lang="zh-CN" altLang="en-US" sz="2600" b="1" dirty="0">
                <a:latin typeface="Times New Roman" panose="02020603050405020304" pitchFamily="18" charset="0"/>
                <a:ea typeface="华文楷体" pitchFamily="2" charset="-122"/>
              </a:rPr>
              <a:t>取</a:t>
            </a:r>
            <a:r>
              <a:rPr lang="en-US" altLang="zh-CN" sz="2600" b="1" dirty="0">
                <a:latin typeface="Times New Roman" panose="02020603050405020304" pitchFamily="18" charset="0"/>
                <a:ea typeface="华文楷体" pitchFamily="2" charset="-122"/>
              </a:rPr>
              <a:t>1</a:t>
            </a:r>
            <a:r>
              <a:rPr lang="zh-CN" altLang="en-US" sz="2600" b="1" dirty="0">
                <a:latin typeface="Times New Roman" panose="02020603050405020304" pitchFamily="18" charset="0"/>
                <a:ea typeface="华文楷体" pitchFamily="2" charset="-122"/>
              </a:rPr>
              <a:t>时，该函数和</a:t>
            </a:r>
            <a:r>
              <a:rPr lang="en-US" altLang="zh-CN" sz="2600" b="1" dirty="0">
                <a:latin typeface="Times New Roman" panose="02020603050405020304" pitchFamily="18" charset="0"/>
                <a:ea typeface="华文楷体" pitchFamily="2" charset="-122"/>
              </a:rPr>
              <a:t>max(A)</a:t>
            </a:r>
            <a:r>
              <a:rPr lang="zh-CN" altLang="en-US" sz="2600" b="1" dirty="0">
                <a:latin typeface="Times New Roman" panose="02020603050405020304" pitchFamily="18" charset="0"/>
                <a:ea typeface="华文楷体" pitchFamily="2" charset="-122"/>
              </a:rPr>
              <a:t>完全相同；</a:t>
            </a:r>
            <a:r>
              <a:rPr lang="en-US" altLang="zh-CN" sz="2600" b="1" dirty="0">
                <a:latin typeface="Times New Roman" panose="02020603050405020304" pitchFamily="18" charset="0"/>
                <a:ea typeface="华文楷体" pitchFamily="2" charset="-122"/>
              </a:rPr>
              <a:t>dim</a:t>
            </a:r>
            <a:r>
              <a:rPr lang="zh-CN" altLang="en-US" sz="2600" b="1" dirty="0">
                <a:latin typeface="Times New Roman" panose="02020603050405020304" pitchFamily="18" charset="0"/>
                <a:ea typeface="华文楷体" pitchFamily="2" charset="-122"/>
              </a:rPr>
              <a:t>取</a:t>
            </a:r>
            <a:r>
              <a:rPr lang="en-US" altLang="zh-CN" sz="2600" b="1" dirty="0">
                <a:latin typeface="Times New Roman" panose="02020603050405020304" pitchFamily="18" charset="0"/>
                <a:ea typeface="华文楷体" pitchFamily="2" charset="-122"/>
              </a:rPr>
              <a:t>2</a:t>
            </a:r>
            <a:r>
              <a:rPr lang="zh-CN" altLang="en-US" sz="2600" b="1" dirty="0">
                <a:latin typeface="Times New Roman" panose="02020603050405020304" pitchFamily="18" charset="0"/>
                <a:ea typeface="华文楷体" pitchFamily="2" charset="-122"/>
              </a:rPr>
              <a:t>时，该函数返回一个列向量，其第</a:t>
            </a:r>
            <a:r>
              <a:rPr lang="en-US" altLang="zh-CN" sz="2600" b="1" dirty="0">
                <a:latin typeface="Times New Roman" panose="02020603050405020304" pitchFamily="18" charset="0"/>
                <a:ea typeface="华文楷体" pitchFamily="2" charset="-122"/>
              </a:rPr>
              <a:t>i</a:t>
            </a:r>
            <a:r>
              <a:rPr lang="zh-CN" altLang="en-US" sz="2600" b="1" dirty="0">
                <a:latin typeface="Times New Roman" panose="02020603050405020304" pitchFamily="18" charset="0"/>
                <a:ea typeface="华文楷体" pitchFamily="2" charset="-122"/>
              </a:rPr>
              <a:t>个元素是</a:t>
            </a:r>
            <a:r>
              <a:rPr lang="en-US" altLang="zh-CN" sz="2600" b="1" dirty="0">
                <a:latin typeface="Times New Roman" panose="02020603050405020304" pitchFamily="18" charset="0"/>
                <a:ea typeface="华文楷体" pitchFamily="2" charset="-122"/>
              </a:rPr>
              <a:t>A</a:t>
            </a:r>
            <a:r>
              <a:rPr lang="zh-CN" altLang="en-US" sz="2600" b="1" dirty="0">
                <a:latin typeface="Times New Roman" panose="02020603050405020304" pitchFamily="18" charset="0"/>
                <a:ea typeface="华文楷体" pitchFamily="2" charset="-122"/>
              </a:rPr>
              <a:t>矩阵的第</a:t>
            </a:r>
            <a:r>
              <a:rPr lang="en-US" altLang="zh-CN" sz="2600" b="1" dirty="0">
                <a:latin typeface="Times New Roman" panose="02020603050405020304" pitchFamily="18" charset="0"/>
                <a:ea typeface="华文楷体" pitchFamily="2" charset="-122"/>
              </a:rPr>
              <a:t>i</a:t>
            </a:r>
            <a:r>
              <a:rPr lang="zh-CN" altLang="en-US" sz="2600" b="1" dirty="0">
                <a:latin typeface="Times New Roman" panose="02020603050405020304" pitchFamily="18" charset="0"/>
                <a:ea typeface="华文楷体" pitchFamily="2" charset="-122"/>
              </a:rPr>
              <a:t>行上的最大值。</a:t>
            </a:r>
            <a:endParaRPr lang="zh-CN" altLang="en-US" sz="2600" b="1" dirty="0">
              <a:latin typeface="Times New Roman" panose="02020603050405020304" pitchFamily="18" charset="0"/>
              <a:ea typeface="华文楷体" pitchFamily="2" charset="-122"/>
            </a:endParaRPr>
          </a:p>
          <a:p>
            <a:pPr lvl="0" algn="just" eaLnBrk="1" hangingPunct="1">
              <a:buFont typeface="Wingdings" panose="05000000000000000000" pitchFamily="2" charset="2"/>
              <a:buNone/>
            </a:pPr>
            <a:r>
              <a:rPr lang="zh-CN" altLang="en-US" sz="2600" b="1" dirty="0">
                <a:latin typeface="Times New Roman" panose="02020603050405020304" pitchFamily="18" charset="0"/>
                <a:ea typeface="华文楷体" pitchFamily="2" charset="-122"/>
              </a:rPr>
              <a:t>求最小值的函数是</a:t>
            </a:r>
            <a:r>
              <a:rPr lang="en-US" altLang="zh-CN" sz="2600" b="1" dirty="0">
                <a:latin typeface="Times New Roman" panose="02020603050405020304" pitchFamily="18" charset="0"/>
                <a:ea typeface="华文楷体" pitchFamily="2" charset="-122"/>
              </a:rPr>
              <a:t>min</a:t>
            </a:r>
            <a:r>
              <a:rPr lang="zh-CN" altLang="en-US" sz="2600" b="1" dirty="0">
                <a:latin typeface="Times New Roman" panose="02020603050405020304" pitchFamily="18" charset="0"/>
                <a:ea typeface="华文楷体" pitchFamily="2" charset="-122"/>
              </a:rPr>
              <a:t>，其用法和</a:t>
            </a:r>
            <a:r>
              <a:rPr lang="en-US" altLang="zh-CN" sz="2600" b="1" dirty="0">
                <a:latin typeface="Times New Roman" panose="02020603050405020304" pitchFamily="18" charset="0"/>
                <a:ea typeface="华文楷体" pitchFamily="2" charset="-122"/>
              </a:rPr>
              <a:t>max</a:t>
            </a:r>
            <a:r>
              <a:rPr lang="zh-CN" altLang="en-US" sz="2600" b="1" dirty="0">
                <a:latin typeface="Times New Roman" panose="02020603050405020304" pitchFamily="18" charset="0"/>
                <a:ea typeface="华文楷体" pitchFamily="2" charset="-122"/>
              </a:rPr>
              <a:t>完全相同。</a:t>
            </a:r>
            <a:endParaRPr lang="zh-CN" altLang="en-US" sz="2600"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0357">
                                            <p:txEl>
                                              <p:charRg st="0" end="15"/>
                                            </p:txEl>
                                          </p:spTgt>
                                        </p:tgtEl>
                                        <p:attrNameLst>
                                          <p:attrName>style.visibility</p:attrName>
                                        </p:attrNameLst>
                                      </p:cBhvr>
                                      <p:to>
                                        <p:strVal val="visible"/>
                                      </p:to>
                                    </p:set>
                                    <p:animEffect transition="in" filter="wipe(up)">
                                      <p:cBhvr>
                                        <p:cTn id="7" dur="500"/>
                                        <p:tgtEl>
                                          <p:spTgt spid="100357">
                                            <p:txEl>
                                              <p:charRg st="0" end="15"/>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00357">
                                            <p:txEl>
                                              <p:charRg st="15" end="39"/>
                                            </p:txEl>
                                          </p:spTgt>
                                        </p:tgtEl>
                                        <p:attrNameLst>
                                          <p:attrName>style.visibility</p:attrName>
                                        </p:attrNameLst>
                                      </p:cBhvr>
                                      <p:to>
                                        <p:strVal val="visible"/>
                                      </p:to>
                                    </p:set>
                                    <p:animEffect transition="in" filter="wipe(up)">
                                      <p:cBhvr>
                                        <p:cTn id="10" dur="500"/>
                                        <p:tgtEl>
                                          <p:spTgt spid="100357">
                                            <p:txEl>
                                              <p:charRg st="15" end="39"/>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00357">
                                            <p:txEl>
                                              <p:charRg st="39" end="81"/>
                                            </p:txEl>
                                          </p:spTgt>
                                        </p:tgtEl>
                                        <p:attrNameLst>
                                          <p:attrName>style.visibility</p:attrName>
                                        </p:attrNameLst>
                                      </p:cBhvr>
                                      <p:to>
                                        <p:strVal val="visible"/>
                                      </p:to>
                                    </p:set>
                                    <p:animEffect transition="in" filter="wipe(up)">
                                      <p:cBhvr>
                                        <p:cTn id="13" dur="500"/>
                                        <p:tgtEl>
                                          <p:spTgt spid="100357">
                                            <p:txEl>
                                              <p:charRg st="39" end="81"/>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00357">
                                            <p:txEl>
                                              <p:charRg st="81" end="136"/>
                                            </p:txEl>
                                          </p:spTgt>
                                        </p:tgtEl>
                                        <p:attrNameLst>
                                          <p:attrName>style.visibility</p:attrName>
                                        </p:attrNameLst>
                                      </p:cBhvr>
                                      <p:to>
                                        <p:strVal val="visible"/>
                                      </p:to>
                                    </p:set>
                                    <p:animEffect transition="in" filter="wipe(up)">
                                      <p:cBhvr>
                                        <p:cTn id="16" dur="500"/>
                                        <p:tgtEl>
                                          <p:spTgt spid="100357">
                                            <p:txEl>
                                              <p:charRg st="81" end="136"/>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00357">
                                            <p:txEl>
                                              <p:charRg st="136" end="223"/>
                                            </p:txEl>
                                          </p:spTgt>
                                        </p:tgtEl>
                                        <p:attrNameLst>
                                          <p:attrName>style.visibility</p:attrName>
                                        </p:attrNameLst>
                                      </p:cBhvr>
                                      <p:to>
                                        <p:strVal val="visible"/>
                                      </p:to>
                                    </p:set>
                                    <p:animEffect transition="in" filter="wipe(up)">
                                      <p:cBhvr>
                                        <p:cTn id="19" dur="500"/>
                                        <p:tgtEl>
                                          <p:spTgt spid="100357">
                                            <p:txEl>
                                              <p:charRg st="136" end="223"/>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100357">
                                            <p:txEl>
                                              <p:charRg st="223" end="248"/>
                                            </p:txEl>
                                          </p:spTgt>
                                        </p:tgtEl>
                                        <p:attrNameLst>
                                          <p:attrName>style.visibility</p:attrName>
                                        </p:attrNameLst>
                                      </p:cBhvr>
                                      <p:to>
                                        <p:strVal val="visible"/>
                                      </p:to>
                                    </p:set>
                                    <p:animEffect transition="in" filter="wipe(up)">
                                      <p:cBhvr>
                                        <p:cTn id="22" dur="500"/>
                                        <p:tgtEl>
                                          <p:spTgt spid="100357">
                                            <p:txEl>
                                              <p:charRg st="223" end="2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日期占位符 1"/>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01379" name="页脚占位符 2"/>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96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01380" name="Text Box 2"/>
          <p:cNvSpPr txBox="1"/>
          <p:nvPr/>
        </p:nvSpPr>
        <p:spPr>
          <a:xfrm>
            <a:off x="828675" y="981075"/>
            <a:ext cx="7921625" cy="5180013"/>
          </a:xfrm>
          <a:prstGeom prst="rect">
            <a:avLst/>
          </a:prstGeom>
          <a:noFill/>
          <a:ln w="9525">
            <a:noFill/>
          </a:ln>
        </p:spPr>
        <p:txBody>
          <a:bodyPr>
            <a:spAutoFit/>
          </a:bodyPr>
          <a:p>
            <a:pPr marL="342900" indent="-342900" algn="just" eaLnBrk="1" hangingPunct="1">
              <a:lnSpc>
                <a:spcPct val="140000"/>
              </a:lnSpc>
              <a:spcBef>
                <a:spcPct val="50000"/>
              </a:spcBef>
            </a:pP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例</a:t>
            </a:r>
            <a:r>
              <a:rPr lang="en-US" altLang="zh-CN" sz="2600" b="1" dirty="0">
                <a:solidFill>
                  <a:srgbClr val="0000FF"/>
                </a:solidFill>
                <a:latin typeface="Times New Roman" panose="02020603050405020304" pitchFamily="18" charset="0"/>
                <a:ea typeface="华文楷体" pitchFamily="2" charset="-122"/>
                <a:sym typeface="Arial" panose="020B0604020202020204" pitchFamily="34" charset="0"/>
              </a:rPr>
              <a:t>4.6-9】</a:t>
            </a: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求矩阵的最大值</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indent="-342900" algn="just" eaLnBrk="1" hangingPunct="1">
              <a:lnSpc>
                <a:spcPct val="140000"/>
              </a:lnSpc>
              <a:spcBef>
                <a:spcPct val="20000"/>
              </a:spcBef>
            </a:pPr>
            <a:r>
              <a:rPr lang="en-US" altLang="zh-CN" sz="2400" b="1" dirty="0">
                <a:latin typeface="Times New Roman" panose="02020603050405020304" pitchFamily="18" charset="0"/>
                <a:ea typeface="华文楷体" pitchFamily="2" charset="-122"/>
              </a:rPr>
              <a:t>&gt;&gt;x=[-43,72,9; 16,23,47];</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&gt;&gt;y=max(x)     </a:t>
            </a:r>
            <a:r>
              <a:rPr lang="en-US" altLang="zh-CN" sz="2000" b="1" dirty="0">
                <a:solidFill>
                  <a:srgbClr val="008000"/>
                </a:solidFill>
                <a:latin typeface="Times New Roman" panose="02020603050405020304" pitchFamily="18" charset="0"/>
                <a:ea typeface="华文楷体" pitchFamily="2" charset="-122"/>
              </a:rPr>
              <a:t>%</a:t>
            </a:r>
            <a:r>
              <a:rPr lang="zh-CN" altLang="en-US" sz="2000" b="1" dirty="0">
                <a:solidFill>
                  <a:srgbClr val="008000"/>
                </a:solidFill>
                <a:latin typeface="Times New Roman" panose="02020603050405020304" pitchFamily="18" charset="0"/>
                <a:ea typeface="华文楷体" pitchFamily="2" charset="-122"/>
              </a:rPr>
              <a:t>求矩阵</a:t>
            </a:r>
            <a:r>
              <a:rPr lang="en-US" altLang="zh-CN" sz="2000" b="1" dirty="0">
                <a:solidFill>
                  <a:srgbClr val="008000"/>
                </a:solidFill>
                <a:latin typeface="Times New Roman" panose="02020603050405020304" pitchFamily="18" charset="0"/>
                <a:ea typeface="华文楷体" pitchFamily="2" charset="-122"/>
              </a:rPr>
              <a:t>x</a:t>
            </a:r>
            <a:r>
              <a:rPr lang="zh-CN" altLang="en-US" sz="2000" b="1" dirty="0">
                <a:solidFill>
                  <a:srgbClr val="008000"/>
                </a:solidFill>
                <a:latin typeface="Times New Roman" panose="02020603050405020304" pitchFamily="18" charset="0"/>
                <a:ea typeface="华文楷体" pitchFamily="2" charset="-122"/>
              </a:rPr>
              <a:t>中每列的最大值</a:t>
            </a:r>
            <a:endParaRPr lang="zh-CN" altLang="en-US" sz="2000" b="1" dirty="0">
              <a:solidFill>
                <a:srgbClr val="008000"/>
              </a:solidFill>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y =</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     16  72  47</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&gt;&gt;[y,l]=max(x) </a:t>
            </a:r>
            <a:r>
              <a:rPr lang="en-US" altLang="zh-CN" sz="2000" b="1" dirty="0">
                <a:solidFill>
                  <a:srgbClr val="008000"/>
                </a:solidFill>
                <a:latin typeface="Times New Roman" panose="02020603050405020304" pitchFamily="18" charset="0"/>
                <a:ea typeface="华文楷体" pitchFamily="2" charset="-122"/>
                <a:sym typeface="Arial" panose="020B0604020202020204" pitchFamily="34" charset="0"/>
              </a:rPr>
              <a:t>%</a:t>
            </a:r>
            <a:r>
              <a:rPr lang="zh-CN" altLang="en-US" sz="2000" b="1" dirty="0">
                <a:solidFill>
                  <a:srgbClr val="008000"/>
                </a:solidFill>
                <a:latin typeface="Times New Roman" panose="02020603050405020304" pitchFamily="18" charset="0"/>
                <a:ea typeface="华文楷体" pitchFamily="2" charset="-122"/>
                <a:sym typeface="Arial" panose="020B0604020202020204" pitchFamily="34" charset="0"/>
              </a:rPr>
              <a:t>求矩阵</a:t>
            </a:r>
            <a:r>
              <a:rPr lang="en-US" altLang="zh-CN" sz="2000" b="1" dirty="0">
                <a:solidFill>
                  <a:srgbClr val="008000"/>
                </a:solidFill>
                <a:latin typeface="Times New Roman" panose="02020603050405020304" pitchFamily="18" charset="0"/>
                <a:ea typeface="华文楷体" pitchFamily="2" charset="-122"/>
                <a:sym typeface="Arial" panose="020B0604020202020204" pitchFamily="34" charset="0"/>
              </a:rPr>
              <a:t>x</a:t>
            </a:r>
            <a:r>
              <a:rPr lang="zh-CN" altLang="en-US" sz="2000" b="1" dirty="0">
                <a:solidFill>
                  <a:srgbClr val="008000"/>
                </a:solidFill>
                <a:latin typeface="Times New Roman" panose="02020603050405020304" pitchFamily="18" charset="0"/>
                <a:ea typeface="华文楷体" pitchFamily="2" charset="-122"/>
                <a:sym typeface="Arial" panose="020B0604020202020204" pitchFamily="34" charset="0"/>
              </a:rPr>
              <a:t>中每列的最大值及其该元素的位置</a:t>
            </a:r>
            <a:endParaRPr lang="zh-CN" altLang="en-US" sz="2000" b="1" dirty="0">
              <a:solidFill>
                <a:srgbClr val="008000"/>
              </a:solidFill>
              <a:latin typeface="Times New Roman" panose="02020603050405020304" pitchFamily="18" charset="0"/>
              <a:ea typeface="华文楷体" pitchFamily="2" charset="-122"/>
              <a:sym typeface="Arial" panose="020B0604020202020204" pitchFamily="34" charset="0"/>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y =</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    </a:t>
            </a:r>
            <a:r>
              <a:rPr lang="en-US" altLang="zh-CN" sz="2400" b="1" dirty="0">
                <a:latin typeface="Times New Roman" panose="02020603050405020304" pitchFamily="18" charset="0"/>
              </a:rPr>
              <a:t>16  72  47</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l =</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     2  1  2</a:t>
            </a:r>
            <a:endParaRPr lang="en-US" altLang="zh-CN" sz="2400" b="1" dirty="0">
              <a:latin typeface="Times New Roman" panose="02020603050405020304" pitchFamily="18" charset="0"/>
              <a:ea typeface="华文楷体" pitchFamily="2" charset="-122"/>
            </a:endParaRPr>
          </a:p>
          <a:p>
            <a:pPr marL="342900" indent="-342900" algn="just" eaLnBrk="1" hangingPunct="1">
              <a:spcBef>
                <a:spcPct val="20000"/>
              </a:spcBef>
            </a:pPr>
            <a:r>
              <a:rPr lang="en-US" altLang="zh-CN" sz="2400" b="1" dirty="0">
                <a:latin typeface="Times New Roman" panose="02020603050405020304" pitchFamily="18" charset="0"/>
                <a:ea typeface="华文楷体" pitchFamily="2" charset="-122"/>
              </a:rPr>
              <a:t>&gt;&gt;max(x, [],1), max(x, [],2) </a:t>
            </a:r>
            <a:r>
              <a:rPr lang="en-US" altLang="zh-CN" sz="2000" b="1" dirty="0">
                <a:solidFill>
                  <a:srgbClr val="008000"/>
                </a:solidFill>
                <a:latin typeface="Times New Roman" panose="02020603050405020304" pitchFamily="18" charset="0"/>
                <a:ea typeface="华文楷体" pitchFamily="2" charset="-122"/>
              </a:rPr>
              <a:t>%</a:t>
            </a:r>
            <a:r>
              <a:rPr lang="zh-CN" altLang="en-US" sz="2000" b="1" dirty="0">
                <a:solidFill>
                  <a:srgbClr val="008000"/>
                </a:solidFill>
                <a:latin typeface="Times New Roman" panose="02020603050405020304" pitchFamily="18" charset="0"/>
                <a:ea typeface="华文楷体" pitchFamily="2" charset="-122"/>
              </a:rPr>
              <a:t>求矩阵中每行的最大值</a:t>
            </a:r>
            <a:endParaRPr lang="zh-CN" altLang="en-US" sz="2000" b="1" dirty="0">
              <a:solidFill>
                <a:srgbClr val="008000"/>
              </a:solidFill>
              <a:latin typeface="Times New Roman" panose="02020603050405020304" pitchFamily="18" charset="0"/>
              <a:ea typeface="华文楷体"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2"/>
          <p:cNvSpPr>
            <a:spLocks noGrp="1" noChangeArrowheads="1"/>
          </p:cNvSpPr>
          <p:nvPr>
            <p:ph type="title" idx="4294967295"/>
          </p:nvPr>
        </p:nvSpPr>
        <p:spPr>
          <a:xfrm>
            <a:off x="1150938" y="260350"/>
            <a:ext cx="7793038" cy="647700"/>
          </a:xfrm>
        </p:spPr>
        <p:txBody>
          <a:bodyPr vert="horz" wrap="square" lIns="91440" tIns="45720" rIns="91440" bIns="91440" numCol="1" anchor="b" anchorCtr="0" compatLnSpc="1"/>
          <a:lstStyle/>
          <a:p>
            <a:pPr marL="685800" marR="0" lvl="0" indent="-68580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4.6.4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数据分析与统计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02403"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02404"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97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02405"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342900" lvl="0" indent="-342900" algn="just" eaLnBrk="1" hangingPunct="1">
              <a:lnSpc>
                <a:spcPct val="135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求和与求积</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13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sum(X)</a:t>
            </a:r>
            <a:r>
              <a:rPr lang="zh-CN" altLang="en-US" b="1" dirty="0">
                <a:solidFill>
                  <a:srgbClr val="0000FF"/>
                </a:solidFill>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返回向量</a:t>
            </a: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各元素的和。</a:t>
            </a:r>
            <a:endParaRPr lang="zh-CN" altLang="en-US" b="1" dirty="0">
              <a:latin typeface="Times New Roman" panose="02020603050405020304" pitchFamily="18" charset="0"/>
              <a:ea typeface="华文楷体" pitchFamily="2" charset="-122"/>
            </a:endParaRPr>
          </a:p>
          <a:p>
            <a:pPr marL="342900" lvl="0" indent="-342900" algn="just" eaLnBrk="1" hangingPunct="1">
              <a:lnSpc>
                <a:spcPct val="13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prod(X)</a:t>
            </a:r>
            <a:r>
              <a:rPr lang="zh-CN" altLang="en-US" b="1" dirty="0">
                <a:solidFill>
                  <a:srgbClr val="0000FF"/>
                </a:solidFill>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返回向量</a:t>
            </a: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各元素的乘积。</a:t>
            </a:r>
            <a:endParaRPr lang="zh-CN" altLang="en-US" b="1" dirty="0">
              <a:latin typeface="Times New Roman" panose="02020603050405020304" pitchFamily="18" charset="0"/>
              <a:ea typeface="华文楷体" pitchFamily="2" charset="-122"/>
            </a:endParaRPr>
          </a:p>
          <a:p>
            <a:pPr marL="342900" lvl="0" indent="-342900" algn="just" eaLnBrk="1" hangingPunct="1">
              <a:lnSpc>
                <a:spcPct val="13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sum(A)</a:t>
            </a:r>
            <a:r>
              <a:rPr lang="zh-CN" altLang="en-US" b="1" dirty="0">
                <a:solidFill>
                  <a:srgbClr val="0000FF"/>
                </a:solidFill>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返回一个行向量，其第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个元素是</a:t>
            </a:r>
            <a:r>
              <a:rPr lang="en-US" altLang="zh-CN" b="1" dirty="0">
                <a:latin typeface="Times New Roman" panose="02020603050405020304" pitchFamily="18" charset="0"/>
                <a:ea typeface="华文楷体" pitchFamily="2" charset="-122"/>
              </a:rPr>
              <a:t>A</a:t>
            </a:r>
            <a:r>
              <a:rPr lang="zh-CN" altLang="en-US" b="1" dirty="0">
                <a:latin typeface="Times New Roman" panose="02020603050405020304" pitchFamily="18" charset="0"/>
                <a:ea typeface="华文楷体" pitchFamily="2" charset="-122"/>
              </a:rPr>
              <a:t>的第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列的元素和。</a:t>
            </a:r>
            <a:endParaRPr lang="zh-CN" altLang="en-US" b="1" dirty="0">
              <a:latin typeface="Times New Roman" panose="02020603050405020304" pitchFamily="18" charset="0"/>
              <a:ea typeface="华文楷体" pitchFamily="2" charset="-122"/>
            </a:endParaRPr>
          </a:p>
          <a:p>
            <a:pPr marL="342900" lvl="0" indent="-342900" algn="just" eaLnBrk="1" hangingPunct="1">
              <a:lnSpc>
                <a:spcPct val="13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prod(A)</a:t>
            </a:r>
            <a:r>
              <a:rPr lang="zh-CN" altLang="en-US" b="1" dirty="0">
                <a:solidFill>
                  <a:srgbClr val="0000FF"/>
                </a:solidFill>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返回一个行向量，其第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个元素是</a:t>
            </a:r>
            <a:r>
              <a:rPr lang="en-US" altLang="zh-CN" b="1" dirty="0">
                <a:latin typeface="Times New Roman" panose="02020603050405020304" pitchFamily="18" charset="0"/>
                <a:ea typeface="华文楷体" pitchFamily="2" charset="-122"/>
              </a:rPr>
              <a:t>A</a:t>
            </a:r>
            <a:r>
              <a:rPr lang="zh-CN" altLang="en-US" b="1" dirty="0">
                <a:latin typeface="Times New Roman" panose="02020603050405020304" pitchFamily="18" charset="0"/>
                <a:ea typeface="华文楷体" pitchFamily="2" charset="-122"/>
              </a:rPr>
              <a:t>的第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列的元素乘积。</a:t>
            </a:r>
            <a:endParaRPr lang="zh-CN" altLang="en-US" b="1" dirty="0">
              <a:latin typeface="Times New Roman" panose="02020603050405020304" pitchFamily="18" charset="0"/>
              <a:ea typeface="华文楷体" pitchFamily="2" charset="-122"/>
            </a:endParaRPr>
          </a:p>
          <a:p>
            <a:pPr marL="342900" lvl="0" indent="-342900" algn="just" eaLnBrk="1" hangingPunct="1">
              <a:lnSpc>
                <a:spcPct val="13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sum(A,dim)</a:t>
            </a:r>
            <a:r>
              <a:rPr lang="zh-CN" altLang="en-US" b="1" dirty="0">
                <a:solidFill>
                  <a:srgbClr val="0000FF"/>
                </a:solidFill>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当</a:t>
            </a:r>
            <a:r>
              <a:rPr lang="en-US" altLang="zh-CN" b="1" dirty="0">
                <a:latin typeface="Times New Roman" panose="02020603050405020304" pitchFamily="18" charset="0"/>
                <a:ea typeface="华文楷体" pitchFamily="2" charset="-122"/>
              </a:rPr>
              <a:t>dim</a:t>
            </a:r>
            <a:r>
              <a:rPr lang="zh-CN" altLang="en-US" b="1" dirty="0">
                <a:latin typeface="Times New Roman" panose="02020603050405020304" pitchFamily="18" charset="0"/>
                <a:ea typeface="华文楷体" pitchFamily="2" charset="-122"/>
              </a:rPr>
              <a:t>为</a:t>
            </a:r>
            <a:r>
              <a:rPr lang="en-US" altLang="zh-CN" b="1" dirty="0">
                <a:latin typeface="Times New Roman" panose="02020603050405020304" pitchFamily="18" charset="0"/>
                <a:ea typeface="华文楷体" pitchFamily="2" charset="-122"/>
              </a:rPr>
              <a:t>1</a:t>
            </a:r>
            <a:r>
              <a:rPr lang="zh-CN" altLang="en-US" b="1" dirty="0">
                <a:latin typeface="Times New Roman" panose="02020603050405020304" pitchFamily="18" charset="0"/>
                <a:ea typeface="华文楷体" pitchFamily="2" charset="-122"/>
              </a:rPr>
              <a:t>时，该函数等同于</a:t>
            </a:r>
            <a:r>
              <a:rPr lang="en-US" altLang="zh-CN" b="1" dirty="0">
                <a:latin typeface="Times New Roman" panose="02020603050405020304" pitchFamily="18" charset="0"/>
                <a:ea typeface="华文楷体" pitchFamily="2" charset="-122"/>
              </a:rPr>
              <a:t>sum(A)</a:t>
            </a:r>
            <a:r>
              <a:rPr lang="zh-CN" altLang="en-US" b="1" dirty="0">
                <a:latin typeface="Times New Roman" panose="02020603050405020304" pitchFamily="18" charset="0"/>
                <a:ea typeface="华文楷体" pitchFamily="2" charset="-122"/>
              </a:rPr>
              <a:t>；当</a:t>
            </a:r>
            <a:r>
              <a:rPr lang="en-US" altLang="zh-CN" b="1" dirty="0">
                <a:latin typeface="Times New Roman" panose="02020603050405020304" pitchFamily="18" charset="0"/>
                <a:ea typeface="华文楷体" pitchFamily="2" charset="-122"/>
              </a:rPr>
              <a:t>dim</a:t>
            </a:r>
            <a:r>
              <a:rPr lang="zh-CN" altLang="en-US" b="1" dirty="0">
                <a:latin typeface="Times New Roman" panose="02020603050405020304" pitchFamily="18" charset="0"/>
                <a:ea typeface="华文楷体" pitchFamily="2" charset="-122"/>
              </a:rPr>
              <a:t>为</a:t>
            </a:r>
            <a:r>
              <a:rPr lang="en-US" altLang="zh-CN" b="1" dirty="0">
                <a:latin typeface="Times New Roman" panose="02020603050405020304" pitchFamily="18" charset="0"/>
                <a:ea typeface="华文楷体" pitchFamily="2" charset="-122"/>
              </a:rPr>
              <a:t>2</a:t>
            </a:r>
            <a:r>
              <a:rPr lang="zh-CN" altLang="en-US" b="1" dirty="0">
                <a:latin typeface="Times New Roman" panose="02020603050405020304" pitchFamily="18" charset="0"/>
                <a:ea typeface="华文楷体" pitchFamily="2" charset="-122"/>
              </a:rPr>
              <a:t>时，返回一个列向量，其第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个元素是</a:t>
            </a:r>
            <a:r>
              <a:rPr lang="en-US" altLang="zh-CN" b="1" dirty="0">
                <a:latin typeface="Times New Roman" panose="02020603050405020304" pitchFamily="18" charset="0"/>
                <a:ea typeface="华文楷体" pitchFamily="2" charset="-122"/>
              </a:rPr>
              <a:t>A</a:t>
            </a:r>
            <a:r>
              <a:rPr lang="zh-CN" altLang="en-US" b="1" dirty="0">
                <a:latin typeface="Times New Roman" panose="02020603050405020304" pitchFamily="18" charset="0"/>
                <a:ea typeface="华文楷体" pitchFamily="2" charset="-122"/>
              </a:rPr>
              <a:t>的第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行的各元素之和。</a:t>
            </a:r>
            <a:endParaRPr lang="zh-CN" altLang="en-US" b="1" dirty="0">
              <a:latin typeface="Times New Roman" panose="02020603050405020304" pitchFamily="18" charset="0"/>
              <a:ea typeface="华文楷体" pitchFamily="2" charset="-122"/>
            </a:endParaRPr>
          </a:p>
          <a:p>
            <a:pPr marL="342900" lvl="0" indent="-342900" algn="just" eaLnBrk="1" hangingPunct="1">
              <a:lnSpc>
                <a:spcPct val="13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prod(A,dim)</a:t>
            </a:r>
            <a:r>
              <a:rPr lang="zh-CN" altLang="en-US" b="1" dirty="0">
                <a:solidFill>
                  <a:srgbClr val="0000FF"/>
                </a:solidFill>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当</a:t>
            </a:r>
            <a:r>
              <a:rPr lang="en-US" altLang="zh-CN" b="1" dirty="0">
                <a:latin typeface="Times New Roman" panose="02020603050405020304" pitchFamily="18" charset="0"/>
                <a:ea typeface="华文楷体" pitchFamily="2" charset="-122"/>
              </a:rPr>
              <a:t>dim</a:t>
            </a:r>
            <a:r>
              <a:rPr lang="zh-CN" altLang="en-US" b="1" dirty="0">
                <a:latin typeface="Times New Roman" panose="02020603050405020304" pitchFamily="18" charset="0"/>
                <a:ea typeface="华文楷体" pitchFamily="2" charset="-122"/>
              </a:rPr>
              <a:t>为</a:t>
            </a:r>
            <a:r>
              <a:rPr lang="en-US" altLang="zh-CN" b="1" dirty="0">
                <a:latin typeface="Times New Roman" panose="02020603050405020304" pitchFamily="18" charset="0"/>
                <a:ea typeface="华文楷体" pitchFamily="2" charset="-122"/>
              </a:rPr>
              <a:t>1</a:t>
            </a:r>
            <a:r>
              <a:rPr lang="zh-CN" altLang="en-US" b="1" dirty="0">
                <a:latin typeface="Times New Roman" panose="02020603050405020304" pitchFamily="18" charset="0"/>
                <a:ea typeface="华文楷体" pitchFamily="2" charset="-122"/>
              </a:rPr>
              <a:t>时，该函数等同于</a:t>
            </a:r>
            <a:r>
              <a:rPr lang="en-US" altLang="zh-CN" b="1" dirty="0">
                <a:latin typeface="Times New Roman" panose="02020603050405020304" pitchFamily="18" charset="0"/>
                <a:ea typeface="华文楷体" pitchFamily="2" charset="-122"/>
              </a:rPr>
              <a:t>prod(A)</a:t>
            </a:r>
            <a:r>
              <a:rPr lang="zh-CN" altLang="en-US" b="1" dirty="0">
                <a:latin typeface="Times New Roman" panose="02020603050405020304" pitchFamily="18" charset="0"/>
                <a:ea typeface="华文楷体" pitchFamily="2" charset="-122"/>
              </a:rPr>
              <a:t>；当</a:t>
            </a:r>
            <a:r>
              <a:rPr lang="en-US" altLang="zh-CN" b="1" dirty="0">
                <a:latin typeface="Times New Roman" panose="02020603050405020304" pitchFamily="18" charset="0"/>
                <a:ea typeface="华文楷体" pitchFamily="2" charset="-122"/>
              </a:rPr>
              <a:t>dim</a:t>
            </a:r>
            <a:r>
              <a:rPr lang="zh-CN" altLang="en-US" b="1" dirty="0">
                <a:latin typeface="Times New Roman" panose="02020603050405020304" pitchFamily="18" charset="0"/>
                <a:ea typeface="华文楷体" pitchFamily="2" charset="-122"/>
              </a:rPr>
              <a:t>为</a:t>
            </a:r>
            <a:r>
              <a:rPr lang="en-US" altLang="zh-CN" b="1" dirty="0">
                <a:latin typeface="Times New Roman" panose="02020603050405020304" pitchFamily="18" charset="0"/>
                <a:ea typeface="华文楷体" pitchFamily="2" charset="-122"/>
              </a:rPr>
              <a:t>2</a:t>
            </a:r>
            <a:r>
              <a:rPr lang="zh-CN" altLang="en-US" b="1" dirty="0">
                <a:latin typeface="Times New Roman" panose="02020603050405020304" pitchFamily="18" charset="0"/>
                <a:ea typeface="华文楷体" pitchFamily="2" charset="-122"/>
              </a:rPr>
              <a:t>时，返回一个列向量，其第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个元素是</a:t>
            </a:r>
            <a:r>
              <a:rPr lang="en-US" altLang="zh-CN" b="1" dirty="0">
                <a:latin typeface="Times New Roman" panose="02020603050405020304" pitchFamily="18" charset="0"/>
                <a:ea typeface="华文楷体" pitchFamily="2" charset="-122"/>
              </a:rPr>
              <a:t>A</a:t>
            </a:r>
            <a:r>
              <a:rPr lang="zh-CN" altLang="en-US" b="1" dirty="0">
                <a:latin typeface="Times New Roman" panose="02020603050405020304" pitchFamily="18" charset="0"/>
                <a:ea typeface="华文楷体" pitchFamily="2" charset="-122"/>
              </a:rPr>
              <a:t>的第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行的各元素乘积。</a:t>
            </a:r>
            <a:endParaRPr lang="zh-CN" altLang="en-US"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405">
                                            <p:txEl>
                                              <p:charRg st="0" end="6"/>
                                            </p:txEl>
                                          </p:spTgt>
                                        </p:tgtEl>
                                        <p:attrNameLst>
                                          <p:attrName>style.visibility</p:attrName>
                                        </p:attrNameLst>
                                      </p:cBhvr>
                                      <p:to>
                                        <p:strVal val="visible"/>
                                      </p:to>
                                    </p:set>
                                    <p:animEffect transition="in" filter="wipe(up)">
                                      <p:cBhvr>
                                        <p:cTn id="7" dur="500"/>
                                        <p:tgtEl>
                                          <p:spTgt spid="102405">
                                            <p:txEl>
                                              <p:charRg st="0" end="6"/>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02405">
                                            <p:txEl>
                                              <p:charRg st="6" end="25"/>
                                            </p:txEl>
                                          </p:spTgt>
                                        </p:tgtEl>
                                        <p:attrNameLst>
                                          <p:attrName>style.visibility</p:attrName>
                                        </p:attrNameLst>
                                      </p:cBhvr>
                                      <p:to>
                                        <p:strVal val="visible"/>
                                      </p:to>
                                    </p:set>
                                    <p:animEffect transition="in" filter="wipe(up)">
                                      <p:cBhvr>
                                        <p:cTn id="10" dur="500"/>
                                        <p:tgtEl>
                                          <p:spTgt spid="102405">
                                            <p:txEl>
                                              <p:charRg st="6" end="25"/>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02405">
                                            <p:txEl>
                                              <p:charRg st="25" end="46"/>
                                            </p:txEl>
                                          </p:spTgt>
                                        </p:tgtEl>
                                        <p:attrNameLst>
                                          <p:attrName>style.visibility</p:attrName>
                                        </p:attrNameLst>
                                      </p:cBhvr>
                                      <p:to>
                                        <p:strVal val="visible"/>
                                      </p:to>
                                    </p:set>
                                    <p:animEffect transition="in" filter="wipe(up)">
                                      <p:cBhvr>
                                        <p:cTn id="13" dur="500"/>
                                        <p:tgtEl>
                                          <p:spTgt spid="102405">
                                            <p:txEl>
                                              <p:charRg st="25" end="46"/>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02405">
                                            <p:txEl>
                                              <p:charRg st="46" end="79"/>
                                            </p:txEl>
                                          </p:spTgt>
                                        </p:tgtEl>
                                        <p:attrNameLst>
                                          <p:attrName>style.visibility</p:attrName>
                                        </p:attrNameLst>
                                      </p:cBhvr>
                                      <p:to>
                                        <p:strVal val="visible"/>
                                      </p:to>
                                    </p:set>
                                    <p:animEffect transition="in" filter="wipe(up)">
                                      <p:cBhvr>
                                        <p:cTn id="16" dur="500"/>
                                        <p:tgtEl>
                                          <p:spTgt spid="102405">
                                            <p:txEl>
                                              <p:charRg st="46" end="79"/>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02405">
                                            <p:txEl>
                                              <p:charRg st="79" end="114"/>
                                            </p:txEl>
                                          </p:spTgt>
                                        </p:tgtEl>
                                        <p:attrNameLst>
                                          <p:attrName>style.visibility</p:attrName>
                                        </p:attrNameLst>
                                      </p:cBhvr>
                                      <p:to>
                                        <p:strVal val="visible"/>
                                      </p:to>
                                    </p:set>
                                    <p:animEffect transition="in" filter="wipe(up)">
                                      <p:cBhvr>
                                        <p:cTn id="19" dur="500"/>
                                        <p:tgtEl>
                                          <p:spTgt spid="102405">
                                            <p:txEl>
                                              <p:charRg st="79" end="114"/>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102405">
                                            <p:txEl>
                                              <p:charRg st="114" end="182"/>
                                            </p:txEl>
                                          </p:spTgt>
                                        </p:tgtEl>
                                        <p:attrNameLst>
                                          <p:attrName>style.visibility</p:attrName>
                                        </p:attrNameLst>
                                      </p:cBhvr>
                                      <p:to>
                                        <p:strVal val="visible"/>
                                      </p:to>
                                    </p:set>
                                    <p:animEffect transition="in" filter="wipe(up)">
                                      <p:cBhvr>
                                        <p:cTn id="22" dur="500"/>
                                        <p:tgtEl>
                                          <p:spTgt spid="102405">
                                            <p:txEl>
                                              <p:charRg st="114" end="182"/>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102405">
                                            <p:txEl>
                                              <p:charRg st="182" end="252"/>
                                            </p:txEl>
                                          </p:spTgt>
                                        </p:tgtEl>
                                        <p:attrNameLst>
                                          <p:attrName>style.visibility</p:attrName>
                                        </p:attrNameLst>
                                      </p:cBhvr>
                                      <p:to>
                                        <p:strVal val="visible"/>
                                      </p:to>
                                    </p:set>
                                    <p:animEffect transition="in" filter="wipe(up)">
                                      <p:cBhvr>
                                        <p:cTn id="25" dur="500"/>
                                        <p:tgtEl>
                                          <p:spTgt spid="102405">
                                            <p:txEl>
                                              <p:charRg st="182" end="2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2"/>
          <p:cNvSpPr>
            <a:spLocks noGrp="1" noChangeArrowheads="1"/>
          </p:cNvSpPr>
          <p:nvPr>
            <p:ph type="title" idx="4294967295"/>
          </p:nvPr>
        </p:nvSpPr>
        <p:spPr>
          <a:xfrm>
            <a:off x="1187450" y="296863"/>
            <a:ext cx="7793038" cy="647700"/>
          </a:xfrm>
        </p:spPr>
        <p:txBody>
          <a:bodyPr vert="horz" wrap="square" lIns="91440" tIns="45720" rIns="91440" bIns="91440" numCol="1" anchor="b" anchorCtr="0" compatLnSpc="1"/>
          <a:lstStyle/>
          <a:p>
            <a:pPr marL="685800" marR="0" lvl="0" indent="-68580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4.6.4</a:t>
            </a:r>
            <a:r>
              <a:rPr kumimoji="0" lang="en-US"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数据分析与统计       </a:t>
            </a:r>
            <a:endPar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03427"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03428"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98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03429" name="Rectangle 3"/>
          <p:cNvSpPr>
            <a:spLocks noGrp="1"/>
          </p:cNvSpPr>
          <p:nvPr>
            <p:ph sz="quarter" idx="1"/>
          </p:nvPr>
        </p:nvSpPr>
        <p:spPr>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marL="342900" lvl="0" indent="-342900" algn="just" eaLnBrk="1" hangingPunct="1">
              <a:lnSpc>
                <a:spcPct val="115000"/>
              </a:lnSpc>
            </a:pPr>
            <a:r>
              <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rPr>
              <a:t>平均值与中值</a:t>
            </a:r>
            <a:endParaRPr lang="zh-CN" altLang="en-US" sz="2600" b="1" dirty="0">
              <a:solidFill>
                <a:srgbClr val="0000FF"/>
              </a:solidFill>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115000"/>
              </a:lnSpc>
              <a:buFont typeface="Wingdings" panose="05000000000000000000" pitchFamily="2" charset="2"/>
              <a:buNone/>
            </a:pPr>
            <a:r>
              <a:rPr lang="zh-CN" altLang="en-US" b="1" dirty="0">
                <a:latin typeface="Times New Roman" panose="02020603050405020304" pitchFamily="18" charset="0"/>
                <a:ea typeface="华文楷体" pitchFamily="2" charset="-122"/>
              </a:rPr>
              <a:t>    </a:t>
            </a:r>
            <a:r>
              <a:rPr lang="zh-CN" altLang="en-US" b="1" dirty="0">
                <a:latin typeface="Times New Roman" panose="02020603050405020304" pitchFamily="18" charset="0"/>
                <a:ea typeface="华文楷体" pitchFamily="2" charset="-122"/>
                <a:sym typeface="Arial" panose="020B0604020202020204" pitchFamily="34" charset="0"/>
              </a:rPr>
              <a:t>求数据序列平均值的函数是</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mean</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b="1" dirty="0">
                <a:latin typeface="Times New Roman" panose="02020603050405020304" pitchFamily="18" charset="0"/>
                <a:ea typeface="华文楷体" pitchFamily="2" charset="-122"/>
                <a:sym typeface="Arial" panose="020B0604020202020204" pitchFamily="34" charset="0"/>
              </a:rPr>
              <a:t>求数据序列中值的函数是</a:t>
            </a:r>
            <a:r>
              <a:rPr lang="en-US" altLang="zh-CN" b="1" dirty="0">
                <a:solidFill>
                  <a:srgbClr val="0000FF"/>
                </a:solidFill>
                <a:latin typeface="Times New Roman" panose="02020603050405020304" pitchFamily="18" charset="0"/>
                <a:ea typeface="华文楷体" pitchFamily="2" charset="-122"/>
                <a:sym typeface="Arial" panose="020B0604020202020204" pitchFamily="34" charset="0"/>
              </a:rPr>
              <a:t>median</a:t>
            </a:r>
            <a:r>
              <a:rPr lang="zh-CN" altLang="en-US" b="1" dirty="0">
                <a:solidFill>
                  <a:srgbClr val="0000FF"/>
                </a:solidFill>
                <a:latin typeface="Times New Roman" panose="02020603050405020304" pitchFamily="18" charset="0"/>
                <a:ea typeface="华文楷体" pitchFamily="2" charset="-122"/>
                <a:sym typeface="Arial" panose="020B0604020202020204" pitchFamily="34" charset="0"/>
              </a:rPr>
              <a:t>。</a:t>
            </a:r>
            <a:r>
              <a:rPr lang="zh-CN" altLang="en-US" b="1" dirty="0">
                <a:latin typeface="Times New Roman" panose="02020603050405020304" pitchFamily="18" charset="0"/>
                <a:ea typeface="华文楷体" pitchFamily="2" charset="-122"/>
                <a:sym typeface="Arial" panose="020B0604020202020204" pitchFamily="34" charset="0"/>
              </a:rPr>
              <a:t>两个函数的调用格式为：</a:t>
            </a:r>
            <a:endParaRPr lang="zh-CN" altLang="en-US" b="1" dirty="0">
              <a:latin typeface="Times New Roman" panose="02020603050405020304" pitchFamily="18" charset="0"/>
              <a:ea typeface="华文楷体" pitchFamily="2" charset="-122"/>
              <a:sym typeface="Arial" panose="020B0604020202020204" pitchFamily="34" charset="0"/>
            </a:endParaRPr>
          </a:p>
          <a:p>
            <a:pPr marL="342900" lvl="0" indent="-342900" algn="just" eaLnBrk="1" hangingPunct="1">
              <a:lnSpc>
                <a:spcPct val="11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mean(X)</a:t>
            </a:r>
            <a:r>
              <a:rPr lang="zh-CN" altLang="en-US" b="1" dirty="0">
                <a:solidFill>
                  <a:srgbClr val="0000FF"/>
                </a:solidFill>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返回向量</a:t>
            </a: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的算术平均值。</a:t>
            </a:r>
            <a:endParaRPr lang="zh-CN" altLang="en-US" b="1" dirty="0">
              <a:latin typeface="Times New Roman" panose="02020603050405020304" pitchFamily="18" charset="0"/>
              <a:ea typeface="华文楷体" pitchFamily="2" charset="-122"/>
            </a:endParaRPr>
          </a:p>
          <a:p>
            <a:pPr marL="342900" lvl="0" indent="-342900" algn="just" eaLnBrk="1" hangingPunct="1">
              <a:lnSpc>
                <a:spcPct val="11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median(X)</a:t>
            </a:r>
            <a:r>
              <a:rPr lang="zh-CN" altLang="en-US" b="1" dirty="0">
                <a:solidFill>
                  <a:srgbClr val="0000FF"/>
                </a:solidFill>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返回向量</a:t>
            </a:r>
            <a:r>
              <a:rPr lang="en-US" altLang="zh-CN" b="1" dirty="0">
                <a:latin typeface="Times New Roman" panose="02020603050405020304" pitchFamily="18" charset="0"/>
                <a:ea typeface="华文楷体" pitchFamily="2" charset="-122"/>
              </a:rPr>
              <a:t>X</a:t>
            </a:r>
            <a:r>
              <a:rPr lang="zh-CN" altLang="en-US" b="1" dirty="0">
                <a:latin typeface="Times New Roman" panose="02020603050405020304" pitchFamily="18" charset="0"/>
                <a:ea typeface="华文楷体" pitchFamily="2" charset="-122"/>
              </a:rPr>
              <a:t>的中值。</a:t>
            </a:r>
            <a:endParaRPr lang="zh-CN" altLang="en-US" b="1" dirty="0">
              <a:latin typeface="Times New Roman" panose="02020603050405020304" pitchFamily="18" charset="0"/>
              <a:ea typeface="华文楷体" pitchFamily="2" charset="-122"/>
            </a:endParaRPr>
          </a:p>
          <a:p>
            <a:pPr marL="342900" lvl="0" indent="-342900" algn="just" eaLnBrk="1" hangingPunct="1">
              <a:lnSpc>
                <a:spcPct val="11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mean(A)</a:t>
            </a:r>
            <a:r>
              <a:rPr lang="zh-CN" altLang="en-US" b="1" dirty="0">
                <a:solidFill>
                  <a:srgbClr val="0000FF"/>
                </a:solidFill>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返回一个行向量，其第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个元素是</a:t>
            </a:r>
            <a:r>
              <a:rPr lang="en-US" altLang="zh-CN" b="1" dirty="0">
                <a:latin typeface="Times New Roman" panose="02020603050405020304" pitchFamily="18" charset="0"/>
                <a:ea typeface="华文楷体" pitchFamily="2" charset="-122"/>
              </a:rPr>
              <a:t>A</a:t>
            </a:r>
            <a:r>
              <a:rPr lang="zh-CN" altLang="en-US" b="1" dirty="0">
                <a:latin typeface="Times New Roman" panose="02020603050405020304" pitchFamily="18" charset="0"/>
                <a:ea typeface="华文楷体" pitchFamily="2" charset="-122"/>
              </a:rPr>
              <a:t>的第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列的算术平均值。</a:t>
            </a:r>
            <a:endParaRPr lang="zh-CN" altLang="en-US" b="1" dirty="0">
              <a:latin typeface="Times New Roman" panose="02020603050405020304" pitchFamily="18" charset="0"/>
              <a:ea typeface="华文楷体" pitchFamily="2" charset="-122"/>
            </a:endParaRPr>
          </a:p>
          <a:p>
            <a:pPr marL="342900" lvl="0" indent="-342900" algn="just" eaLnBrk="1" hangingPunct="1">
              <a:lnSpc>
                <a:spcPct val="11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median(A)</a:t>
            </a:r>
            <a:r>
              <a:rPr lang="zh-CN" altLang="en-US" b="1" dirty="0">
                <a:latin typeface="Times New Roman" panose="02020603050405020304" pitchFamily="18" charset="0"/>
                <a:ea typeface="华文楷体" pitchFamily="2" charset="-122"/>
              </a:rPr>
              <a:t>：返回一个行向量，其第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个元素是</a:t>
            </a:r>
            <a:r>
              <a:rPr lang="en-US" altLang="zh-CN" b="1" dirty="0">
                <a:latin typeface="Times New Roman" panose="02020603050405020304" pitchFamily="18" charset="0"/>
                <a:ea typeface="华文楷体" pitchFamily="2" charset="-122"/>
              </a:rPr>
              <a:t>A</a:t>
            </a:r>
            <a:r>
              <a:rPr lang="zh-CN" altLang="en-US" b="1" dirty="0">
                <a:latin typeface="Times New Roman" panose="02020603050405020304" pitchFamily="18" charset="0"/>
                <a:ea typeface="华文楷体" pitchFamily="2" charset="-122"/>
              </a:rPr>
              <a:t>的第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列的中值。</a:t>
            </a:r>
            <a:endParaRPr lang="zh-CN" altLang="en-US" b="1" dirty="0">
              <a:latin typeface="Times New Roman" panose="02020603050405020304" pitchFamily="18" charset="0"/>
              <a:ea typeface="华文楷体" pitchFamily="2" charset="-122"/>
            </a:endParaRPr>
          </a:p>
          <a:p>
            <a:pPr marL="342900" lvl="0" indent="-342900" algn="just" eaLnBrk="1" hangingPunct="1">
              <a:lnSpc>
                <a:spcPct val="11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mean(A,dim)</a:t>
            </a:r>
            <a:r>
              <a:rPr lang="zh-CN" altLang="en-US" b="1" dirty="0">
                <a:solidFill>
                  <a:srgbClr val="0000FF"/>
                </a:solidFill>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当</a:t>
            </a:r>
            <a:r>
              <a:rPr lang="en-US" altLang="zh-CN" b="1" dirty="0">
                <a:latin typeface="Times New Roman" panose="02020603050405020304" pitchFamily="18" charset="0"/>
                <a:ea typeface="华文楷体" pitchFamily="2" charset="-122"/>
              </a:rPr>
              <a:t>dim</a:t>
            </a:r>
            <a:r>
              <a:rPr lang="zh-CN" altLang="en-US" b="1" dirty="0">
                <a:latin typeface="Times New Roman" panose="02020603050405020304" pitchFamily="18" charset="0"/>
                <a:ea typeface="华文楷体" pitchFamily="2" charset="-122"/>
              </a:rPr>
              <a:t>为</a:t>
            </a:r>
            <a:r>
              <a:rPr lang="en-US" altLang="zh-CN" b="1" dirty="0">
                <a:latin typeface="Times New Roman" panose="02020603050405020304" pitchFamily="18" charset="0"/>
                <a:ea typeface="华文楷体" pitchFamily="2" charset="-122"/>
              </a:rPr>
              <a:t>1</a:t>
            </a:r>
            <a:r>
              <a:rPr lang="zh-CN" altLang="en-US" b="1" dirty="0">
                <a:latin typeface="Times New Roman" panose="02020603050405020304" pitchFamily="18" charset="0"/>
                <a:ea typeface="华文楷体" pitchFamily="2" charset="-122"/>
              </a:rPr>
              <a:t>时，该函数等同于</a:t>
            </a:r>
            <a:r>
              <a:rPr lang="en-US" altLang="zh-CN" b="1" dirty="0">
                <a:latin typeface="Times New Roman" panose="02020603050405020304" pitchFamily="18" charset="0"/>
                <a:ea typeface="华文楷体" pitchFamily="2" charset="-122"/>
              </a:rPr>
              <a:t>mean(A)</a:t>
            </a:r>
            <a:r>
              <a:rPr lang="zh-CN" altLang="en-US" b="1" dirty="0">
                <a:latin typeface="Times New Roman" panose="02020603050405020304" pitchFamily="18" charset="0"/>
                <a:ea typeface="华文楷体" pitchFamily="2" charset="-122"/>
              </a:rPr>
              <a:t>；当</a:t>
            </a:r>
            <a:r>
              <a:rPr lang="en-US" altLang="zh-CN" b="1" dirty="0">
                <a:latin typeface="Times New Roman" panose="02020603050405020304" pitchFamily="18" charset="0"/>
                <a:ea typeface="华文楷体" pitchFamily="2" charset="-122"/>
              </a:rPr>
              <a:t>dim</a:t>
            </a:r>
            <a:r>
              <a:rPr lang="zh-CN" altLang="en-US" b="1" dirty="0">
                <a:latin typeface="Times New Roman" panose="02020603050405020304" pitchFamily="18" charset="0"/>
                <a:ea typeface="华文楷体" pitchFamily="2" charset="-122"/>
              </a:rPr>
              <a:t>为</a:t>
            </a:r>
            <a:r>
              <a:rPr lang="en-US" altLang="zh-CN" b="1" dirty="0">
                <a:latin typeface="Times New Roman" panose="02020603050405020304" pitchFamily="18" charset="0"/>
                <a:ea typeface="华文楷体" pitchFamily="2" charset="-122"/>
              </a:rPr>
              <a:t>2</a:t>
            </a:r>
            <a:r>
              <a:rPr lang="zh-CN" altLang="en-US" b="1" dirty="0">
                <a:latin typeface="Times New Roman" panose="02020603050405020304" pitchFamily="18" charset="0"/>
                <a:ea typeface="华文楷体" pitchFamily="2" charset="-122"/>
              </a:rPr>
              <a:t>时，返回一个列向量，其第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个元素是</a:t>
            </a:r>
            <a:r>
              <a:rPr lang="en-US" altLang="zh-CN" b="1" dirty="0">
                <a:latin typeface="Times New Roman" panose="02020603050405020304" pitchFamily="18" charset="0"/>
                <a:ea typeface="华文楷体" pitchFamily="2" charset="-122"/>
              </a:rPr>
              <a:t>A</a:t>
            </a:r>
            <a:r>
              <a:rPr lang="zh-CN" altLang="en-US" b="1" dirty="0">
                <a:latin typeface="Times New Roman" panose="02020603050405020304" pitchFamily="18" charset="0"/>
                <a:ea typeface="华文楷体" pitchFamily="2" charset="-122"/>
              </a:rPr>
              <a:t>的第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行的算术平均值。</a:t>
            </a:r>
            <a:endParaRPr lang="zh-CN" altLang="en-US" b="1" dirty="0">
              <a:latin typeface="Times New Roman" panose="02020603050405020304" pitchFamily="18" charset="0"/>
              <a:ea typeface="华文楷体" pitchFamily="2" charset="-122"/>
            </a:endParaRPr>
          </a:p>
          <a:p>
            <a:pPr marL="342900" lvl="0" indent="-342900" algn="just" eaLnBrk="1" hangingPunct="1">
              <a:lnSpc>
                <a:spcPct val="115000"/>
              </a:lnSpc>
              <a:buFont typeface="Wingdings" panose="05000000000000000000" pitchFamily="2" charset="2"/>
              <a:buNone/>
            </a:pPr>
            <a:r>
              <a:rPr lang="en-US" altLang="zh-CN" b="1" dirty="0">
                <a:solidFill>
                  <a:srgbClr val="0000FF"/>
                </a:solidFill>
                <a:latin typeface="Times New Roman" panose="02020603050405020304" pitchFamily="18" charset="0"/>
                <a:ea typeface="华文楷体" pitchFamily="2" charset="-122"/>
              </a:rPr>
              <a:t>median(A,dim)</a:t>
            </a:r>
            <a:r>
              <a:rPr lang="zh-CN" altLang="en-US" b="1" dirty="0">
                <a:solidFill>
                  <a:srgbClr val="0000FF"/>
                </a:solidFill>
                <a:latin typeface="Times New Roman" panose="02020603050405020304" pitchFamily="18" charset="0"/>
                <a:ea typeface="华文楷体" pitchFamily="2" charset="-122"/>
              </a:rPr>
              <a:t>：</a:t>
            </a:r>
            <a:r>
              <a:rPr lang="zh-CN" altLang="en-US" b="1" dirty="0">
                <a:latin typeface="Times New Roman" panose="02020603050405020304" pitchFamily="18" charset="0"/>
                <a:ea typeface="华文楷体" pitchFamily="2" charset="-122"/>
              </a:rPr>
              <a:t>当</a:t>
            </a:r>
            <a:r>
              <a:rPr lang="en-US" altLang="zh-CN" b="1" dirty="0">
                <a:latin typeface="Times New Roman" panose="02020603050405020304" pitchFamily="18" charset="0"/>
                <a:ea typeface="华文楷体" pitchFamily="2" charset="-122"/>
              </a:rPr>
              <a:t>dim</a:t>
            </a:r>
            <a:r>
              <a:rPr lang="zh-CN" altLang="en-US" b="1" dirty="0">
                <a:latin typeface="Times New Roman" panose="02020603050405020304" pitchFamily="18" charset="0"/>
                <a:ea typeface="华文楷体" pitchFamily="2" charset="-122"/>
              </a:rPr>
              <a:t>为</a:t>
            </a:r>
            <a:r>
              <a:rPr lang="en-US" altLang="zh-CN" b="1" dirty="0">
                <a:latin typeface="Times New Roman" panose="02020603050405020304" pitchFamily="18" charset="0"/>
                <a:ea typeface="华文楷体" pitchFamily="2" charset="-122"/>
              </a:rPr>
              <a:t>1</a:t>
            </a:r>
            <a:r>
              <a:rPr lang="zh-CN" altLang="en-US" b="1" dirty="0">
                <a:latin typeface="Times New Roman" panose="02020603050405020304" pitchFamily="18" charset="0"/>
                <a:ea typeface="华文楷体" pitchFamily="2" charset="-122"/>
              </a:rPr>
              <a:t>时，该函数等同于</a:t>
            </a:r>
            <a:r>
              <a:rPr lang="en-US" altLang="zh-CN" b="1" dirty="0">
                <a:latin typeface="Times New Roman" panose="02020603050405020304" pitchFamily="18" charset="0"/>
                <a:ea typeface="华文楷体" pitchFamily="2" charset="-122"/>
              </a:rPr>
              <a:t>median(A)</a:t>
            </a:r>
            <a:r>
              <a:rPr lang="zh-CN" altLang="en-US" b="1" dirty="0">
                <a:latin typeface="Times New Roman" panose="02020603050405020304" pitchFamily="18" charset="0"/>
                <a:ea typeface="华文楷体" pitchFamily="2" charset="-122"/>
              </a:rPr>
              <a:t>；当</a:t>
            </a:r>
            <a:r>
              <a:rPr lang="en-US" altLang="zh-CN" b="1" dirty="0">
                <a:latin typeface="Times New Roman" panose="02020603050405020304" pitchFamily="18" charset="0"/>
                <a:ea typeface="华文楷体" pitchFamily="2" charset="-122"/>
              </a:rPr>
              <a:t>dim</a:t>
            </a:r>
            <a:r>
              <a:rPr lang="zh-CN" altLang="en-US" b="1" dirty="0">
                <a:latin typeface="Times New Roman" panose="02020603050405020304" pitchFamily="18" charset="0"/>
                <a:ea typeface="华文楷体" pitchFamily="2" charset="-122"/>
              </a:rPr>
              <a:t>为</a:t>
            </a:r>
            <a:r>
              <a:rPr lang="en-US" altLang="zh-CN" b="1" dirty="0">
                <a:latin typeface="Times New Roman" panose="02020603050405020304" pitchFamily="18" charset="0"/>
                <a:ea typeface="华文楷体" pitchFamily="2" charset="-122"/>
              </a:rPr>
              <a:t>2</a:t>
            </a:r>
            <a:r>
              <a:rPr lang="zh-CN" altLang="en-US" b="1" dirty="0">
                <a:latin typeface="Times New Roman" panose="02020603050405020304" pitchFamily="18" charset="0"/>
                <a:ea typeface="华文楷体" pitchFamily="2" charset="-122"/>
              </a:rPr>
              <a:t>时，返回一个列向量，其第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个元素是</a:t>
            </a:r>
            <a:r>
              <a:rPr lang="en-US" altLang="zh-CN" b="1" dirty="0">
                <a:latin typeface="Times New Roman" panose="02020603050405020304" pitchFamily="18" charset="0"/>
                <a:ea typeface="华文楷体" pitchFamily="2" charset="-122"/>
              </a:rPr>
              <a:t>A</a:t>
            </a:r>
            <a:r>
              <a:rPr lang="zh-CN" altLang="en-US" b="1" dirty="0">
                <a:latin typeface="Times New Roman" panose="02020603050405020304" pitchFamily="18" charset="0"/>
                <a:ea typeface="华文楷体" pitchFamily="2" charset="-122"/>
              </a:rPr>
              <a:t>的第</a:t>
            </a:r>
            <a:r>
              <a:rPr lang="en-US" altLang="zh-CN" b="1" dirty="0">
                <a:latin typeface="Times New Roman" panose="02020603050405020304" pitchFamily="18" charset="0"/>
                <a:ea typeface="华文楷体" pitchFamily="2" charset="-122"/>
              </a:rPr>
              <a:t>i</a:t>
            </a:r>
            <a:r>
              <a:rPr lang="zh-CN" altLang="en-US" b="1" dirty="0">
                <a:latin typeface="Times New Roman" panose="02020603050405020304" pitchFamily="18" charset="0"/>
                <a:ea typeface="华文楷体" pitchFamily="2" charset="-122"/>
              </a:rPr>
              <a:t>行的中值。</a:t>
            </a:r>
            <a:endParaRPr lang="zh-CN" altLang="en-US" b="1" dirty="0">
              <a:latin typeface="Times New Roman" panose="02020603050405020304" pitchFamily="18" charset="0"/>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3429">
                                            <p:txEl>
                                              <p:charRg st="0" end="7"/>
                                            </p:txEl>
                                          </p:spTgt>
                                        </p:tgtEl>
                                        <p:attrNameLst>
                                          <p:attrName>style.visibility</p:attrName>
                                        </p:attrNameLst>
                                      </p:cBhvr>
                                      <p:to>
                                        <p:strVal val="visible"/>
                                      </p:to>
                                    </p:set>
                                    <p:animEffect transition="in" filter="wipe(up)">
                                      <p:cBhvr>
                                        <p:cTn id="7" dur="500"/>
                                        <p:tgtEl>
                                          <p:spTgt spid="103429">
                                            <p:txEl>
                                              <p:charRg st="0" end="7"/>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03429">
                                            <p:txEl>
                                              <p:charRg st="7" end="58"/>
                                            </p:txEl>
                                          </p:spTgt>
                                        </p:tgtEl>
                                        <p:attrNameLst>
                                          <p:attrName>style.visibility</p:attrName>
                                        </p:attrNameLst>
                                      </p:cBhvr>
                                      <p:to>
                                        <p:strVal val="visible"/>
                                      </p:to>
                                    </p:set>
                                    <p:animEffect transition="in" filter="wipe(up)">
                                      <p:cBhvr>
                                        <p:cTn id="10" dur="500"/>
                                        <p:tgtEl>
                                          <p:spTgt spid="103429">
                                            <p:txEl>
                                              <p:charRg st="7" end="58"/>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03429">
                                            <p:txEl>
                                              <p:charRg st="58" end="79"/>
                                            </p:txEl>
                                          </p:spTgt>
                                        </p:tgtEl>
                                        <p:attrNameLst>
                                          <p:attrName>style.visibility</p:attrName>
                                        </p:attrNameLst>
                                      </p:cBhvr>
                                      <p:to>
                                        <p:strVal val="visible"/>
                                      </p:to>
                                    </p:set>
                                    <p:animEffect transition="in" filter="wipe(up)">
                                      <p:cBhvr>
                                        <p:cTn id="13" dur="500"/>
                                        <p:tgtEl>
                                          <p:spTgt spid="103429">
                                            <p:txEl>
                                              <p:charRg st="58" end="79"/>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03429">
                                            <p:txEl>
                                              <p:charRg st="79" end="99"/>
                                            </p:txEl>
                                          </p:spTgt>
                                        </p:tgtEl>
                                        <p:attrNameLst>
                                          <p:attrName>style.visibility</p:attrName>
                                        </p:attrNameLst>
                                      </p:cBhvr>
                                      <p:to>
                                        <p:strVal val="visible"/>
                                      </p:to>
                                    </p:set>
                                    <p:animEffect transition="in" filter="wipe(up)">
                                      <p:cBhvr>
                                        <p:cTn id="16" dur="500"/>
                                        <p:tgtEl>
                                          <p:spTgt spid="103429">
                                            <p:txEl>
                                              <p:charRg st="79" end="99"/>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03429">
                                            <p:txEl>
                                              <p:charRg st="99" end="135"/>
                                            </p:txEl>
                                          </p:spTgt>
                                        </p:tgtEl>
                                        <p:attrNameLst>
                                          <p:attrName>style.visibility</p:attrName>
                                        </p:attrNameLst>
                                      </p:cBhvr>
                                      <p:to>
                                        <p:strVal val="visible"/>
                                      </p:to>
                                    </p:set>
                                    <p:animEffect transition="in" filter="wipe(up)">
                                      <p:cBhvr>
                                        <p:cTn id="19" dur="500"/>
                                        <p:tgtEl>
                                          <p:spTgt spid="103429">
                                            <p:txEl>
                                              <p:charRg st="99" end="135"/>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103429">
                                            <p:txEl>
                                              <p:charRg st="135" end="170"/>
                                            </p:txEl>
                                          </p:spTgt>
                                        </p:tgtEl>
                                        <p:attrNameLst>
                                          <p:attrName>style.visibility</p:attrName>
                                        </p:attrNameLst>
                                      </p:cBhvr>
                                      <p:to>
                                        <p:strVal val="visible"/>
                                      </p:to>
                                    </p:set>
                                    <p:animEffect transition="in" filter="wipe(up)">
                                      <p:cBhvr>
                                        <p:cTn id="22" dur="500"/>
                                        <p:tgtEl>
                                          <p:spTgt spid="103429">
                                            <p:txEl>
                                              <p:charRg st="135" end="170"/>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103429">
                                            <p:txEl>
                                              <p:charRg st="170" end="240"/>
                                            </p:txEl>
                                          </p:spTgt>
                                        </p:tgtEl>
                                        <p:attrNameLst>
                                          <p:attrName>style.visibility</p:attrName>
                                        </p:attrNameLst>
                                      </p:cBhvr>
                                      <p:to>
                                        <p:strVal val="visible"/>
                                      </p:to>
                                    </p:set>
                                    <p:animEffect transition="in" filter="wipe(up)">
                                      <p:cBhvr>
                                        <p:cTn id="25" dur="500"/>
                                        <p:tgtEl>
                                          <p:spTgt spid="103429">
                                            <p:txEl>
                                              <p:charRg st="170" end="240"/>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103429">
                                            <p:txEl>
                                              <p:charRg st="240" end="311"/>
                                            </p:txEl>
                                          </p:spTgt>
                                        </p:tgtEl>
                                        <p:attrNameLst>
                                          <p:attrName>style.visibility</p:attrName>
                                        </p:attrNameLst>
                                      </p:cBhvr>
                                      <p:to>
                                        <p:strVal val="visible"/>
                                      </p:to>
                                    </p:set>
                                    <p:animEffect transition="in" filter="wipe(up)">
                                      <p:cBhvr>
                                        <p:cTn id="28" dur="500"/>
                                        <p:tgtEl>
                                          <p:spTgt spid="103429">
                                            <p:txEl>
                                              <p:charRg st="240" end="3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2"/>
          <p:cNvSpPr>
            <a:spLocks noGrp="1" noChangeArrowheads="1"/>
          </p:cNvSpPr>
          <p:nvPr>
            <p:ph type="title" idx="4294967295"/>
          </p:nvPr>
        </p:nvSpPr>
        <p:spPr>
          <a:xfrm>
            <a:off x="1116013" y="333375"/>
            <a:ext cx="7793038" cy="647700"/>
          </a:xfrm>
        </p:spPr>
        <p:txBody>
          <a:bodyPr vert="horz" wrap="square" lIns="91440" tIns="45720" rIns="91440" bIns="91440" numCol="1" anchor="b" anchorCtr="0" compatLnSpc="1"/>
          <a:lstStyle/>
          <a:p>
            <a:pPr marL="685800" marR="0" lvl="0" indent="-685800" algn="l" defTabSz="914400" rtl="0" eaLnBrk="1" fontAlgn="base" latinLnBrk="0" hangingPunct="1">
              <a:lnSpc>
                <a:spcPct val="100000"/>
              </a:lnSpc>
              <a:spcBef>
                <a:spcPct val="0"/>
              </a:spcBef>
              <a:spcAft>
                <a:spcPct val="0"/>
              </a:spcAft>
              <a:buClrTx/>
              <a:buSzTx/>
              <a:buFontTx/>
              <a:buNone/>
              <a:defRPr/>
            </a:pPr>
            <a:r>
              <a:rPr kumimoji="0" lang="zh-CN" altLang="zh-CN" sz="3600" b="1" i="0" u="none" strike="noStrike" kern="1200" cap="none" spc="0" normalizeH="0" baseline="0" noProof="0" dirty="0">
                <a:ln>
                  <a:noFill/>
                </a:ln>
                <a:solidFill>
                  <a:srgbClr val="4D009A"/>
                </a:solidFill>
                <a:effectLst/>
                <a:uLnTx/>
                <a:uFillTx/>
                <a:latin typeface="华文楷体" pitchFamily="2" charset="-122"/>
                <a:ea typeface="华文楷体" pitchFamily="2" charset="-122"/>
                <a:cs typeface="+mj-cs"/>
                <a:sym typeface="Arial" panose="020B0604020202020204" pitchFamily="34" charset="0"/>
              </a:rPr>
              <a:t>4.7 </a:t>
            </a:r>
            <a:r>
              <a:rPr kumimoji="0" lang="zh-CN" altLang="zh-CN" sz="36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字符串</a:t>
            </a:r>
            <a:r>
              <a:rPr kumimoji="0" lang="zh-CN" altLang="zh-CN"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rPr>
              <a:t>（string、array of characters）</a:t>
            </a:r>
            <a:endParaRPr kumimoji="0" lang="zh-CN" altLang="zh-CN" sz="3200" b="1" i="0" u="none" strike="noStrike" kern="0" cap="none" spc="0" normalizeH="0" baseline="0" noProof="0" dirty="0">
              <a:ln>
                <a:noFill/>
              </a:ln>
              <a:solidFill>
                <a:srgbClr val="4D009A"/>
              </a:solidFill>
              <a:effectLst/>
              <a:uLnTx/>
              <a:uFillTx/>
              <a:latin typeface="Times New Roman" panose="02020603050405020304" pitchFamily="18" charset="0"/>
              <a:ea typeface="华文楷体" pitchFamily="2" charset="-122"/>
              <a:cs typeface="+mj-cs"/>
              <a:sym typeface="Arial" panose="020B0604020202020204" pitchFamily="34" charset="0"/>
            </a:endParaRPr>
          </a:p>
        </p:txBody>
      </p:sp>
      <p:sp>
        <p:nvSpPr>
          <p:cNvPr id="104451" name="日期占位符 3"/>
          <p:cNvSpPr txBox="1">
            <a:spLocks noGrp="1"/>
          </p:cNvSpPr>
          <p:nvPr/>
        </p:nvSpPr>
        <p:spPr>
          <a:xfrm>
            <a:off x="6172200" y="6191250"/>
            <a:ext cx="2476500" cy="476250"/>
          </a:xfrm>
          <a:prstGeom prst="rect">
            <a:avLst/>
          </a:prstGeom>
          <a:noFill/>
          <a:ln w="9525">
            <a:noFill/>
          </a:ln>
        </p:spPr>
        <p:txBody>
          <a:bodyPr anchor="ctr" anchorCtr="0"/>
          <a:p>
            <a:pPr algn="r" eaLnBrk="1" hangingPunct="1"/>
            <a:r>
              <a:rPr lang="en-US" altLang="zh-CN" sz="1400" dirty="0">
                <a:solidFill>
                  <a:schemeClr val="accent2"/>
                </a:solidFill>
                <a:latin typeface="Tahoma" panose="020B0604030504040204" pitchFamily="34" charset="0"/>
              </a:rPr>
              <a:t> </a:t>
            </a:r>
            <a:fld id="{BB962C8B-B14F-4D97-AF65-F5344CB8AC3E}" type="datetime1">
              <a:rPr lang="zh-CN" altLang="en-US" sz="1400" dirty="0">
                <a:solidFill>
                  <a:srgbClr val="45516B"/>
                </a:solidFill>
                <a:latin typeface="Tahoma" panose="020B0604030504040204" pitchFamily="34" charset="0"/>
              </a:rPr>
            </a:fld>
            <a:endParaRPr lang="zh-CN" altLang="en-US" sz="1400" dirty="0">
              <a:solidFill>
                <a:srgbClr val="45516B"/>
              </a:solidFill>
              <a:latin typeface="Tahoma" panose="020B0604030504040204" pitchFamily="34" charset="0"/>
            </a:endParaRPr>
          </a:p>
        </p:txBody>
      </p:sp>
      <p:sp>
        <p:nvSpPr>
          <p:cNvPr id="104452" name="页脚占位符 4"/>
          <p:cNvSpPr txBox="1">
            <a:spLocks noGrp="1"/>
          </p:cNvSpPr>
          <p:nvPr/>
        </p:nvSpPr>
        <p:spPr>
          <a:xfrm>
            <a:off x="914400" y="6172200"/>
            <a:ext cx="3962400" cy="457200"/>
          </a:xfrm>
          <a:prstGeom prst="rect">
            <a:avLst/>
          </a:prstGeom>
          <a:noFill/>
          <a:ln w="9525">
            <a:noFill/>
          </a:ln>
        </p:spPr>
        <p:txBody>
          <a:bodyPr anchor="ctr" anchorCtr="0"/>
          <a:p>
            <a:pPr eaLnBrk="1" hangingPunct="1"/>
            <a:r>
              <a:rPr lang="zh-CN" altLang="en-US" sz="1400" dirty="0">
                <a:solidFill>
                  <a:srgbClr val="45516B"/>
                </a:solidFill>
                <a:latin typeface="Tahoma" panose="020B0604030504040204" pitchFamily="34" charset="0"/>
              </a:rPr>
              <a:t>99 </a:t>
            </a:r>
            <a:r>
              <a:rPr lang="en-US" altLang="zh-CN" sz="1400" dirty="0">
                <a:solidFill>
                  <a:srgbClr val="45516B"/>
                </a:solidFill>
                <a:latin typeface="Tahoma" panose="020B0604030504040204" pitchFamily="34" charset="0"/>
              </a:rPr>
              <a:t>Matlab Programing</a:t>
            </a:r>
            <a:endParaRPr lang="en-US" altLang="zh-CN" sz="1400" dirty="0">
              <a:solidFill>
                <a:srgbClr val="45516B"/>
              </a:solidFill>
              <a:latin typeface="ESSTIXThirteen" pitchFamily="2" charset="0"/>
            </a:endParaRPr>
          </a:p>
        </p:txBody>
      </p:sp>
      <p:sp>
        <p:nvSpPr>
          <p:cNvPr id="104453" name="Rectangle 3"/>
          <p:cNvSpPr>
            <a:spLocks noGrp="1"/>
          </p:cNvSpPr>
          <p:nvPr>
            <p:ph sz="quarter" idx="1"/>
          </p:nvPr>
        </p:nvSpPr>
        <p:spPr>
          <a:xfrm>
            <a:off x="1042988" y="1341438"/>
            <a:ext cx="7772400" cy="4443412"/>
          </a:xfrm>
          <a:ln/>
        </p:spPr>
        <p:txBody>
          <a:bodyPr vert="horz" wrap="square" lIns="91440" tIns="45720" rIns="91440" bIns="45720" anchor="t" anchorCtr="0"/>
          <a:lstStyle>
            <a:lvl1pPr lvl="0">
              <a:buClr>
                <a:schemeClr val="accent1"/>
              </a:buClr>
              <a:buSzPct val="85000"/>
              <a:buFont typeface="Wingdings 2" pitchFamily="18" charset="2"/>
              <a:defRPr sz="2000"/>
            </a:lvl1pPr>
            <a:lvl2pPr lvl="1">
              <a:buClr>
                <a:schemeClr val="accent2"/>
              </a:buClr>
              <a:buSzPct val="85000"/>
              <a:buFont typeface="Wingdings 2" pitchFamily="18" charset="2"/>
              <a:defRPr sz="1800"/>
            </a:lvl2pPr>
            <a:lvl3pPr lvl="2">
              <a:buClr>
                <a:srgbClr val="E6B1AB"/>
              </a:buClr>
              <a:buSzPct val="85000"/>
              <a:buFont typeface="Wingdings 2" pitchFamily="18" charset="2"/>
              <a:defRPr sz="1600"/>
            </a:lvl3pPr>
            <a:lvl4pPr lvl="3">
              <a:buClr>
                <a:srgbClr val="A28E6A"/>
              </a:buClr>
              <a:buSzPct val="80000"/>
              <a:buFont typeface="Wingdings 2" pitchFamily="18" charset="2"/>
              <a:defRPr sz="1600"/>
            </a:lvl4pPr>
            <a:lvl5pPr lvl="4">
              <a:buClr>
                <a:srgbClr val="A28E6A"/>
              </a:buClr>
              <a:buSzTx/>
              <a:buFont typeface="Wingdings 2" pitchFamily="18" charset="2"/>
              <a:defRPr sz="1600"/>
            </a:lvl5pPr>
          </a:lstStyle>
          <a:p>
            <a:pPr lvl="0" algn="just" eaLnBrk="1" hangingPunct="1">
              <a:lnSpc>
                <a:spcPct val="90000"/>
              </a:lnSpc>
            </a:pPr>
            <a:r>
              <a:rPr lang="zh-CN" altLang="en-US" sz="2600" b="1" dirty="0">
                <a:solidFill>
                  <a:srgbClr val="0000FF"/>
                </a:solidFill>
                <a:latin typeface="Times New Roman" panose="02020603050405020304" pitchFamily="18" charset="0"/>
                <a:ea typeface="华文楷体" pitchFamily="2" charset="-122"/>
              </a:rPr>
              <a:t>关于字符串</a:t>
            </a:r>
            <a:endParaRPr lang="zh-CN" altLang="en-US" sz="2600" b="1" dirty="0">
              <a:solidFill>
                <a:srgbClr val="0000FF"/>
              </a:solidFill>
              <a:latin typeface="Times New Roman" panose="02020603050405020304" pitchFamily="18" charset="0"/>
              <a:ea typeface="华文楷体" pitchFamily="2" charset="-122"/>
            </a:endParaRPr>
          </a:p>
          <a:p>
            <a:pPr lvl="1" algn="just" eaLnBrk="1" hangingPunct="1">
              <a:lnSpc>
                <a:spcPct val="110000"/>
              </a:lnSpc>
              <a:spcBef>
                <a:spcPct val="50000"/>
              </a:spcBef>
            </a:pPr>
            <a:r>
              <a:rPr lang="en-US" altLang="zh-CN" sz="2400" b="1" dirty="0">
                <a:latin typeface="Times New Roman" panose="02020603050405020304" pitchFamily="18" charset="0"/>
                <a:ea typeface="华文楷体" pitchFamily="2" charset="-122"/>
              </a:rPr>
              <a:t>MATLAB</a:t>
            </a:r>
            <a:r>
              <a:rPr lang="zh-CN" altLang="en-US" sz="2400" b="1" dirty="0">
                <a:latin typeface="Times New Roman" panose="02020603050405020304" pitchFamily="18" charset="0"/>
                <a:ea typeface="华文楷体" pitchFamily="2" charset="-122"/>
              </a:rPr>
              <a:t>处理字符</a:t>
            </a:r>
            <a:r>
              <a:rPr lang="en-US" altLang="zh-CN" sz="2400" b="1" dirty="0">
                <a:latin typeface="Times New Roman" panose="02020603050405020304" pitchFamily="18" charset="0"/>
                <a:ea typeface="华文楷体" pitchFamily="2" charset="-122"/>
              </a:rPr>
              <a:t>(Characters)</a:t>
            </a:r>
            <a:r>
              <a:rPr lang="zh-CN" altLang="en-US" sz="2400" b="1" dirty="0">
                <a:latin typeface="Times New Roman" panose="02020603050405020304" pitchFamily="18" charset="0"/>
                <a:ea typeface="华文楷体" pitchFamily="2" charset="-122"/>
              </a:rPr>
              <a:t>与字符串</a:t>
            </a:r>
            <a:r>
              <a:rPr lang="en-US" altLang="zh-CN" sz="2400" b="1" dirty="0">
                <a:latin typeface="Times New Roman" panose="02020603050405020304" pitchFamily="18" charset="0"/>
                <a:ea typeface="华文楷体" pitchFamily="2" charset="-122"/>
              </a:rPr>
              <a:t>(Strings)</a:t>
            </a:r>
            <a:r>
              <a:rPr lang="zh-TW" altLang="en-US" sz="2400" b="1" dirty="0">
                <a:latin typeface="Times New Roman" panose="02020603050405020304" pitchFamily="18" charset="0"/>
                <a:ea typeface="华文楷体" pitchFamily="2" charset="-122"/>
              </a:rPr>
              <a:t>的</a:t>
            </a:r>
            <a:r>
              <a:rPr lang="zh-CN" altLang="en-US" sz="2400" b="1" dirty="0">
                <a:latin typeface="Times New Roman" panose="02020603050405020304" pitchFamily="18" charset="0"/>
                <a:ea typeface="华文楷体" pitchFamily="2" charset="-122"/>
              </a:rPr>
              <a:t>相关指令</a:t>
            </a:r>
            <a:r>
              <a:rPr lang="zh-TW" altLang="en-US" sz="2400" b="1" dirty="0">
                <a:latin typeface="Times New Roman" panose="02020603050405020304" pitchFamily="18" charset="0"/>
                <a:ea typeface="华文楷体" pitchFamily="2" charset="-122"/>
              </a:rPr>
              <a:t>大部分都放在下列目</a:t>
            </a:r>
            <a:r>
              <a:rPr lang="zh-CN" altLang="en-US" sz="2400" b="1" dirty="0">
                <a:latin typeface="Times New Roman" panose="02020603050405020304" pitchFamily="18" charset="0"/>
                <a:ea typeface="华文楷体" pitchFamily="2" charset="-122"/>
              </a:rPr>
              <a:t>录</a:t>
            </a:r>
            <a:r>
              <a:rPr lang="zh-TW" altLang="en-US" sz="2400" b="1" dirty="0">
                <a:latin typeface="Times New Roman" panose="02020603050405020304" pitchFamily="18" charset="0"/>
                <a:ea typeface="华文楷体" pitchFamily="2" charset="-122"/>
              </a:rPr>
              <a:t>之中：</a:t>
            </a:r>
            <a:endParaRPr lang="zh-TW" altLang="en-US" sz="2400" b="1" dirty="0">
              <a:latin typeface="Times New Roman" panose="02020603050405020304" pitchFamily="18" charset="0"/>
              <a:ea typeface="华文楷体" pitchFamily="2" charset="-122"/>
            </a:endParaRPr>
          </a:p>
          <a:p>
            <a:pPr lvl="1" algn="just" eaLnBrk="1" hangingPunct="1">
              <a:lnSpc>
                <a:spcPct val="110000"/>
              </a:lnSpc>
              <a:spcBef>
                <a:spcPct val="50000"/>
              </a:spcBef>
              <a:buFont typeface="Wingdings" panose="05000000000000000000" pitchFamily="2" charset="2"/>
              <a:buNone/>
            </a:pPr>
            <a:r>
              <a:rPr lang="zh-CN" altLang="en-US" sz="2400" b="1" dirty="0">
                <a:latin typeface="Times New Roman" panose="02020603050405020304" pitchFamily="18" charset="0"/>
                <a:ea typeface="华文楷体" pitchFamily="2" charset="-122"/>
              </a:rPr>
              <a:t>    </a:t>
            </a:r>
            <a:r>
              <a:rPr lang="en-US" altLang="zh-CN" sz="2400" b="1" dirty="0">
                <a:solidFill>
                  <a:srgbClr val="0000FF"/>
                </a:solidFill>
                <a:latin typeface="Times New Roman" panose="02020603050405020304" pitchFamily="18" charset="0"/>
                <a:ea typeface="华文楷体" pitchFamily="2" charset="-122"/>
              </a:rPr>
              <a:t>{MATLAB</a:t>
            </a:r>
            <a:r>
              <a:rPr lang="zh-CN" altLang="en-US" sz="2400" b="1" dirty="0">
                <a:solidFill>
                  <a:srgbClr val="0000FF"/>
                </a:solidFill>
                <a:latin typeface="Times New Roman" panose="02020603050405020304" pitchFamily="18" charset="0"/>
                <a:ea typeface="华文楷体" pitchFamily="2" charset="-122"/>
              </a:rPr>
              <a:t>根目录</a:t>
            </a:r>
            <a:r>
              <a:rPr lang="en-US" altLang="zh-CN" sz="2400" b="1" dirty="0">
                <a:solidFill>
                  <a:srgbClr val="0000FF"/>
                </a:solidFill>
                <a:latin typeface="Times New Roman" panose="02020603050405020304" pitchFamily="18" charset="0"/>
                <a:ea typeface="华文楷体" pitchFamily="2" charset="-122"/>
              </a:rPr>
              <a:t>}\toolbox\matlab\strfun</a:t>
            </a:r>
            <a:endParaRPr lang="en-US" altLang="zh-CN" sz="2400" b="1" dirty="0">
              <a:solidFill>
                <a:srgbClr val="0000FF"/>
              </a:solidFill>
              <a:latin typeface="Times New Roman" panose="02020603050405020304" pitchFamily="18" charset="0"/>
              <a:ea typeface="华文楷体" pitchFamily="2" charset="-122"/>
            </a:endParaRPr>
          </a:p>
          <a:p>
            <a:pPr lvl="1" algn="just" eaLnBrk="1" hangingPunct="1">
              <a:lnSpc>
                <a:spcPct val="110000"/>
              </a:lnSpc>
              <a:spcBef>
                <a:spcPct val="50000"/>
              </a:spcBef>
            </a:pPr>
            <a:r>
              <a:rPr lang="zh-TW" altLang="en-US" sz="2400" b="1" dirty="0">
                <a:latin typeface="Times New Roman" panose="02020603050405020304" pitchFamily="18" charset="0"/>
                <a:ea typeface="华文楷体" pitchFamily="2" charset="-122"/>
              </a:rPr>
              <a:t>其中的「</a:t>
            </a:r>
            <a:r>
              <a:rPr lang="en-US" altLang="zh-CN" sz="2400" b="1" dirty="0">
                <a:latin typeface="Times New Roman" panose="02020603050405020304" pitchFamily="18" charset="0"/>
                <a:ea typeface="华文楷体" pitchFamily="2" charset="-122"/>
              </a:rPr>
              <a:t>strfun</a:t>
            </a:r>
            <a:r>
              <a:rPr lang="zh-TW" altLang="en-US" sz="2400" b="1" dirty="0">
                <a:latin typeface="Times New Roman" panose="02020603050405020304" pitchFamily="18" charset="0"/>
                <a:ea typeface="华文楷体" pitchFamily="2" charset="-122"/>
              </a:rPr>
              <a:t>」就是代表「</a:t>
            </a:r>
            <a:r>
              <a:rPr lang="en-US" altLang="zh-CN" sz="2400" b="1" dirty="0">
                <a:latin typeface="Times New Roman" panose="02020603050405020304" pitchFamily="18" charset="0"/>
                <a:ea typeface="华文楷体" pitchFamily="2" charset="-122"/>
              </a:rPr>
              <a:t>String Functions</a:t>
            </a:r>
            <a:r>
              <a:rPr lang="zh-TW" altLang="en-US" sz="2400" b="1" dirty="0">
                <a:latin typeface="Times New Roman" panose="02020603050405020304" pitchFamily="18" charset="0"/>
                <a:ea typeface="华文楷体" pitchFamily="2" charset="-122"/>
              </a:rPr>
              <a:t>」。若要</a:t>
            </a:r>
            <a:r>
              <a:rPr lang="zh-CN" altLang="en-US" sz="2400" b="1" dirty="0">
                <a:latin typeface="Times New Roman" panose="02020603050405020304" pitchFamily="18" charset="0"/>
                <a:ea typeface="华文楷体" pitchFamily="2" charset="-122"/>
              </a:rPr>
              <a:t>查询与字符</a:t>
            </a:r>
            <a:r>
              <a:rPr lang="zh-TW" altLang="en-US" sz="2400" b="1" dirty="0">
                <a:latin typeface="Times New Roman" panose="02020603050405020304" pitchFamily="18" charset="0"/>
                <a:ea typeface="华文楷体" pitchFamily="2" charset="-122"/>
              </a:rPr>
              <a:t>和</a:t>
            </a:r>
            <a:r>
              <a:rPr lang="zh-CN" altLang="en-US" sz="2400" b="1" dirty="0">
                <a:latin typeface="Times New Roman" panose="02020603050405020304" pitchFamily="18" charset="0"/>
                <a:ea typeface="华文楷体" pitchFamily="2" charset="-122"/>
              </a:rPr>
              <a:t>字符串相关</a:t>
            </a:r>
            <a:r>
              <a:rPr lang="zh-TW" altLang="en-US" sz="2400" b="1" dirty="0">
                <a:latin typeface="Times New Roman" panose="02020603050405020304" pitchFamily="18" charset="0"/>
                <a:ea typeface="华文楷体" pitchFamily="2" charset="-122"/>
              </a:rPr>
              <a:t>的</a:t>
            </a:r>
            <a:r>
              <a:rPr lang="zh-CN" altLang="en-US" sz="2400" b="1" dirty="0">
                <a:latin typeface="Times New Roman" panose="02020603050405020304" pitchFamily="18" charset="0"/>
                <a:ea typeface="华文楷体" pitchFamily="2" charset="-122"/>
              </a:rPr>
              <a:t>指令</a:t>
            </a:r>
            <a:r>
              <a:rPr lang="zh-TW" altLang="en-US" sz="2400" b="1" dirty="0">
                <a:latin typeface="Times New Roman" panose="02020603050405020304" pitchFamily="18" charset="0"/>
                <a:ea typeface="华文楷体" pitchFamily="2" charset="-122"/>
              </a:rPr>
              <a:t>，可在 </a:t>
            </a:r>
            <a:r>
              <a:rPr lang="en-US" altLang="zh-CN" sz="2400" b="1" dirty="0">
                <a:latin typeface="Times New Roman" panose="02020603050405020304" pitchFamily="18" charset="0"/>
                <a:ea typeface="华文楷体" pitchFamily="2" charset="-122"/>
              </a:rPr>
              <a:t>MATLAB </a:t>
            </a:r>
            <a:r>
              <a:rPr lang="zh-TW" altLang="en-US" sz="2400" b="1" dirty="0">
                <a:latin typeface="Times New Roman" panose="02020603050405020304" pitchFamily="18" charset="0"/>
                <a:ea typeface="华文楷体" pitchFamily="2" charset="-122"/>
              </a:rPr>
              <a:t>下</a:t>
            </a:r>
            <a:r>
              <a:rPr lang="zh-CN" altLang="en-US" sz="2400" b="1" dirty="0">
                <a:latin typeface="Times New Roman" panose="02020603050405020304" pitchFamily="18" charset="0"/>
                <a:ea typeface="华文楷体" pitchFamily="2" charset="-122"/>
              </a:rPr>
              <a:t>输</a:t>
            </a:r>
            <a:r>
              <a:rPr lang="zh-TW" altLang="en-US" sz="2400" b="1" dirty="0">
                <a:latin typeface="Times New Roman" panose="02020603050405020304" pitchFamily="18" charset="0"/>
                <a:ea typeface="华文楷体" pitchFamily="2" charset="-122"/>
              </a:rPr>
              <a:t>入：</a:t>
            </a:r>
            <a:endParaRPr lang="zh-TW" altLang="en-US" sz="2400" b="1" dirty="0">
              <a:latin typeface="Times New Roman" panose="02020603050405020304" pitchFamily="18" charset="0"/>
              <a:ea typeface="华文楷体" pitchFamily="2" charset="-122"/>
            </a:endParaRPr>
          </a:p>
          <a:p>
            <a:pPr lvl="1" algn="just" eaLnBrk="1" hangingPunct="1">
              <a:lnSpc>
                <a:spcPct val="110000"/>
              </a:lnSpc>
              <a:spcBef>
                <a:spcPct val="50000"/>
              </a:spcBef>
              <a:buFont typeface="Wingdings" panose="05000000000000000000" pitchFamily="2" charset="2"/>
              <a:buNone/>
            </a:pPr>
            <a:r>
              <a:rPr lang="zh-CN" altLang="en-US" sz="2400" b="1" dirty="0">
                <a:latin typeface="Times New Roman" panose="02020603050405020304" pitchFamily="18" charset="0"/>
                <a:ea typeface="华文楷体" pitchFamily="2" charset="-122"/>
              </a:rPr>
              <a:t>  </a:t>
            </a:r>
            <a:r>
              <a:rPr lang="zh-CN" altLang="en-US" sz="2400" b="1" dirty="0">
                <a:solidFill>
                  <a:srgbClr val="0000FF"/>
                </a:solidFill>
                <a:latin typeface="Times New Roman" panose="02020603050405020304" pitchFamily="18" charset="0"/>
                <a:ea typeface="华文楷体" pitchFamily="2" charset="-122"/>
              </a:rPr>
              <a:t>  </a:t>
            </a:r>
            <a:r>
              <a:rPr lang="en-US" altLang="zh-CN" sz="2400" b="1" dirty="0">
                <a:solidFill>
                  <a:srgbClr val="0000FF"/>
                </a:solidFill>
                <a:latin typeface="Times New Roman" panose="02020603050405020304" pitchFamily="18" charset="0"/>
                <a:ea typeface="华文楷体" pitchFamily="2" charset="-122"/>
              </a:rPr>
              <a:t>help strfun </a:t>
            </a:r>
            <a:r>
              <a:rPr lang="zh-TW" altLang="en-US" sz="2400" b="1" dirty="0">
                <a:solidFill>
                  <a:srgbClr val="0000FF"/>
                </a:solidFill>
                <a:latin typeface="Times New Roman" panose="02020603050405020304" pitchFamily="18" charset="0"/>
                <a:ea typeface="华文楷体" pitchFamily="2" charset="-122"/>
              </a:rPr>
              <a:t>或是 </a:t>
            </a:r>
            <a:r>
              <a:rPr lang="en-US" altLang="zh-CN" sz="2400" b="1" dirty="0">
                <a:solidFill>
                  <a:srgbClr val="0000FF"/>
                </a:solidFill>
                <a:latin typeface="Times New Roman" panose="02020603050405020304" pitchFamily="18" charset="0"/>
                <a:ea typeface="华文楷体" pitchFamily="2" charset="-122"/>
              </a:rPr>
              <a:t>help strings</a:t>
            </a:r>
            <a:endParaRPr lang="en-US" altLang="zh-CN" sz="2400" b="1" dirty="0">
              <a:solidFill>
                <a:srgbClr val="0000FF"/>
              </a:solidFill>
              <a:latin typeface="Times New Roman" panose="02020603050405020304" pitchFamily="18" charset="0"/>
              <a:ea typeface="华文楷体" pitchFamily="2" charset="-122"/>
            </a:endParaRPr>
          </a:p>
        </p:txBody>
      </p:sp>
    </p:spTree>
  </p:cSld>
  <p:clrMapOvr>
    <a:masterClrMapping/>
  </p:clrMapOvr>
</p:sld>
</file>

<file path=ppt/theme/theme1.xml><?xml version="1.0" encoding="utf-8"?>
<a:theme xmlns:a="http://schemas.openxmlformats.org/drawingml/2006/main" name="平衡">
  <a:themeElements>
    <a:clrScheme name="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平衡">
      <a:majorFont>
        <a:latin typeface="Franklin Gothic Book"/>
        <a:ea typeface="幼圆"/>
        <a:cs typeface=""/>
      </a:majorFont>
      <a:minorFont>
        <a:latin typeface="Perpetu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平衡">
  <a:themeElements>
    <a:clrScheme name="1_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1_平衡">
      <a:majorFont>
        <a:latin typeface="Franklin Gothic Book"/>
        <a:ea typeface="幼圆"/>
        <a:cs typeface=""/>
      </a:majorFont>
      <a:minorFont>
        <a:latin typeface="Perpetu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1_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themeOverride>
</file>

<file path=ppt/theme/themeOverride2.xml><?xml version="1.0" encoding="utf-8"?>
<a:themeOverride xmlns:a="http://schemas.openxmlformats.org/drawingml/2006/main">
  <a:clrScheme name="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emplate>Equity</Template>
  <TotalTime>0</TotalTime>
  <Words>59252</Words>
  <Application>WPS 演示</Application>
  <PresentationFormat>全屏显示(4:3)</PresentationFormat>
  <Paragraphs>4468</Paragraphs>
  <Slides>267</Slides>
  <Notes>0</Notes>
  <HiddenSlides>0</HiddenSlides>
  <MMClips>0</MMClips>
  <ScaleCrop>false</ScaleCrop>
  <HeadingPairs>
    <vt:vector size="8" baseType="variant">
      <vt:variant>
        <vt:lpstr>已用的字体</vt:lpstr>
      </vt:variant>
      <vt:variant>
        <vt:i4>30</vt:i4>
      </vt:variant>
      <vt:variant>
        <vt:lpstr>主题</vt:lpstr>
      </vt:variant>
      <vt:variant>
        <vt:i4>2</vt:i4>
      </vt:variant>
      <vt:variant>
        <vt:lpstr>嵌入 OLE 服务器</vt:lpstr>
      </vt:variant>
      <vt:variant>
        <vt:i4>2</vt:i4>
      </vt:variant>
      <vt:variant>
        <vt:lpstr>幻灯片标题</vt:lpstr>
      </vt:variant>
      <vt:variant>
        <vt:i4>267</vt:i4>
      </vt:variant>
    </vt:vector>
  </HeadingPairs>
  <TitlesOfParts>
    <vt:vector size="301" baseType="lpstr">
      <vt:lpstr>Arial</vt:lpstr>
      <vt:lpstr>宋体</vt:lpstr>
      <vt:lpstr>Wingdings</vt:lpstr>
      <vt:lpstr>Tahoma</vt:lpstr>
      <vt:lpstr>Franklin Gothic Book</vt:lpstr>
      <vt:lpstr>幼圆</vt:lpstr>
      <vt:lpstr>Perpetua</vt:lpstr>
      <vt:lpstr>Wingdings 2</vt:lpstr>
      <vt:lpstr>Wingdings</vt:lpstr>
      <vt:lpstr>ESSTIXThirteen</vt:lpstr>
      <vt:lpstr>Segoe Print</vt:lpstr>
      <vt:lpstr>Batang</vt:lpstr>
      <vt:lpstr>Constantia</vt:lpstr>
      <vt:lpstr>华文行楷</vt:lpstr>
      <vt:lpstr>Monotype Corsiva</vt:lpstr>
      <vt:lpstr>华文楷体</vt:lpstr>
      <vt:lpstr>微软雅黑</vt:lpstr>
      <vt:lpstr>Times New Roman</vt:lpstr>
      <vt:lpstr>楷体_GB2312</vt:lpstr>
      <vt:lpstr>新宋体</vt:lpstr>
      <vt:lpstr>黑体</vt:lpstr>
      <vt:lpstr>DFKai-SB</vt:lpstr>
      <vt:lpstr>Yu Gothic</vt:lpstr>
      <vt:lpstr>PMingLiU</vt:lpstr>
      <vt:lpstr>MingLiU-ExtB</vt:lpstr>
      <vt:lpstr>華康中黑體</vt:lpstr>
      <vt:lpstr>Microsoft JhengHei</vt:lpstr>
      <vt:lpstr>Arial Unicode MS</vt:lpstr>
      <vt:lpstr>华文新魏</vt:lpstr>
      <vt:lpstr>Arial Unicode MS</vt:lpstr>
      <vt:lpstr>平衡</vt:lpstr>
      <vt:lpstr>1_平衡</vt:lpstr>
      <vt:lpstr>Word.Picture.8</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MC SYSTEM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MATLAB Language</dc:title>
  <dc:creator>MC SYSTEM</dc:creator>
  <cp:lastModifiedBy>見色起意丶</cp:lastModifiedBy>
  <cp:revision>272</cp:revision>
  <dcterms:created xsi:type="dcterms:W3CDTF">2006-01-12T07:31:49Z</dcterms:created>
  <dcterms:modified xsi:type="dcterms:W3CDTF">2023-11-17T08:43:13Z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B961B9DBB3AD48ECB4FF9250FAA24E11_13</vt:lpwstr>
  </property>
</Properties>
</file>